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0" r:id="rId17"/>
    <p:sldId id="271" r:id="rId18"/>
    <p:sldId id="272" r:id="rId19"/>
  </p:sldIdLst>
  <p:sldSz cx="9144000" cy="5143500" type="screen16x9"/>
  <p:notesSz cx="6858000" cy="9144000"/>
  <p:embeddedFontLst>
    <p:embeddedFont>
      <p:font typeface="Lato"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02" y="5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a3c8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a3c8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dad31212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dad31212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dad31212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dad31212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dad31212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dad31212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dad31212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dad31212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dad31212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dad31212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84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dad31212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dad31212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dad31212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dad31212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dad31212b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dad31212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dad31212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dad31212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6fa3c89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6fa3c8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dad31212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dad31212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dad31212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dad31212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dad31212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dad31212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dad31212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dad31212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dad31212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dad31212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dad31212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dad31212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dad31212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dad31212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rles.Frick@jhuapl.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18" Type="http://schemas.openxmlformats.org/officeDocument/2006/relationships/image" Target="../media/image38.jpg"/><Relationship Id="rId3" Type="http://schemas.openxmlformats.org/officeDocument/2006/relationships/image" Target="../media/image23.jpg"/><Relationship Id="rId7" Type="http://schemas.openxmlformats.org/officeDocument/2006/relationships/image" Target="../media/image27.jpg"/><Relationship Id="rId12" Type="http://schemas.openxmlformats.org/officeDocument/2006/relationships/image" Target="../media/image32.jpg"/><Relationship Id="rId17" Type="http://schemas.openxmlformats.org/officeDocument/2006/relationships/image" Target="../media/image37.jpg"/><Relationship Id="rId2" Type="http://schemas.openxmlformats.org/officeDocument/2006/relationships/notesSlide" Target="../notesSlides/notesSlide14.xml"/><Relationship Id="rId16" Type="http://schemas.openxmlformats.org/officeDocument/2006/relationships/image" Target="../media/image36.jpg"/><Relationship Id="rId20" Type="http://schemas.openxmlformats.org/officeDocument/2006/relationships/image" Target="../media/image40.jpg"/><Relationship Id="rId1" Type="http://schemas.openxmlformats.org/officeDocument/2006/relationships/slideLayout" Target="../slideLayouts/slideLayout5.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g"/><Relationship Id="rId15" Type="http://schemas.openxmlformats.org/officeDocument/2006/relationships/image" Target="../media/image35.jpg"/><Relationship Id="rId10" Type="http://schemas.openxmlformats.org/officeDocument/2006/relationships/image" Target="../media/image30.jpg"/><Relationship Id="rId19" Type="http://schemas.openxmlformats.org/officeDocument/2006/relationships/image" Target="../media/image39.jpg"/><Relationship Id="rId4" Type="http://schemas.openxmlformats.org/officeDocument/2006/relationships/image" Target="../media/image24.jpg"/><Relationship Id="rId9" Type="http://schemas.openxmlformats.org/officeDocument/2006/relationships/image" Target="../media/image29.jpg"/><Relationship Id="rId14" Type="http://schemas.openxmlformats.org/officeDocument/2006/relationships/image" Target="../media/image3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khTb32dScnrK7dwAtiBEZYudOUQrRxP6/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Sharing Cyber Threat Intelligence to enable Network Defense</a:t>
            </a:r>
            <a:endParaRPr dirty="0"/>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October 8, 2021</a:t>
            </a:r>
            <a:endParaRPr dirty="0"/>
          </a:p>
          <a:p>
            <a:pPr marL="0" lvl="0" indent="0" algn="l" rtl="0">
              <a:spcBef>
                <a:spcPts val="0"/>
              </a:spcBef>
              <a:spcAft>
                <a:spcPts val="0"/>
              </a:spcAft>
              <a:buNone/>
            </a:pPr>
            <a:r>
              <a:rPr lang="en" dirty="0"/>
              <a:t>Charlie Frick, </a:t>
            </a:r>
            <a:r>
              <a:rPr lang="en" u="sng" dirty="0">
                <a:solidFill>
                  <a:schemeClr val="hlink"/>
                </a:solidFill>
                <a:hlinkClick r:id="rId3"/>
              </a:rPr>
              <a:t>Charles.Frick@jhuapl.edu</a:t>
            </a:r>
            <a:r>
              <a:rPr lang="en" dirty="0"/>
              <a:t> </a:t>
            </a:r>
            <a:endParaRPr dirty="0"/>
          </a:p>
        </p:txBody>
      </p:sp>
      <p:pic>
        <p:nvPicPr>
          <p:cNvPr id="74" name="Google Shape;74;p1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3575" y="630225"/>
            <a:ext cx="2085467" cy="1707665"/>
          </a:xfrm>
          <a:prstGeom prst="rect">
            <a:avLst/>
          </a:prstGeom>
          <a:noFill/>
          <a:ln>
            <a:noFill/>
          </a:ln>
        </p:spPr>
      </p:pic>
      <p:pic>
        <p:nvPicPr>
          <p:cNvPr id="75" name="Google Shape;75;p13" descr="Picture of Charles Frick, Johns Hopkins Applied Physics Laboratory"/>
          <p:cNvPicPr preferRelativeResize="0"/>
          <p:nvPr/>
        </p:nvPicPr>
        <p:blipFill>
          <a:blip r:embed="rId5">
            <a:alphaModFix/>
          </a:blip>
          <a:stretch>
            <a:fillRect/>
          </a:stretch>
        </p:blipFill>
        <p:spPr>
          <a:xfrm>
            <a:off x="1471775" y="3690075"/>
            <a:ext cx="787274" cy="1018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283099" y="712150"/>
            <a:ext cx="85929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Combining Machine Speed CTI Sharing with Security Orchestration Enables Network Defense at Speed and Scale</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Security Orchestration?</a:t>
            </a:r>
            <a:endParaRPr/>
          </a:p>
        </p:txBody>
      </p:sp>
      <p:sp>
        <p:nvSpPr>
          <p:cNvPr id="141" name="Google Shape;141;p2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Security Orchestration, Automation, and Response (SOAR) is a method of connecting security tools and integrating disparate security systems to support security automation.  It allows defenders to:</a:t>
            </a:r>
            <a:endParaRPr/>
          </a:p>
          <a:p>
            <a:pPr marL="457200" lvl="0" indent="-317182" algn="l" rtl="0">
              <a:spcBef>
                <a:spcPts val="1600"/>
              </a:spcBef>
              <a:spcAft>
                <a:spcPts val="0"/>
              </a:spcAft>
              <a:buSzPct val="100000"/>
              <a:buChar char="●"/>
            </a:pPr>
            <a:r>
              <a:rPr lang="en"/>
              <a:t>Integrate across multiple, disparate sources of information</a:t>
            </a:r>
            <a:endParaRPr/>
          </a:p>
          <a:p>
            <a:pPr marL="457200" lvl="0" indent="-317182" algn="l" rtl="0">
              <a:spcBef>
                <a:spcPts val="0"/>
              </a:spcBef>
              <a:spcAft>
                <a:spcPts val="0"/>
              </a:spcAft>
              <a:buSzPct val="100000"/>
              <a:buChar char="●"/>
            </a:pPr>
            <a:r>
              <a:rPr lang="en"/>
              <a:t>Automate the determination of risk and the decision to act;</a:t>
            </a:r>
            <a:endParaRPr/>
          </a:p>
          <a:p>
            <a:pPr marL="457200" lvl="0" indent="-317182" algn="l" rtl="0">
              <a:spcBef>
                <a:spcPts val="0"/>
              </a:spcBef>
              <a:spcAft>
                <a:spcPts val="0"/>
              </a:spcAft>
              <a:buSzPct val="100000"/>
              <a:buChar char="●"/>
            </a:pPr>
            <a:r>
              <a:rPr lang="en"/>
              <a:t>Synchronize those machine actions to align with an organization’s business rules and operational priorities, as captured in playbooks</a:t>
            </a:r>
            <a:endParaRPr/>
          </a:p>
          <a:p>
            <a:pPr marL="457200" lvl="0" indent="-317182" algn="l" rtl="0">
              <a:spcBef>
                <a:spcPts val="0"/>
              </a:spcBef>
              <a:spcAft>
                <a:spcPts val="0"/>
              </a:spcAft>
              <a:buSzPct val="100000"/>
              <a:buChar char="●"/>
            </a:pPr>
            <a:r>
              <a:rPr lang="en"/>
              <a:t>Inform communities of trust via secure automated cybersecurity information exchange</a:t>
            </a:r>
            <a:endParaRPr/>
          </a:p>
          <a:p>
            <a:pPr marL="0" lvl="0" indent="0" algn="l" rtl="0">
              <a:spcBef>
                <a:spcPts val="1600"/>
              </a:spcBef>
              <a:spcAft>
                <a:spcPts val="1600"/>
              </a:spcAft>
              <a:buNone/>
            </a:pPr>
            <a:r>
              <a:rPr lang="en"/>
              <a:t>One example is the Integrated Adaptive </a:t>
            </a:r>
            <a:br>
              <a:rPr lang="en"/>
            </a:br>
            <a:r>
              <a:rPr lang="en"/>
              <a:t>Cyber Defense (IACD) framework</a:t>
            </a:r>
            <a:endParaRPr/>
          </a:p>
        </p:txBody>
      </p:sp>
      <p:pic>
        <p:nvPicPr>
          <p:cNvPr id="142" name="Google Shape;142;p23" descr="Integrated Adaptive Cyber Defense (IACD) logo"/>
          <p:cNvPicPr preferRelativeResize="0"/>
          <p:nvPr/>
        </p:nvPicPr>
        <p:blipFill>
          <a:blip r:embed="rId3">
            <a:alphaModFix/>
          </a:blip>
          <a:stretch>
            <a:fillRect/>
          </a:stretch>
        </p:blipFill>
        <p:spPr>
          <a:xfrm>
            <a:off x="6280850" y="3561849"/>
            <a:ext cx="1123024" cy="1096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57100" y="575950"/>
            <a:ext cx="55647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IACD?</a:t>
            </a:r>
            <a:endParaRPr/>
          </a:p>
        </p:txBody>
      </p:sp>
      <p:sp>
        <p:nvSpPr>
          <p:cNvPr id="148" name="Google Shape;148;p24"/>
          <p:cNvSpPr txBox="1">
            <a:spLocks noGrp="1"/>
          </p:cNvSpPr>
          <p:nvPr>
            <p:ph type="body" idx="1"/>
          </p:nvPr>
        </p:nvSpPr>
        <p:spPr>
          <a:xfrm>
            <a:off x="3167001" y="1595775"/>
            <a:ext cx="5564700" cy="30024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a:t>Integrated Adaptive Cyber Defense (IACD) was sponsored by the Cybersecurity and Infrastructure Security Agency (CISA) and the National Security Agency (NSA) in collaboration with The Johns Hopkins University Applied Physics Laboratory (APL)</a:t>
            </a:r>
            <a:br>
              <a:rPr lang="en"/>
            </a:br>
            <a:endParaRPr/>
          </a:p>
          <a:p>
            <a:pPr marL="457200" lvl="0" indent="-317182" algn="l" rtl="0">
              <a:spcBef>
                <a:spcPts val="0"/>
              </a:spcBef>
              <a:spcAft>
                <a:spcPts val="0"/>
              </a:spcAft>
              <a:buSzPct val="100000"/>
              <a:buChar char="●"/>
            </a:pPr>
            <a:r>
              <a:rPr lang="en"/>
              <a:t>Focused on SOAR and machine speed CTI sharing</a:t>
            </a:r>
            <a:endParaRPr/>
          </a:p>
          <a:p>
            <a:pPr marL="914400" lvl="1" indent="-297497" algn="l" rtl="0">
              <a:spcBef>
                <a:spcPts val="0"/>
              </a:spcBef>
              <a:spcAft>
                <a:spcPts val="0"/>
              </a:spcAft>
              <a:buSzPct val="100000"/>
              <a:buChar char="○"/>
            </a:pPr>
            <a:r>
              <a:rPr lang="en"/>
              <a:t>Core research conducted 2014-2021</a:t>
            </a:r>
            <a:endParaRPr/>
          </a:p>
          <a:p>
            <a:pPr marL="914400" lvl="1" indent="-297497" algn="l" rtl="0">
              <a:spcBef>
                <a:spcPts val="0"/>
              </a:spcBef>
              <a:spcAft>
                <a:spcPts val="0"/>
              </a:spcAft>
              <a:buSzPct val="100000"/>
              <a:buChar char="○"/>
            </a:pPr>
            <a:r>
              <a:rPr lang="en"/>
              <a:t>Continuing work throughout multiple APL initiatives and tasks</a:t>
            </a:r>
            <a:br>
              <a:rPr lang="en"/>
            </a:br>
            <a:endParaRPr/>
          </a:p>
          <a:p>
            <a:pPr marL="457200" lvl="0" indent="-317182" algn="l" rtl="0">
              <a:spcBef>
                <a:spcPts val="0"/>
              </a:spcBef>
              <a:spcAft>
                <a:spcPts val="0"/>
              </a:spcAft>
              <a:buSzPct val="100000"/>
              <a:buChar char="●"/>
            </a:pPr>
            <a:r>
              <a:rPr lang="en"/>
              <a:t>The majority of research, technical guides and best practices are freely available to the public</a:t>
            </a:r>
            <a:br>
              <a:rPr lang="en"/>
            </a:br>
            <a:endParaRPr/>
          </a:p>
          <a:p>
            <a:pPr marL="457200" lvl="0" indent="-317182" algn="l" rtl="0">
              <a:spcBef>
                <a:spcPts val="0"/>
              </a:spcBef>
              <a:spcAft>
                <a:spcPts val="0"/>
              </a:spcAft>
              <a:buSzPct val="100000"/>
              <a:buChar char="●"/>
            </a:pPr>
            <a:r>
              <a:rPr lang="en"/>
              <a:t>Frequent interactions with ISACs and their communities</a:t>
            </a:r>
            <a:endParaRPr/>
          </a:p>
        </p:txBody>
      </p:sp>
      <p:pic>
        <p:nvPicPr>
          <p:cNvPr id="149" name="Google Shape;149;p24" descr="Integrated Adaptive Cyber Defense (IACD) logos and website URLs:&#10;https://iacdautomate.org&#10;https://www.youtube.com/c/IACDautomate&#10;https://www.linkedin.com/groups8608114&#10;email: icd@jhuapl.edu&#10;Twitter: @IACD_automate"/>
          <p:cNvPicPr preferRelativeResize="0"/>
          <p:nvPr/>
        </p:nvPicPr>
        <p:blipFill>
          <a:blip r:embed="rId3">
            <a:alphaModFix/>
          </a:blip>
          <a:stretch>
            <a:fillRect/>
          </a:stretch>
        </p:blipFill>
        <p:spPr>
          <a:xfrm>
            <a:off x="0" y="893650"/>
            <a:ext cx="3023375" cy="37236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574171" y="280208"/>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Using SOAR, STIX, and TAXII for Network Defense </a:t>
            </a:r>
            <a:endParaRPr sz="2400" dirty="0"/>
          </a:p>
        </p:txBody>
      </p:sp>
      <p:sp>
        <p:nvSpPr>
          <p:cNvPr id="2" name="TextBox 1">
            <a:extLst>
              <a:ext uri="{FF2B5EF4-FFF2-40B4-BE49-F238E27FC236}">
                <a16:creationId xmlns:a16="http://schemas.microsoft.com/office/drawing/2014/main" id="{A6D01C97-8B3B-452D-9E33-05FB5567551F}"/>
              </a:ext>
            </a:extLst>
          </p:cNvPr>
          <p:cNvSpPr txBox="1"/>
          <p:nvPr/>
        </p:nvSpPr>
        <p:spPr>
          <a:xfrm>
            <a:off x="1955439" y="803528"/>
            <a:ext cx="5094363" cy="461665"/>
          </a:xfrm>
          <a:prstGeom prst="rect">
            <a:avLst/>
          </a:prstGeom>
          <a:noFill/>
        </p:spPr>
        <p:txBody>
          <a:bodyPr wrap="square" rtlCol="0">
            <a:spAutoFit/>
          </a:bodyPr>
          <a:lstStyle/>
          <a:p>
            <a:r>
              <a:rPr lang="en-US" sz="2400" dirty="0"/>
              <a:t>Orchestration Impacts to Operations</a:t>
            </a:r>
          </a:p>
        </p:txBody>
      </p:sp>
      <p:pic>
        <p:nvPicPr>
          <p:cNvPr id="4" name="Picture 3" descr="actual incident response data">
            <a:extLst>
              <a:ext uri="{FF2B5EF4-FFF2-40B4-BE49-F238E27FC236}">
                <a16:creationId xmlns:a16="http://schemas.microsoft.com/office/drawing/2014/main" id="{99D8764F-63A0-4E30-BC86-55D7FA714A01}"/>
              </a:ext>
            </a:extLst>
          </p:cNvPr>
          <p:cNvPicPr>
            <a:picLocks noChangeAspect="1"/>
          </p:cNvPicPr>
          <p:nvPr/>
        </p:nvPicPr>
        <p:blipFill>
          <a:blip r:embed="rId3"/>
          <a:stretch>
            <a:fillRect/>
          </a:stretch>
        </p:blipFill>
        <p:spPr>
          <a:xfrm>
            <a:off x="6666814" y="1607341"/>
            <a:ext cx="1817207" cy="1318941"/>
          </a:xfrm>
          <a:prstGeom prst="rect">
            <a:avLst/>
          </a:prstGeom>
        </p:spPr>
      </p:pic>
      <p:pic>
        <p:nvPicPr>
          <p:cNvPr id="6" name="Picture 5" descr="1 billion events for 1 day">
            <a:extLst>
              <a:ext uri="{FF2B5EF4-FFF2-40B4-BE49-F238E27FC236}">
                <a16:creationId xmlns:a16="http://schemas.microsoft.com/office/drawing/2014/main" id="{0FDBE9C2-FF39-45CB-B6AA-0439A4C3D968}"/>
              </a:ext>
            </a:extLst>
          </p:cNvPr>
          <p:cNvPicPr>
            <a:picLocks noChangeAspect="1"/>
          </p:cNvPicPr>
          <p:nvPr/>
        </p:nvPicPr>
        <p:blipFill>
          <a:blip r:embed="rId4"/>
          <a:stretch>
            <a:fillRect/>
          </a:stretch>
        </p:blipFill>
        <p:spPr>
          <a:xfrm>
            <a:off x="1156109" y="1609622"/>
            <a:ext cx="1711617" cy="169855"/>
          </a:xfrm>
          <a:prstGeom prst="rect">
            <a:avLst/>
          </a:prstGeom>
        </p:spPr>
      </p:pic>
      <p:pic>
        <p:nvPicPr>
          <p:cNvPr id="8" name="Picture 7" descr="1 million alerts">
            <a:extLst>
              <a:ext uri="{FF2B5EF4-FFF2-40B4-BE49-F238E27FC236}">
                <a16:creationId xmlns:a16="http://schemas.microsoft.com/office/drawing/2014/main" id="{55B1084B-F965-4659-AA08-49FA31A2B3D9}"/>
              </a:ext>
            </a:extLst>
          </p:cNvPr>
          <p:cNvPicPr>
            <a:picLocks noChangeAspect="1"/>
          </p:cNvPicPr>
          <p:nvPr/>
        </p:nvPicPr>
        <p:blipFill>
          <a:blip r:embed="rId5"/>
          <a:stretch>
            <a:fillRect/>
          </a:stretch>
        </p:blipFill>
        <p:spPr>
          <a:xfrm>
            <a:off x="1886053" y="2580097"/>
            <a:ext cx="447675" cy="304800"/>
          </a:xfrm>
          <a:prstGeom prst="rect">
            <a:avLst/>
          </a:prstGeom>
        </p:spPr>
      </p:pic>
      <p:pic>
        <p:nvPicPr>
          <p:cNvPr id="10" name="Picture 9" descr="1 million events">
            <a:extLst>
              <a:ext uri="{FF2B5EF4-FFF2-40B4-BE49-F238E27FC236}">
                <a16:creationId xmlns:a16="http://schemas.microsoft.com/office/drawing/2014/main" id="{8000C7A0-0151-43FC-824F-828B2482BB7B}"/>
              </a:ext>
            </a:extLst>
          </p:cNvPr>
          <p:cNvPicPr>
            <a:picLocks noChangeAspect="1"/>
          </p:cNvPicPr>
          <p:nvPr/>
        </p:nvPicPr>
        <p:blipFill>
          <a:blip r:embed="rId6"/>
          <a:stretch>
            <a:fillRect/>
          </a:stretch>
        </p:blipFill>
        <p:spPr>
          <a:xfrm>
            <a:off x="1697306" y="1864942"/>
            <a:ext cx="412585" cy="361355"/>
          </a:xfrm>
          <a:prstGeom prst="rect">
            <a:avLst/>
          </a:prstGeom>
        </p:spPr>
      </p:pic>
      <p:sp>
        <p:nvSpPr>
          <p:cNvPr id="11" name="TextBox 10">
            <a:extLst>
              <a:ext uri="{FF2B5EF4-FFF2-40B4-BE49-F238E27FC236}">
                <a16:creationId xmlns:a16="http://schemas.microsoft.com/office/drawing/2014/main" id="{9122D012-F943-472B-A8CB-483471AE3229}"/>
              </a:ext>
            </a:extLst>
          </p:cNvPr>
          <p:cNvSpPr txBox="1"/>
          <p:nvPr/>
        </p:nvSpPr>
        <p:spPr>
          <a:xfrm>
            <a:off x="1071822" y="2272392"/>
            <a:ext cx="2374770" cy="261610"/>
          </a:xfrm>
          <a:prstGeom prst="rect">
            <a:avLst/>
          </a:prstGeom>
          <a:noFill/>
        </p:spPr>
        <p:txBody>
          <a:bodyPr wrap="square" rtlCol="0">
            <a:spAutoFit/>
          </a:bodyPr>
          <a:lstStyle/>
          <a:p>
            <a:r>
              <a:rPr lang="en-US" sz="1100" dirty="0"/>
              <a:t>1 million alerts of interest</a:t>
            </a:r>
          </a:p>
        </p:txBody>
      </p:sp>
      <p:sp>
        <p:nvSpPr>
          <p:cNvPr id="15" name="TextBox 14">
            <a:extLst>
              <a:ext uri="{FF2B5EF4-FFF2-40B4-BE49-F238E27FC236}">
                <a16:creationId xmlns:a16="http://schemas.microsoft.com/office/drawing/2014/main" id="{B3BFF404-54D3-4230-A768-41AAA3E5B6F7}"/>
              </a:ext>
            </a:extLst>
          </p:cNvPr>
          <p:cNvSpPr txBox="1"/>
          <p:nvPr/>
        </p:nvSpPr>
        <p:spPr>
          <a:xfrm>
            <a:off x="1584766" y="2899312"/>
            <a:ext cx="1533016" cy="261610"/>
          </a:xfrm>
          <a:prstGeom prst="rect">
            <a:avLst/>
          </a:prstGeom>
          <a:noFill/>
        </p:spPr>
        <p:txBody>
          <a:bodyPr wrap="square" rtlCol="0">
            <a:spAutoFit/>
          </a:bodyPr>
          <a:lstStyle/>
          <a:p>
            <a:r>
              <a:rPr lang="en-US" sz="1100" dirty="0"/>
              <a:t>65 assigned events</a:t>
            </a:r>
          </a:p>
        </p:txBody>
      </p:sp>
      <p:pic>
        <p:nvPicPr>
          <p:cNvPr id="13" name="Picture 12" descr="alert decide 45 minutes">
            <a:extLst>
              <a:ext uri="{FF2B5EF4-FFF2-40B4-BE49-F238E27FC236}">
                <a16:creationId xmlns:a16="http://schemas.microsoft.com/office/drawing/2014/main" id="{A7916ED4-20C5-4356-9C89-A09F00CEA243}"/>
              </a:ext>
            </a:extLst>
          </p:cNvPr>
          <p:cNvPicPr>
            <a:picLocks noChangeAspect="1"/>
          </p:cNvPicPr>
          <p:nvPr/>
        </p:nvPicPr>
        <p:blipFill>
          <a:blip r:embed="rId7"/>
          <a:stretch>
            <a:fillRect/>
          </a:stretch>
        </p:blipFill>
        <p:spPr>
          <a:xfrm>
            <a:off x="3521783" y="2129751"/>
            <a:ext cx="771986" cy="361355"/>
          </a:xfrm>
          <a:prstGeom prst="rect">
            <a:avLst/>
          </a:prstGeom>
        </p:spPr>
      </p:pic>
      <p:pic>
        <p:nvPicPr>
          <p:cNvPr id="16" name="Picture 15" descr="alert decide ">
            <a:extLst>
              <a:ext uri="{FF2B5EF4-FFF2-40B4-BE49-F238E27FC236}">
                <a16:creationId xmlns:a16="http://schemas.microsoft.com/office/drawing/2014/main" id="{29561F5B-FEB5-4DA3-95E1-C97F2CE0B20C}"/>
              </a:ext>
            </a:extLst>
          </p:cNvPr>
          <p:cNvPicPr>
            <a:picLocks noChangeAspect="1"/>
          </p:cNvPicPr>
          <p:nvPr/>
        </p:nvPicPr>
        <p:blipFill>
          <a:blip r:embed="rId8"/>
          <a:stretch>
            <a:fillRect/>
          </a:stretch>
        </p:blipFill>
        <p:spPr>
          <a:xfrm>
            <a:off x="3528347" y="2548168"/>
            <a:ext cx="1943848" cy="230832"/>
          </a:xfrm>
          <a:prstGeom prst="rect">
            <a:avLst/>
          </a:prstGeom>
        </p:spPr>
      </p:pic>
      <p:pic>
        <p:nvPicPr>
          <p:cNvPr id="18" name="Picture 17" descr="using 30-50 tier 1 analyst hours/days">
            <a:extLst>
              <a:ext uri="{FF2B5EF4-FFF2-40B4-BE49-F238E27FC236}">
                <a16:creationId xmlns:a16="http://schemas.microsoft.com/office/drawing/2014/main" id="{5ED88B48-8A60-4F87-A535-C850EEC2AA08}"/>
              </a:ext>
            </a:extLst>
          </p:cNvPr>
          <p:cNvPicPr>
            <a:picLocks noChangeAspect="1"/>
          </p:cNvPicPr>
          <p:nvPr/>
        </p:nvPicPr>
        <p:blipFill>
          <a:blip r:embed="rId9"/>
          <a:stretch>
            <a:fillRect/>
          </a:stretch>
        </p:blipFill>
        <p:spPr>
          <a:xfrm>
            <a:off x="4353588" y="1609622"/>
            <a:ext cx="1387285" cy="396367"/>
          </a:xfrm>
          <a:prstGeom prst="rect">
            <a:avLst/>
          </a:prstGeom>
        </p:spPr>
      </p:pic>
      <p:sp>
        <p:nvSpPr>
          <p:cNvPr id="22" name="TextBox 21">
            <a:extLst>
              <a:ext uri="{FF2B5EF4-FFF2-40B4-BE49-F238E27FC236}">
                <a16:creationId xmlns:a16="http://schemas.microsoft.com/office/drawing/2014/main" id="{0A017454-8F7A-43BF-9A50-25774BF0556B}"/>
              </a:ext>
            </a:extLst>
          </p:cNvPr>
          <p:cNvSpPr txBox="1"/>
          <p:nvPr/>
        </p:nvSpPr>
        <p:spPr>
          <a:xfrm>
            <a:off x="4280722" y="2160179"/>
            <a:ext cx="1533016" cy="261610"/>
          </a:xfrm>
          <a:prstGeom prst="rect">
            <a:avLst/>
          </a:prstGeom>
          <a:noFill/>
        </p:spPr>
        <p:txBody>
          <a:bodyPr wrap="square" rtlCol="0">
            <a:spAutoFit/>
          </a:bodyPr>
          <a:lstStyle/>
          <a:p>
            <a:r>
              <a:rPr lang="en-US" sz="1100" dirty="0"/>
              <a:t>Average response</a:t>
            </a:r>
          </a:p>
        </p:txBody>
      </p:sp>
      <p:pic>
        <p:nvPicPr>
          <p:cNvPr id="20" name="Picture 19" descr="with Orchestrations">
            <a:extLst>
              <a:ext uri="{FF2B5EF4-FFF2-40B4-BE49-F238E27FC236}">
                <a16:creationId xmlns:a16="http://schemas.microsoft.com/office/drawing/2014/main" id="{B72C6214-E428-4B87-AFED-54F9D29D209A}"/>
              </a:ext>
            </a:extLst>
          </p:cNvPr>
          <p:cNvPicPr>
            <a:picLocks noChangeAspect="1"/>
          </p:cNvPicPr>
          <p:nvPr/>
        </p:nvPicPr>
        <p:blipFill>
          <a:blip r:embed="rId10"/>
          <a:stretch>
            <a:fillRect/>
          </a:stretch>
        </p:blipFill>
        <p:spPr>
          <a:xfrm>
            <a:off x="956055" y="3356081"/>
            <a:ext cx="2185213" cy="261610"/>
          </a:xfrm>
          <a:prstGeom prst="rect">
            <a:avLst/>
          </a:prstGeom>
        </p:spPr>
      </p:pic>
      <p:pic>
        <p:nvPicPr>
          <p:cNvPr id="23" name="Picture 22" descr="Alert to Decide worst case 10 minutes best case 1 second">
            <a:extLst>
              <a:ext uri="{FF2B5EF4-FFF2-40B4-BE49-F238E27FC236}">
                <a16:creationId xmlns:a16="http://schemas.microsoft.com/office/drawing/2014/main" id="{F3F61244-96AD-4E70-89F5-EE3062C3DF9F}"/>
              </a:ext>
            </a:extLst>
          </p:cNvPr>
          <p:cNvPicPr>
            <a:picLocks noChangeAspect="1"/>
          </p:cNvPicPr>
          <p:nvPr/>
        </p:nvPicPr>
        <p:blipFill>
          <a:blip r:embed="rId11"/>
          <a:stretch>
            <a:fillRect/>
          </a:stretch>
        </p:blipFill>
        <p:spPr>
          <a:xfrm>
            <a:off x="1063729" y="3723829"/>
            <a:ext cx="948188" cy="518343"/>
          </a:xfrm>
          <a:prstGeom prst="rect">
            <a:avLst/>
          </a:prstGeom>
        </p:spPr>
      </p:pic>
      <p:pic>
        <p:nvPicPr>
          <p:cNvPr id="25" name="Picture 24">
            <a:extLst>
              <a:ext uri="{FF2B5EF4-FFF2-40B4-BE49-F238E27FC236}">
                <a16:creationId xmlns:a16="http://schemas.microsoft.com/office/drawing/2014/main" id="{0106BE06-17C5-4745-8216-6F08BF79AE0E}"/>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252602" y="3723829"/>
            <a:ext cx="468028" cy="1198608"/>
          </a:xfrm>
          <a:prstGeom prst="rect">
            <a:avLst/>
          </a:prstGeom>
        </p:spPr>
      </p:pic>
      <p:sp>
        <p:nvSpPr>
          <p:cNvPr id="26" name="TextBox 25">
            <a:extLst>
              <a:ext uri="{FF2B5EF4-FFF2-40B4-BE49-F238E27FC236}">
                <a16:creationId xmlns:a16="http://schemas.microsoft.com/office/drawing/2014/main" id="{D211AD3D-0CFA-4CD1-B1A6-E3A0E9BCE459}"/>
              </a:ext>
            </a:extLst>
          </p:cNvPr>
          <p:cNvSpPr txBox="1"/>
          <p:nvPr/>
        </p:nvSpPr>
        <p:spPr>
          <a:xfrm>
            <a:off x="2708658" y="3725581"/>
            <a:ext cx="1524000" cy="230832"/>
          </a:xfrm>
          <a:prstGeom prst="rect">
            <a:avLst/>
          </a:prstGeom>
          <a:noFill/>
        </p:spPr>
        <p:txBody>
          <a:bodyPr wrap="square" rtlCol="0">
            <a:spAutoFit/>
          </a:bodyPr>
          <a:lstStyle/>
          <a:p>
            <a:r>
              <a:rPr lang="en-US" sz="900" dirty="0"/>
              <a:t>30-60 seconds to Act</a:t>
            </a:r>
          </a:p>
        </p:txBody>
      </p:sp>
      <p:sp>
        <p:nvSpPr>
          <p:cNvPr id="30" name="TextBox 29">
            <a:extLst>
              <a:ext uri="{FF2B5EF4-FFF2-40B4-BE49-F238E27FC236}">
                <a16:creationId xmlns:a16="http://schemas.microsoft.com/office/drawing/2014/main" id="{D0F6902F-2BE4-48E0-B23C-B25DBB8DC89B}"/>
              </a:ext>
            </a:extLst>
          </p:cNvPr>
          <p:cNvSpPr txBox="1"/>
          <p:nvPr/>
        </p:nvSpPr>
        <p:spPr>
          <a:xfrm>
            <a:off x="2760753" y="4092325"/>
            <a:ext cx="1533016" cy="430887"/>
          </a:xfrm>
          <a:prstGeom prst="rect">
            <a:avLst/>
          </a:prstGeom>
          <a:noFill/>
        </p:spPr>
        <p:txBody>
          <a:bodyPr wrap="square" rtlCol="0">
            <a:spAutoFit/>
          </a:bodyPr>
          <a:lstStyle/>
          <a:p>
            <a:r>
              <a:rPr lang="en-US" sz="1100" dirty="0"/>
              <a:t>24 – 96 Tier 1 Events Simultaneously</a:t>
            </a:r>
          </a:p>
        </p:txBody>
      </p:sp>
      <p:sp>
        <p:nvSpPr>
          <p:cNvPr id="31" name="TextBox 30">
            <a:extLst>
              <a:ext uri="{FF2B5EF4-FFF2-40B4-BE49-F238E27FC236}">
                <a16:creationId xmlns:a16="http://schemas.microsoft.com/office/drawing/2014/main" id="{0D9FEA6A-8472-430C-A287-653CF70CCCEA}"/>
              </a:ext>
            </a:extLst>
          </p:cNvPr>
          <p:cNvSpPr txBox="1"/>
          <p:nvPr/>
        </p:nvSpPr>
        <p:spPr>
          <a:xfrm>
            <a:off x="4835911" y="3369616"/>
            <a:ext cx="4028484" cy="1785104"/>
          </a:xfrm>
          <a:prstGeom prst="rect">
            <a:avLst/>
          </a:prstGeom>
          <a:noFill/>
        </p:spPr>
        <p:txBody>
          <a:bodyPr wrap="square" rtlCol="0">
            <a:spAutoFit/>
          </a:bodyPr>
          <a:lstStyle/>
          <a:p>
            <a:r>
              <a:rPr lang="en-US" sz="1100" dirty="0"/>
              <a:t>=0 Tier 1 Analyst Hours/Days to Auto-Enrich and respond to between 100 and 400 times MORE events (6500 – 26000)</a:t>
            </a:r>
          </a:p>
          <a:p>
            <a:endParaRPr lang="en-US" sz="1100" dirty="0"/>
          </a:p>
          <a:p>
            <a:r>
              <a:rPr lang="en-US" sz="1100" dirty="0"/>
              <a:t>How could those resources be applied?</a:t>
            </a:r>
          </a:p>
          <a:p>
            <a:endParaRPr lang="en-US" sz="1100" dirty="0"/>
          </a:p>
          <a:p>
            <a:r>
              <a:rPr lang="en-US" sz="1100" dirty="0"/>
              <a:t>Tier 1 Force Multiplier</a:t>
            </a:r>
          </a:p>
          <a:p>
            <a:endParaRPr lang="en-US" sz="1100" dirty="0"/>
          </a:p>
          <a:p>
            <a:r>
              <a:rPr lang="en-US" sz="1100" dirty="0"/>
              <a:t>Increased $ to Hire, Train, Tier 2/3 Analysts who Design/Automate Advanced Mitigations</a:t>
            </a:r>
          </a:p>
          <a:p>
            <a:endParaRPr lang="en-US" sz="1100" dirty="0"/>
          </a:p>
        </p:txBody>
      </p:sp>
      <p:pic>
        <p:nvPicPr>
          <p:cNvPr id="28" name="Picture 27" descr="Reduction to handle throughout">
            <a:extLst>
              <a:ext uri="{FF2B5EF4-FFF2-40B4-BE49-F238E27FC236}">
                <a16:creationId xmlns:a16="http://schemas.microsoft.com/office/drawing/2014/main" id="{58BA6DEC-E1FD-4D04-A9A0-6D2C41E15634}"/>
              </a:ext>
            </a:extLst>
          </p:cNvPr>
          <p:cNvPicPr>
            <a:picLocks noChangeAspect="1"/>
          </p:cNvPicPr>
          <p:nvPr/>
        </p:nvPicPr>
        <p:blipFill>
          <a:blip r:embed="rId13"/>
          <a:stretch>
            <a:fillRect/>
          </a:stretch>
        </p:blipFill>
        <p:spPr>
          <a:xfrm>
            <a:off x="2259207" y="3124903"/>
            <a:ext cx="1943848" cy="202484"/>
          </a:xfrm>
          <a:prstGeom prst="rect">
            <a:avLst/>
          </a:prstGeom>
        </p:spPr>
      </p:pic>
      <p:sp>
        <p:nvSpPr>
          <p:cNvPr id="34" name="TextBox 33">
            <a:extLst>
              <a:ext uri="{FF2B5EF4-FFF2-40B4-BE49-F238E27FC236}">
                <a16:creationId xmlns:a16="http://schemas.microsoft.com/office/drawing/2014/main" id="{54B09807-ED3A-4BAB-85E4-7CD5B34E7B33}"/>
              </a:ext>
            </a:extLst>
          </p:cNvPr>
          <p:cNvSpPr txBox="1"/>
          <p:nvPr/>
        </p:nvSpPr>
        <p:spPr>
          <a:xfrm>
            <a:off x="3811890" y="2807216"/>
            <a:ext cx="2391954" cy="230832"/>
          </a:xfrm>
          <a:prstGeom prst="rect">
            <a:avLst/>
          </a:prstGeom>
          <a:noFill/>
        </p:spPr>
        <p:txBody>
          <a:bodyPr wrap="square" rtlCol="0">
            <a:spAutoFit/>
          </a:bodyPr>
          <a:lstStyle/>
          <a:p>
            <a:r>
              <a:rPr lang="en-US" sz="900" dirty="0"/>
              <a:t>56 Hours Worst Case Response</a:t>
            </a: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Using SOAR, STIX, and TAXII for Network Defense </a:t>
            </a:r>
            <a:r>
              <a:rPr lang="en-US" sz="2400" dirty="0"/>
              <a:t>cont.</a:t>
            </a:r>
            <a:endParaRPr sz="2400" dirty="0"/>
          </a:p>
        </p:txBody>
      </p:sp>
      <p:pic>
        <p:nvPicPr>
          <p:cNvPr id="3" name="Picture 2" descr="Orchestration Services">
            <a:extLst>
              <a:ext uri="{FF2B5EF4-FFF2-40B4-BE49-F238E27FC236}">
                <a16:creationId xmlns:a16="http://schemas.microsoft.com/office/drawing/2014/main" id="{51A02D64-BE79-4BDC-960F-77BD1ECD3705}"/>
              </a:ext>
            </a:extLst>
          </p:cNvPr>
          <p:cNvPicPr>
            <a:picLocks noChangeAspect="1"/>
          </p:cNvPicPr>
          <p:nvPr/>
        </p:nvPicPr>
        <p:blipFill>
          <a:blip r:embed="rId3"/>
          <a:stretch>
            <a:fillRect/>
          </a:stretch>
        </p:blipFill>
        <p:spPr>
          <a:xfrm>
            <a:off x="3879246" y="2064336"/>
            <a:ext cx="1059256" cy="1441283"/>
          </a:xfrm>
          <a:prstGeom prst="rect">
            <a:avLst/>
          </a:prstGeom>
        </p:spPr>
      </p:pic>
      <p:pic>
        <p:nvPicPr>
          <p:cNvPr id="5" name="Picture 4">
            <a:extLst>
              <a:ext uri="{FF2B5EF4-FFF2-40B4-BE49-F238E27FC236}">
                <a16:creationId xmlns:a16="http://schemas.microsoft.com/office/drawing/2014/main" id="{ADF08685-03A0-469E-9194-45F6E9D3AF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13417" y="2178616"/>
            <a:ext cx="610484" cy="437706"/>
          </a:xfrm>
          <a:prstGeom prst="rect">
            <a:avLst/>
          </a:prstGeom>
        </p:spPr>
      </p:pic>
      <p:pic>
        <p:nvPicPr>
          <p:cNvPr id="7" name="Picture 6" descr="Internal data repositories">
            <a:extLst>
              <a:ext uri="{FF2B5EF4-FFF2-40B4-BE49-F238E27FC236}">
                <a16:creationId xmlns:a16="http://schemas.microsoft.com/office/drawing/2014/main" id="{4AEC9748-8434-47B5-88A8-EA862FE001DA}"/>
              </a:ext>
            </a:extLst>
          </p:cNvPr>
          <p:cNvPicPr>
            <a:picLocks noChangeAspect="1"/>
          </p:cNvPicPr>
          <p:nvPr/>
        </p:nvPicPr>
        <p:blipFill>
          <a:blip r:embed="rId5"/>
          <a:stretch>
            <a:fillRect/>
          </a:stretch>
        </p:blipFill>
        <p:spPr>
          <a:xfrm>
            <a:off x="6796985" y="2616322"/>
            <a:ext cx="1025684" cy="612561"/>
          </a:xfrm>
          <a:prstGeom prst="rect">
            <a:avLst/>
          </a:prstGeom>
        </p:spPr>
      </p:pic>
      <p:pic>
        <p:nvPicPr>
          <p:cNvPr id="9" name="Picture 8">
            <a:extLst>
              <a:ext uri="{FF2B5EF4-FFF2-40B4-BE49-F238E27FC236}">
                <a16:creationId xmlns:a16="http://schemas.microsoft.com/office/drawing/2014/main" id="{A0EB2E8D-0A05-4E0B-85FD-CBF5141FB98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03886" y="2766654"/>
            <a:ext cx="1893099" cy="288030"/>
          </a:xfrm>
          <a:prstGeom prst="rect">
            <a:avLst/>
          </a:prstGeom>
        </p:spPr>
      </p:pic>
      <p:pic>
        <p:nvPicPr>
          <p:cNvPr id="11" name="Picture 10" descr="IOC 1, 2,3, 4">
            <a:extLst>
              <a:ext uri="{FF2B5EF4-FFF2-40B4-BE49-F238E27FC236}">
                <a16:creationId xmlns:a16="http://schemas.microsoft.com/office/drawing/2014/main" id="{C441558A-C517-4EEB-9A63-D74B6443739A}"/>
              </a:ext>
            </a:extLst>
          </p:cNvPr>
          <p:cNvPicPr>
            <a:picLocks noChangeAspect="1"/>
          </p:cNvPicPr>
          <p:nvPr/>
        </p:nvPicPr>
        <p:blipFill>
          <a:blip r:embed="rId7"/>
          <a:stretch>
            <a:fillRect/>
          </a:stretch>
        </p:blipFill>
        <p:spPr>
          <a:xfrm>
            <a:off x="2184194" y="1441071"/>
            <a:ext cx="359169" cy="437249"/>
          </a:xfrm>
          <a:prstGeom prst="rect">
            <a:avLst/>
          </a:prstGeom>
        </p:spPr>
      </p:pic>
      <p:pic>
        <p:nvPicPr>
          <p:cNvPr id="13" name="Picture 12" descr="STIX TAXII">
            <a:extLst>
              <a:ext uri="{FF2B5EF4-FFF2-40B4-BE49-F238E27FC236}">
                <a16:creationId xmlns:a16="http://schemas.microsoft.com/office/drawing/2014/main" id="{AE4E572F-EE67-409E-8BB5-E52FD9D13488}"/>
              </a:ext>
            </a:extLst>
          </p:cNvPr>
          <p:cNvPicPr>
            <a:picLocks noChangeAspect="1"/>
          </p:cNvPicPr>
          <p:nvPr/>
        </p:nvPicPr>
        <p:blipFill>
          <a:blip r:embed="rId8"/>
          <a:stretch>
            <a:fillRect/>
          </a:stretch>
        </p:blipFill>
        <p:spPr>
          <a:xfrm>
            <a:off x="1339987" y="2192646"/>
            <a:ext cx="2406752" cy="263033"/>
          </a:xfrm>
          <a:prstGeom prst="rect">
            <a:avLst/>
          </a:prstGeom>
        </p:spPr>
      </p:pic>
      <p:pic>
        <p:nvPicPr>
          <p:cNvPr id="17" name="Picture 16">
            <a:extLst>
              <a:ext uri="{FF2B5EF4-FFF2-40B4-BE49-F238E27FC236}">
                <a16:creationId xmlns:a16="http://schemas.microsoft.com/office/drawing/2014/main" id="{78225B86-768A-49B8-8913-2CF69CC95B5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986739" y="2452554"/>
            <a:ext cx="1741897" cy="327536"/>
          </a:xfrm>
          <a:prstGeom prst="rect">
            <a:avLst/>
          </a:prstGeom>
        </p:spPr>
      </p:pic>
      <p:pic>
        <p:nvPicPr>
          <p:cNvPr id="19" name="Picture 18" descr="SOC analyst">
            <a:extLst>
              <a:ext uri="{FF2B5EF4-FFF2-40B4-BE49-F238E27FC236}">
                <a16:creationId xmlns:a16="http://schemas.microsoft.com/office/drawing/2014/main" id="{18B72B7D-81F0-4A8D-8121-F82A89DC3D44}"/>
              </a:ext>
            </a:extLst>
          </p:cNvPr>
          <p:cNvPicPr>
            <a:picLocks noChangeAspect="1"/>
          </p:cNvPicPr>
          <p:nvPr/>
        </p:nvPicPr>
        <p:blipFill>
          <a:blip r:embed="rId10"/>
          <a:stretch>
            <a:fillRect/>
          </a:stretch>
        </p:blipFill>
        <p:spPr>
          <a:xfrm>
            <a:off x="4486038" y="3909545"/>
            <a:ext cx="855830" cy="1218470"/>
          </a:xfrm>
          <a:prstGeom prst="rect">
            <a:avLst/>
          </a:prstGeom>
        </p:spPr>
      </p:pic>
      <p:pic>
        <p:nvPicPr>
          <p:cNvPr id="21" name="Picture 20" descr="Orchestrator creates ticket summarizing IOC, reputation scores, and prevalence within network. ">
            <a:extLst>
              <a:ext uri="{FF2B5EF4-FFF2-40B4-BE49-F238E27FC236}">
                <a16:creationId xmlns:a16="http://schemas.microsoft.com/office/drawing/2014/main" id="{904DFC15-1259-4451-AF20-504B13D79285}"/>
              </a:ext>
            </a:extLst>
          </p:cNvPr>
          <p:cNvPicPr>
            <a:picLocks noChangeAspect="1"/>
          </p:cNvPicPr>
          <p:nvPr/>
        </p:nvPicPr>
        <p:blipFill>
          <a:blip r:embed="rId11"/>
          <a:stretch>
            <a:fillRect/>
          </a:stretch>
        </p:blipFill>
        <p:spPr>
          <a:xfrm>
            <a:off x="1773989" y="3102476"/>
            <a:ext cx="669133" cy="647194"/>
          </a:xfrm>
          <a:prstGeom prst="rect">
            <a:avLst/>
          </a:prstGeom>
        </p:spPr>
      </p:pic>
      <p:pic>
        <p:nvPicPr>
          <p:cNvPr id="23" name="Picture 22">
            <a:extLst>
              <a:ext uri="{FF2B5EF4-FFF2-40B4-BE49-F238E27FC236}">
                <a16:creationId xmlns:a16="http://schemas.microsoft.com/office/drawing/2014/main" id="{898FE7F6-FF22-41AE-AEF8-D1B305A22F52}"/>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7925142" y="3780887"/>
            <a:ext cx="976956" cy="809042"/>
          </a:xfrm>
          <a:prstGeom prst="rect">
            <a:avLst/>
          </a:prstGeom>
        </p:spPr>
      </p:pic>
      <p:pic>
        <p:nvPicPr>
          <p:cNvPr id="27" name="Picture 26" descr="TLP white">
            <a:extLst>
              <a:ext uri="{FF2B5EF4-FFF2-40B4-BE49-F238E27FC236}">
                <a16:creationId xmlns:a16="http://schemas.microsoft.com/office/drawing/2014/main" id="{D3106E8D-DBED-46D3-BC71-DD8FE37DC795}"/>
              </a:ext>
            </a:extLst>
          </p:cNvPr>
          <p:cNvPicPr>
            <a:picLocks noChangeAspect="1"/>
          </p:cNvPicPr>
          <p:nvPr/>
        </p:nvPicPr>
        <p:blipFill>
          <a:blip r:embed="rId13"/>
          <a:stretch>
            <a:fillRect/>
          </a:stretch>
        </p:blipFill>
        <p:spPr>
          <a:xfrm>
            <a:off x="3922445" y="4409358"/>
            <a:ext cx="649555" cy="718657"/>
          </a:xfrm>
          <a:prstGeom prst="rect">
            <a:avLst/>
          </a:prstGeom>
        </p:spPr>
      </p:pic>
      <p:sp>
        <p:nvSpPr>
          <p:cNvPr id="32" name="TextBox 31">
            <a:extLst>
              <a:ext uri="{FF2B5EF4-FFF2-40B4-BE49-F238E27FC236}">
                <a16:creationId xmlns:a16="http://schemas.microsoft.com/office/drawing/2014/main" id="{DB5BE6C0-1717-4399-955E-84F6088741EC}"/>
              </a:ext>
            </a:extLst>
          </p:cNvPr>
          <p:cNvSpPr txBox="1"/>
          <p:nvPr/>
        </p:nvSpPr>
        <p:spPr>
          <a:xfrm>
            <a:off x="6046184" y="2365084"/>
            <a:ext cx="2306230" cy="230832"/>
          </a:xfrm>
          <a:prstGeom prst="rect">
            <a:avLst/>
          </a:prstGeom>
          <a:noFill/>
        </p:spPr>
        <p:txBody>
          <a:bodyPr wrap="square" rtlCol="0">
            <a:spAutoFit/>
          </a:bodyPr>
          <a:lstStyle/>
          <a:p>
            <a:r>
              <a:rPr lang="en-US" sz="900" dirty="0"/>
              <a:t>Verify block if blacklisted</a:t>
            </a:r>
          </a:p>
        </p:txBody>
      </p:sp>
      <p:sp>
        <p:nvSpPr>
          <p:cNvPr id="36" name="TextBox 35">
            <a:extLst>
              <a:ext uri="{FF2B5EF4-FFF2-40B4-BE49-F238E27FC236}">
                <a16:creationId xmlns:a16="http://schemas.microsoft.com/office/drawing/2014/main" id="{80A443F3-89DA-4397-9DC5-F0AC5A02CE17}"/>
              </a:ext>
            </a:extLst>
          </p:cNvPr>
          <p:cNvSpPr txBox="1"/>
          <p:nvPr/>
        </p:nvSpPr>
        <p:spPr>
          <a:xfrm>
            <a:off x="5907187" y="2110193"/>
            <a:ext cx="2306230" cy="230832"/>
          </a:xfrm>
          <a:prstGeom prst="rect">
            <a:avLst/>
          </a:prstGeom>
          <a:noFill/>
        </p:spPr>
        <p:txBody>
          <a:bodyPr wrap="square" rtlCol="0">
            <a:spAutoFit/>
          </a:bodyPr>
          <a:lstStyle/>
          <a:p>
            <a:r>
              <a:rPr lang="en-US" sz="900" dirty="0"/>
              <a:t>Automatically ignored if whitelisted</a:t>
            </a:r>
          </a:p>
        </p:txBody>
      </p:sp>
      <p:sp>
        <p:nvSpPr>
          <p:cNvPr id="37" name="TextBox 36">
            <a:extLst>
              <a:ext uri="{FF2B5EF4-FFF2-40B4-BE49-F238E27FC236}">
                <a16:creationId xmlns:a16="http://schemas.microsoft.com/office/drawing/2014/main" id="{5B93C827-8B89-4990-B05D-F69428B917E8}"/>
              </a:ext>
            </a:extLst>
          </p:cNvPr>
          <p:cNvSpPr txBox="1"/>
          <p:nvPr/>
        </p:nvSpPr>
        <p:spPr>
          <a:xfrm>
            <a:off x="5888956" y="1736232"/>
            <a:ext cx="2306230" cy="369332"/>
          </a:xfrm>
          <a:prstGeom prst="rect">
            <a:avLst/>
          </a:prstGeom>
          <a:noFill/>
        </p:spPr>
        <p:txBody>
          <a:bodyPr wrap="square" rtlCol="0">
            <a:spAutoFit/>
          </a:bodyPr>
          <a:lstStyle/>
          <a:p>
            <a:r>
              <a:rPr lang="en-US" sz="900" dirty="0"/>
              <a:t>Orchestrator checks IOC against organization whitelists/blacklist</a:t>
            </a:r>
          </a:p>
        </p:txBody>
      </p:sp>
      <p:pic>
        <p:nvPicPr>
          <p:cNvPr id="42" name="Picture 41" descr="IOC 1, 2,3, 4">
            <a:extLst>
              <a:ext uri="{FF2B5EF4-FFF2-40B4-BE49-F238E27FC236}">
                <a16:creationId xmlns:a16="http://schemas.microsoft.com/office/drawing/2014/main" id="{335E4403-CBB9-490D-B6DF-226D147C87FA}"/>
              </a:ext>
            </a:extLst>
          </p:cNvPr>
          <p:cNvPicPr>
            <a:picLocks noChangeAspect="1"/>
          </p:cNvPicPr>
          <p:nvPr/>
        </p:nvPicPr>
        <p:blipFill>
          <a:blip r:embed="rId7"/>
          <a:stretch>
            <a:fillRect/>
          </a:stretch>
        </p:blipFill>
        <p:spPr>
          <a:xfrm>
            <a:off x="7765339" y="2196209"/>
            <a:ext cx="359169" cy="437249"/>
          </a:xfrm>
          <a:prstGeom prst="rect">
            <a:avLst/>
          </a:prstGeom>
        </p:spPr>
      </p:pic>
      <p:pic>
        <p:nvPicPr>
          <p:cNvPr id="43" name="Picture 42" descr="orchestrator executes COA, blocks IOC and closes ticket">
            <a:extLst>
              <a:ext uri="{FF2B5EF4-FFF2-40B4-BE49-F238E27FC236}">
                <a16:creationId xmlns:a16="http://schemas.microsoft.com/office/drawing/2014/main" id="{DBE3B967-DDC5-4DDF-9E16-3C428D5E4B93}"/>
              </a:ext>
            </a:extLst>
          </p:cNvPr>
          <p:cNvPicPr>
            <a:picLocks noChangeAspect="1"/>
          </p:cNvPicPr>
          <p:nvPr/>
        </p:nvPicPr>
        <p:blipFill>
          <a:blip r:embed="rId14"/>
          <a:stretch>
            <a:fillRect/>
          </a:stretch>
        </p:blipFill>
        <p:spPr>
          <a:xfrm>
            <a:off x="1666473" y="4195183"/>
            <a:ext cx="2080266" cy="647194"/>
          </a:xfrm>
          <a:prstGeom prst="rect">
            <a:avLst/>
          </a:prstGeom>
        </p:spPr>
      </p:pic>
      <p:pic>
        <p:nvPicPr>
          <p:cNvPr id="15" name="Picture 14" descr="Threat feed client">
            <a:extLst>
              <a:ext uri="{FF2B5EF4-FFF2-40B4-BE49-F238E27FC236}">
                <a16:creationId xmlns:a16="http://schemas.microsoft.com/office/drawing/2014/main" id="{994DFA65-E5EB-42CE-AAF0-831F3FE20420}"/>
              </a:ext>
            </a:extLst>
          </p:cNvPr>
          <p:cNvPicPr>
            <a:picLocks noChangeAspect="1"/>
          </p:cNvPicPr>
          <p:nvPr/>
        </p:nvPicPr>
        <p:blipFill>
          <a:blip r:embed="rId15"/>
          <a:stretch>
            <a:fillRect/>
          </a:stretch>
        </p:blipFill>
        <p:spPr>
          <a:xfrm>
            <a:off x="1306501" y="2517798"/>
            <a:ext cx="1110771" cy="370257"/>
          </a:xfrm>
          <a:prstGeom prst="rect">
            <a:avLst/>
          </a:prstGeom>
        </p:spPr>
      </p:pic>
      <p:pic>
        <p:nvPicPr>
          <p:cNvPr id="45" name="Picture 44" descr="Orchestrator creates ticket summarizing IOC, reputation scores, and prevalence within network">
            <a:extLst>
              <a:ext uri="{FF2B5EF4-FFF2-40B4-BE49-F238E27FC236}">
                <a16:creationId xmlns:a16="http://schemas.microsoft.com/office/drawing/2014/main" id="{3DF41346-21F7-4343-826D-301B10FCD776}"/>
              </a:ext>
            </a:extLst>
          </p:cNvPr>
          <p:cNvPicPr>
            <a:picLocks noChangeAspect="1"/>
          </p:cNvPicPr>
          <p:nvPr/>
        </p:nvPicPr>
        <p:blipFill>
          <a:blip r:embed="rId16"/>
          <a:stretch>
            <a:fillRect/>
          </a:stretch>
        </p:blipFill>
        <p:spPr>
          <a:xfrm>
            <a:off x="2429304" y="2823399"/>
            <a:ext cx="1412060" cy="647194"/>
          </a:xfrm>
          <a:prstGeom prst="rect">
            <a:avLst/>
          </a:prstGeom>
        </p:spPr>
      </p:pic>
      <p:pic>
        <p:nvPicPr>
          <p:cNvPr id="34" name="Picture 33" descr="external enrichment feeds/sources">
            <a:extLst>
              <a:ext uri="{FF2B5EF4-FFF2-40B4-BE49-F238E27FC236}">
                <a16:creationId xmlns:a16="http://schemas.microsoft.com/office/drawing/2014/main" id="{934740E5-356E-41D0-A8CF-5406D56F0FBE}"/>
              </a:ext>
            </a:extLst>
          </p:cNvPr>
          <p:cNvPicPr>
            <a:picLocks noChangeAspect="1"/>
          </p:cNvPicPr>
          <p:nvPr/>
        </p:nvPicPr>
        <p:blipFill>
          <a:blip r:embed="rId17"/>
          <a:stretch>
            <a:fillRect/>
          </a:stretch>
        </p:blipFill>
        <p:spPr>
          <a:xfrm>
            <a:off x="5123841" y="1152352"/>
            <a:ext cx="2223289" cy="559821"/>
          </a:xfrm>
          <a:prstGeom prst="rect">
            <a:avLst/>
          </a:prstGeom>
        </p:spPr>
      </p:pic>
      <p:pic>
        <p:nvPicPr>
          <p:cNvPr id="38" name="Picture 37">
            <a:extLst>
              <a:ext uri="{FF2B5EF4-FFF2-40B4-BE49-F238E27FC236}">
                <a16:creationId xmlns:a16="http://schemas.microsoft.com/office/drawing/2014/main" id="{E19C4FDE-80EE-480E-8AD4-0DEDA7D87271}"/>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4901040" y="1712578"/>
            <a:ext cx="917238" cy="1026063"/>
          </a:xfrm>
          <a:prstGeom prst="rect">
            <a:avLst/>
          </a:prstGeom>
        </p:spPr>
      </p:pic>
      <p:pic>
        <p:nvPicPr>
          <p:cNvPr id="47" name="Picture 46" descr="Defense appliances/services">
            <a:extLst>
              <a:ext uri="{FF2B5EF4-FFF2-40B4-BE49-F238E27FC236}">
                <a16:creationId xmlns:a16="http://schemas.microsoft.com/office/drawing/2014/main" id="{C0C971F9-5424-445F-9886-92BB8F6977D3}"/>
              </a:ext>
            </a:extLst>
          </p:cNvPr>
          <p:cNvPicPr>
            <a:picLocks noChangeAspect="1"/>
          </p:cNvPicPr>
          <p:nvPr/>
        </p:nvPicPr>
        <p:blipFill>
          <a:blip r:embed="rId19"/>
          <a:stretch>
            <a:fillRect/>
          </a:stretch>
        </p:blipFill>
        <p:spPr>
          <a:xfrm>
            <a:off x="840756" y="4243299"/>
            <a:ext cx="797444" cy="550961"/>
          </a:xfrm>
          <a:prstGeom prst="rect">
            <a:avLst/>
          </a:prstGeom>
        </p:spPr>
      </p:pic>
      <p:pic>
        <p:nvPicPr>
          <p:cNvPr id="49" name="Picture 48" descr="COA">
            <a:extLst>
              <a:ext uri="{FF2B5EF4-FFF2-40B4-BE49-F238E27FC236}">
                <a16:creationId xmlns:a16="http://schemas.microsoft.com/office/drawing/2014/main" id="{CB94221E-59DA-4B41-830C-5E070EA21A50}"/>
              </a:ext>
            </a:extLst>
          </p:cNvPr>
          <p:cNvPicPr>
            <a:picLocks noChangeAspect="1"/>
          </p:cNvPicPr>
          <p:nvPr/>
        </p:nvPicPr>
        <p:blipFill>
          <a:blip r:embed="rId20"/>
          <a:stretch>
            <a:fillRect/>
          </a:stretch>
        </p:blipFill>
        <p:spPr>
          <a:xfrm>
            <a:off x="5341868" y="4197819"/>
            <a:ext cx="382761" cy="226821"/>
          </a:xfrm>
          <a:prstGeom prst="rect">
            <a:avLst/>
          </a:prstGeom>
        </p:spPr>
      </p:pic>
      <p:sp>
        <p:nvSpPr>
          <p:cNvPr id="53" name="TextBox 52">
            <a:extLst>
              <a:ext uri="{FF2B5EF4-FFF2-40B4-BE49-F238E27FC236}">
                <a16:creationId xmlns:a16="http://schemas.microsoft.com/office/drawing/2014/main" id="{DE4F6E39-1282-45BB-AA56-774EA7DCEDBC}"/>
              </a:ext>
            </a:extLst>
          </p:cNvPr>
          <p:cNvSpPr txBox="1"/>
          <p:nvPr/>
        </p:nvSpPr>
        <p:spPr>
          <a:xfrm>
            <a:off x="5375042" y="4612287"/>
            <a:ext cx="2306230" cy="369332"/>
          </a:xfrm>
          <a:prstGeom prst="rect">
            <a:avLst/>
          </a:prstGeom>
          <a:noFill/>
        </p:spPr>
        <p:txBody>
          <a:bodyPr wrap="square" rtlCol="0">
            <a:spAutoFit/>
          </a:bodyPr>
          <a:lstStyle/>
          <a:p>
            <a:r>
              <a:rPr lang="en-US" sz="900" dirty="0"/>
              <a:t>SOC analyst reviews ticket and sends Course of Action (COA) to Orchestrator</a:t>
            </a:r>
          </a:p>
        </p:txBody>
      </p:sp>
      <p:sp>
        <p:nvSpPr>
          <p:cNvPr id="54" name="TextBox 53">
            <a:extLst>
              <a:ext uri="{FF2B5EF4-FFF2-40B4-BE49-F238E27FC236}">
                <a16:creationId xmlns:a16="http://schemas.microsoft.com/office/drawing/2014/main" id="{934E2E0D-79B5-47D6-B810-1FA7323D7B14}"/>
              </a:ext>
            </a:extLst>
          </p:cNvPr>
          <p:cNvSpPr txBox="1"/>
          <p:nvPr/>
        </p:nvSpPr>
        <p:spPr>
          <a:xfrm>
            <a:off x="6796985" y="3330653"/>
            <a:ext cx="2306230" cy="507831"/>
          </a:xfrm>
          <a:prstGeom prst="rect">
            <a:avLst/>
          </a:prstGeom>
          <a:noFill/>
        </p:spPr>
        <p:txBody>
          <a:bodyPr wrap="square" rtlCol="0">
            <a:spAutoFit/>
          </a:bodyPr>
          <a:lstStyle/>
          <a:p>
            <a:r>
              <a:rPr lang="en-US" sz="900" dirty="0"/>
              <a:t>Orchestrator searches logs for network workstation/servers with connections to IOC in last 30 days.</a:t>
            </a:r>
          </a:p>
        </p:txBody>
      </p:sp>
      <p:sp>
        <p:nvSpPr>
          <p:cNvPr id="50" name="Arrow: Down 49">
            <a:extLst>
              <a:ext uri="{FF2B5EF4-FFF2-40B4-BE49-F238E27FC236}">
                <a16:creationId xmlns:a16="http://schemas.microsoft.com/office/drawing/2014/main" id="{350BAD11-AEA1-430F-99D4-78627C224605}"/>
              </a:ext>
              <a:ext uri="{C183D7F6-B498-43B3-948B-1728B52AA6E4}">
                <adec:decorative xmlns:adec="http://schemas.microsoft.com/office/drawing/2017/decorative" val="1"/>
              </a:ext>
            </a:extLst>
          </p:cNvPr>
          <p:cNvSpPr/>
          <p:nvPr/>
        </p:nvSpPr>
        <p:spPr>
          <a:xfrm rot="3616921">
            <a:off x="3064815" y="3055102"/>
            <a:ext cx="173358" cy="1688054"/>
          </a:xfrm>
          <a:prstGeom prst="downArrow">
            <a:avLst>
              <a:gd name="adj1" fmla="val 50000"/>
              <a:gd name="adj2" fmla="val 5550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C394E4E9-55D3-4876-9124-6BDF7495A77F}"/>
              </a:ext>
              <a:ext uri="{C183D7F6-B498-43B3-948B-1728B52AA6E4}">
                <adec:decorative xmlns:adec="http://schemas.microsoft.com/office/drawing/2017/decorative" val="1"/>
              </a:ext>
            </a:extLst>
          </p:cNvPr>
          <p:cNvSpPr/>
          <p:nvPr/>
        </p:nvSpPr>
        <p:spPr>
          <a:xfrm rot="9592377">
            <a:off x="4348205" y="3479080"/>
            <a:ext cx="131888" cy="932567"/>
          </a:xfrm>
          <a:prstGeom prst="downArrow">
            <a:avLst>
              <a:gd name="adj1" fmla="val 50000"/>
              <a:gd name="adj2" fmla="val 5550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613B012-BAD6-44D2-8C48-7DFD9AE5C312}"/>
              </a:ext>
            </a:extLst>
          </p:cNvPr>
          <p:cNvSpPr txBox="1"/>
          <p:nvPr/>
        </p:nvSpPr>
        <p:spPr>
          <a:xfrm>
            <a:off x="3445602" y="1376431"/>
            <a:ext cx="2306230" cy="369332"/>
          </a:xfrm>
          <a:prstGeom prst="rect">
            <a:avLst/>
          </a:prstGeom>
          <a:noFill/>
        </p:spPr>
        <p:txBody>
          <a:bodyPr wrap="square" rtlCol="0">
            <a:spAutoFit/>
          </a:bodyPr>
          <a:lstStyle/>
          <a:p>
            <a:r>
              <a:rPr lang="en-US" sz="900" dirty="0"/>
              <a:t>Orchestrator gathers additional enrichment reputation of IOC</a:t>
            </a:r>
          </a:p>
        </p:txBody>
      </p:sp>
      <p:sp>
        <p:nvSpPr>
          <p:cNvPr id="59" name="TextBox 58">
            <a:extLst>
              <a:ext uri="{FF2B5EF4-FFF2-40B4-BE49-F238E27FC236}">
                <a16:creationId xmlns:a16="http://schemas.microsoft.com/office/drawing/2014/main" id="{B45EF84D-DEA6-46EF-8CFA-7E91C46CDDB5}"/>
              </a:ext>
            </a:extLst>
          </p:cNvPr>
          <p:cNvSpPr txBox="1"/>
          <p:nvPr/>
        </p:nvSpPr>
        <p:spPr>
          <a:xfrm>
            <a:off x="400376" y="1160996"/>
            <a:ext cx="2306230" cy="369332"/>
          </a:xfrm>
          <a:prstGeom prst="rect">
            <a:avLst/>
          </a:prstGeom>
          <a:noFill/>
        </p:spPr>
        <p:txBody>
          <a:bodyPr wrap="square" rtlCol="0">
            <a:spAutoFit/>
          </a:bodyPr>
          <a:lstStyle/>
          <a:p>
            <a:r>
              <a:rPr lang="en-US" sz="900" dirty="0"/>
              <a:t>Indicator from pilot feed arrives at TAXII Client</a:t>
            </a:r>
          </a:p>
        </p:txBody>
      </p:sp>
    </p:spTree>
    <p:extLst>
      <p:ext uri="{BB962C8B-B14F-4D97-AF65-F5344CB8AC3E}">
        <p14:creationId xmlns:p14="http://schemas.microsoft.com/office/powerpoint/2010/main" val="3302688508"/>
      </p:ext>
    </p:extLst>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This still isn’t enough!</a:t>
            </a:r>
            <a:endParaRPr/>
          </a:p>
        </p:txBody>
      </p:sp>
      <p:sp>
        <p:nvSpPr>
          <p:cNvPr id="163" name="Google Shape;16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Processing IOCs and CVEs through machine speed CTI sharing and SOAR dramatically improves network defense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For those Use Cases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We still need more to meet that “1-10-60” challenge</a:t>
            </a:r>
            <a:endParaRPr b="1"/>
          </a:p>
          <a:p>
            <a:pPr marL="0" lvl="0" indent="0" algn="l" rtl="0">
              <a:spcBef>
                <a:spcPts val="0"/>
              </a:spcBef>
              <a:spcAft>
                <a:spcPts val="1600"/>
              </a:spcAft>
              <a:buNone/>
            </a:pPr>
            <a:endParaRPr sz="150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we Need to Share more</a:t>
            </a:r>
            <a:endParaRPr/>
          </a:p>
        </p:txBody>
      </p:sp>
      <p:sp>
        <p:nvSpPr>
          <p:cNvPr id="170" name="Google Shape;170;p27"/>
          <p:cNvSpPr txBox="1"/>
          <p:nvPr/>
        </p:nvSpPr>
        <p:spPr>
          <a:xfrm>
            <a:off x="516850" y="1251625"/>
            <a:ext cx="3362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Here is a visualization of a STIX bundle shared for a recent (2021) campaign against Microsoft Exchange servers (Hafnium)</a:t>
            </a:r>
            <a:endParaRPr>
              <a:latin typeface="Lato"/>
              <a:ea typeface="Lato"/>
              <a:cs typeface="Lato"/>
              <a:sym typeface="Lato"/>
            </a:endParaRPr>
          </a:p>
        </p:txBody>
      </p:sp>
      <p:sp>
        <p:nvSpPr>
          <p:cNvPr id="171" name="Google Shape;171;p27"/>
          <p:cNvSpPr txBox="1"/>
          <p:nvPr/>
        </p:nvSpPr>
        <p:spPr>
          <a:xfrm>
            <a:off x="569625" y="2468825"/>
            <a:ext cx="3362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What information in this bundle can automation take immediate action on?</a:t>
            </a:r>
            <a:br>
              <a:rPr lang="en">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Patch the CVEs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Block the IOCs</a:t>
            </a:r>
            <a:endParaRPr>
              <a:latin typeface="Lato"/>
              <a:ea typeface="Lato"/>
              <a:cs typeface="Lato"/>
              <a:sym typeface="Lato"/>
            </a:endParaRPr>
          </a:p>
        </p:txBody>
      </p:sp>
      <p:sp>
        <p:nvSpPr>
          <p:cNvPr id="174" name="Google Shape;174;p27"/>
          <p:cNvSpPr txBox="1"/>
          <p:nvPr/>
        </p:nvSpPr>
        <p:spPr>
          <a:xfrm>
            <a:off x="463775" y="3975775"/>
            <a:ext cx="3362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Let’s discuss why this may not be enough to protect against ongoing and future attacks?</a:t>
            </a:r>
            <a:endParaRPr>
              <a:latin typeface="Lato"/>
              <a:ea typeface="Lato"/>
              <a:cs typeface="Lato"/>
              <a:sym typeface="Lato"/>
            </a:endParaRPr>
          </a:p>
        </p:txBody>
      </p:sp>
      <p:pic>
        <p:nvPicPr>
          <p:cNvPr id="169" name="Google Shape;169;p27" descr="Visualization of STIX flows for a recent attack against a Microsoft Exchange server. Lots of connections across a range of attack patterns, indicators, and specific pieces of malware related to a handful of vulnerabilities."/>
          <p:cNvPicPr preferRelativeResize="0"/>
          <p:nvPr/>
        </p:nvPicPr>
        <p:blipFill>
          <a:blip r:embed="rId3">
            <a:alphaModFix/>
          </a:blip>
          <a:stretch>
            <a:fillRect/>
          </a:stretch>
        </p:blipFill>
        <p:spPr>
          <a:xfrm>
            <a:off x="4131450" y="1203575"/>
            <a:ext cx="4625473" cy="3787525"/>
          </a:xfrm>
          <a:prstGeom prst="rect">
            <a:avLst/>
          </a:prstGeom>
          <a:noFill/>
          <a:ln w="9525" cap="flat" cmpd="sng">
            <a:solidFill>
              <a:schemeClr val="dk2"/>
            </a:solidFill>
            <a:prstDash val="solid"/>
            <a:round/>
            <a:headEnd type="none" w="sm" len="sm"/>
            <a:tailEnd type="none" w="sm" len="sm"/>
          </a:ln>
        </p:spPr>
      </p:pic>
      <p:cxnSp>
        <p:nvCxnSpPr>
          <p:cNvPr id="172" name="Google Shape;172;p27">
            <a:extLst>
              <a:ext uri="{C183D7F6-B498-43B3-948B-1728B52AA6E4}">
                <adec:decorative xmlns:adec="http://schemas.microsoft.com/office/drawing/2017/decorative" val="1"/>
              </a:ext>
            </a:extLst>
          </p:cNvPr>
          <p:cNvCxnSpPr>
            <a:stCxn id="171" idx="3"/>
          </p:cNvCxnSpPr>
          <p:nvPr/>
        </p:nvCxnSpPr>
        <p:spPr>
          <a:xfrm rot="10800000" flipH="1">
            <a:off x="3932325" y="2092175"/>
            <a:ext cx="1877400" cy="1007700"/>
          </a:xfrm>
          <a:prstGeom prst="straightConnector1">
            <a:avLst/>
          </a:prstGeom>
          <a:noFill/>
          <a:ln w="38100" cap="flat" cmpd="sng">
            <a:solidFill>
              <a:srgbClr val="FF0000"/>
            </a:solidFill>
            <a:prstDash val="solid"/>
            <a:round/>
            <a:headEnd type="none" w="med" len="med"/>
            <a:tailEnd type="triangle" w="med" len="med"/>
          </a:ln>
        </p:spPr>
      </p:cxnSp>
      <p:cxnSp>
        <p:nvCxnSpPr>
          <p:cNvPr id="173" name="Google Shape;173;p27">
            <a:extLst>
              <a:ext uri="{C183D7F6-B498-43B3-948B-1728B52AA6E4}">
                <adec:decorative xmlns:adec="http://schemas.microsoft.com/office/drawing/2017/decorative" val="1"/>
              </a:ext>
            </a:extLst>
          </p:cNvPr>
          <p:cNvCxnSpPr>
            <a:cxnSpLocks/>
          </p:cNvCxnSpPr>
          <p:nvPr/>
        </p:nvCxnSpPr>
        <p:spPr>
          <a:xfrm>
            <a:off x="3939300" y="3097337"/>
            <a:ext cx="1248600" cy="11967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Ongoing Research: Behavior Objects</a:t>
            </a:r>
            <a:endParaRPr dirty="0"/>
          </a:p>
        </p:txBody>
      </p:sp>
      <p:sp>
        <p:nvSpPr>
          <p:cNvPr id="180" name="Google Shape;180;p2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Utilize STIX, TAXII, and SOAR to share information that can be automated to address the parts of attacks that get reused</a:t>
            </a:r>
            <a:endParaRPr/>
          </a:p>
          <a:p>
            <a:pPr marL="0" lvl="0" indent="0" algn="l" rtl="0">
              <a:spcBef>
                <a:spcPts val="1600"/>
              </a:spcBef>
              <a:spcAft>
                <a:spcPts val="0"/>
              </a:spcAft>
              <a:buNone/>
            </a:pPr>
            <a:r>
              <a:rPr lang="en"/>
              <a:t>Represent higher level data than an IOC</a:t>
            </a:r>
            <a:endParaRPr/>
          </a:p>
          <a:p>
            <a:pPr marL="0" lvl="0" indent="0" algn="l" rtl="0">
              <a:spcBef>
                <a:spcPts val="1600"/>
              </a:spcBef>
              <a:spcAft>
                <a:spcPts val="0"/>
              </a:spcAft>
              <a:buNone/>
            </a:pPr>
            <a:r>
              <a:rPr lang="en"/>
              <a:t>Also more specific than an overall tactic or technique</a:t>
            </a:r>
            <a:endParaRPr/>
          </a:p>
          <a:p>
            <a:pPr marL="0" lvl="0" indent="0" algn="l" rtl="0">
              <a:spcBef>
                <a:spcPts val="1600"/>
              </a:spcBef>
              <a:spcAft>
                <a:spcPts val="1600"/>
              </a:spcAft>
              <a:buNone/>
            </a:pPr>
            <a:r>
              <a:rPr lang="en"/>
              <a:t>Most will be a sequence of events that when detected together can enable a response</a:t>
            </a:r>
            <a:endParaRPr/>
          </a:p>
        </p:txBody>
      </p:sp>
      <p:sp>
        <p:nvSpPr>
          <p:cNvPr id="181" name="Google Shape;181;p28"/>
          <p:cNvSpPr/>
          <p:nvPr/>
        </p:nvSpPr>
        <p:spPr>
          <a:xfrm>
            <a:off x="228763" y="509450"/>
            <a:ext cx="1812000" cy="8718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Machine Opens Suspicious Email</a:t>
            </a:r>
            <a:endParaRPr dirty="0"/>
          </a:p>
        </p:txBody>
      </p:sp>
      <p:sp>
        <p:nvSpPr>
          <p:cNvPr id="182" name="Google Shape;182;p28"/>
          <p:cNvSpPr/>
          <p:nvPr/>
        </p:nvSpPr>
        <p:spPr>
          <a:xfrm>
            <a:off x="228763" y="1670142"/>
            <a:ext cx="1812000" cy="8718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PowerShell Run for the First Time</a:t>
            </a:r>
            <a:endParaRPr dirty="0"/>
          </a:p>
        </p:txBody>
      </p:sp>
      <p:sp>
        <p:nvSpPr>
          <p:cNvPr id="183" name="Google Shape;183;p28"/>
          <p:cNvSpPr/>
          <p:nvPr/>
        </p:nvSpPr>
        <p:spPr>
          <a:xfrm>
            <a:off x="228763" y="2830833"/>
            <a:ext cx="1812000" cy="8718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Machine Registry Modification</a:t>
            </a:r>
            <a:endParaRPr/>
          </a:p>
        </p:txBody>
      </p:sp>
      <p:sp>
        <p:nvSpPr>
          <p:cNvPr id="184" name="Google Shape;184;p28"/>
          <p:cNvSpPr/>
          <p:nvPr/>
        </p:nvSpPr>
        <p:spPr>
          <a:xfrm>
            <a:off x="228763" y="3991525"/>
            <a:ext cx="1812000" cy="8718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System Level Process sends suspicious traffic</a:t>
            </a:r>
            <a:endParaRPr/>
          </a:p>
        </p:txBody>
      </p:sp>
      <p:cxnSp>
        <p:nvCxnSpPr>
          <p:cNvPr id="185" name="Google Shape;185;p28">
            <a:extLst>
              <a:ext uri="{C183D7F6-B498-43B3-948B-1728B52AA6E4}">
                <adec:decorative xmlns:adec="http://schemas.microsoft.com/office/drawing/2017/decorative" val="1"/>
              </a:ext>
            </a:extLst>
          </p:cNvPr>
          <p:cNvCxnSpPr>
            <a:stCxn id="181" idx="2"/>
            <a:endCxn id="182" idx="0"/>
          </p:cNvCxnSpPr>
          <p:nvPr/>
        </p:nvCxnSpPr>
        <p:spPr>
          <a:xfrm>
            <a:off x="1134763" y="1381250"/>
            <a:ext cx="0" cy="288900"/>
          </a:xfrm>
          <a:prstGeom prst="straightConnector1">
            <a:avLst/>
          </a:prstGeom>
          <a:noFill/>
          <a:ln w="28575" cap="flat" cmpd="sng">
            <a:solidFill>
              <a:schemeClr val="dk2"/>
            </a:solidFill>
            <a:prstDash val="solid"/>
            <a:round/>
            <a:headEnd type="none" w="med" len="med"/>
            <a:tailEnd type="triangle" w="med" len="med"/>
          </a:ln>
        </p:spPr>
      </p:cxnSp>
      <p:cxnSp>
        <p:nvCxnSpPr>
          <p:cNvPr id="186" name="Google Shape;186;p28">
            <a:extLst>
              <a:ext uri="{C183D7F6-B498-43B3-948B-1728B52AA6E4}">
                <adec:decorative xmlns:adec="http://schemas.microsoft.com/office/drawing/2017/decorative" val="1"/>
              </a:ext>
            </a:extLst>
          </p:cNvPr>
          <p:cNvCxnSpPr>
            <a:stCxn id="182" idx="2"/>
            <a:endCxn id="183" idx="0"/>
          </p:cNvCxnSpPr>
          <p:nvPr/>
        </p:nvCxnSpPr>
        <p:spPr>
          <a:xfrm>
            <a:off x="1134763" y="2541942"/>
            <a:ext cx="0" cy="288900"/>
          </a:xfrm>
          <a:prstGeom prst="straightConnector1">
            <a:avLst/>
          </a:prstGeom>
          <a:noFill/>
          <a:ln w="28575" cap="flat" cmpd="sng">
            <a:solidFill>
              <a:schemeClr val="dk2"/>
            </a:solidFill>
            <a:prstDash val="solid"/>
            <a:round/>
            <a:headEnd type="none" w="med" len="med"/>
            <a:tailEnd type="triangle" w="med" len="med"/>
          </a:ln>
        </p:spPr>
      </p:cxnSp>
      <p:cxnSp>
        <p:nvCxnSpPr>
          <p:cNvPr id="187" name="Google Shape;187;p28">
            <a:extLst>
              <a:ext uri="{C183D7F6-B498-43B3-948B-1728B52AA6E4}">
                <adec:decorative xmlns:adec="http://schemas.microsoft.com/office/drawing/2017/decorative" val="1"/>
              </a:ext>
            </a:extLst>
          </p:cNvPr>
          <p:cNvCxnSpPr>
            <a:stCxn id="183" idx="2"/>
            <a:endCxn id="184" idx="0"/>
          </p:cNvCxnSpPr>
          <p:nvPr/>
        </p:nvCxnSpPr>
        <p:spPr>
          <a:xfrm>
            <a:off x="1134763" y="3702633"/>
            <a:ext cx="0" cy="2889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Summary</a:t>
            </a:r>
            <a:endParaRPr/>
          </a:p>
        </p:txBody>
      </p:sp>
      <p:sp>
        <p:nvSpPr>
          <p:cNvPr id="193" name="Google Shape;193;p2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Thank you for your time today</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Our collective defensive community needs a lot of help against cyber attacks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CTI sharing can enable network defense when used properly</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There is still much to do and we need your help</a:t>
            </a:r>
            <a:endParaRPr b="1"/>
          </a:p>
          <a:p>
            <a:pPr marL="0" lvl="0" indent="0" algn="l" rtl="0">
              <a:spcBef>
                <a:spcPts val="0"/>
              </a:spcBef>
              <a:spcAft>
                <a:spcPts val="1600"/>
              </a:spcAft>
              <a:buNone/>
            </a:pPr>
            <a:endParaRPr sz="150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Who is this guy?</a:t>
            </a:r>
            <a:endParaRPr/>
          </a:p>
        </p:txBody>
      </p:sp>
      <p:sp>
        <p:nvSpPr>
          <p:cNvPr id="81" name="Google Shape;81;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Cybersecurity researcher at Johns Hopkins University Applied Physics Lab (18 years, 12 in cybersecurity)</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Specialize in security automation, machine speed information sharing, cyber risk analysis and vulnerability assessment</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Also run a program to teach cybersecurity and ethical hacking to high school students</a:t>
            </a:r>
            <a:endParaRPr b="1"/>
          </a:p>
          <a:p>
            <a:pPr marL="0" lvl="0" indent="0" algn="l" rtl="0">
              <a:spcBef>
                <a:spcPts val="0"/>
              </a:spcBef>
              <a:spcAft>
                <a:spcPts val="1600"/>
              </a:spcAft>
              <a:buNone/>
            </a:pPr>
            <a:endParaRPr sz="150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are we talking about today?</a:t>
            </a:r>
            <a:endParaRPr/>
          </a:p>
        </p:txBody>
      </p:sp>
      <p:sp>
        <p:nvSpPr>
          <p:cNvPr id="87" name="Google Shape;87;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Cyber Defense is currently failing to be proactive against advanced threats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Defenders struggle to match the speed and scale of attacks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Sharing Cyber Threat Information (CTI) can play a vital role for network defense, but only if it’s done in a way that enables the defender</a:t>
            </a:r>
            <a:endParaRPr b="1"/>
          </a:p>
          <a:p>
            <a:pPr marL="0" lvl="0" indent="0" algn="l" rtl="0">
              <a:spcBef>
                <a:spcPts val="0"/>
              </a:spcBef>
              <a:spcAft>
                <a:spcPts val="1600"/>
              </a:spcAft>
              <a:buNone/>
            </a:pPr>
            <a:endParaRPr sz="150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CTI Sharing?</a:t>
            </a:r>
            <a:endParaRPr/>
          </a:p>
        </p:txBody>
      </p:sp>
      <p:sp>
        <p:nvSpPr>
          <p:cNvPr id="93" name="Google Shape;93;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Companies often participate in organizations that share CTI (Information Sharing and Analysis Centers, Vendor Feeds)</a:t>
            </a:r>
            <a:endParaRPr/>
          </a:p>
          <a:p>
            <a:pPr marL="0" lvl="0" indent="0" algn="l" rtl="0">
              <a:spcBef>
                <a:spcPts val="1600"/>
              </a:spcBef>
              <a:spcAft>
                <a:spcPts val="0"/>
              </a:spcAft>
              <a:buNone/>
            </a:pPr>
            <a:r>
              <a:rPr lang="en"/>
              <a:t>Often this data is sent as a written report that someone has</a:t>
            </a:r>
            <a:br>
              <a:rPr lang="en"/>
            </a:br>
            <a:r>
              <a:rPr lang="en"/>
              <a:t>to read and process to</a:t>
            </a:r>
            <a:br>
              <a:rPr lang="en"/>
            </a:br>
            <a:r>
              <a:rPr lang="en"/>
              <a:t>determine if they need to </a:t>
            </a:r>
            <a:br>
              <a:rPr lang="en"/>
            </a:br>
            <a:r>
              <a:rPr lang="en"/>
              <a:t>take action</a:t>
            </a:r>
            <a:endParaRPr/>
          </a:p>
          <a:p>
            <a:pPr marL="0" lvl="0" indent="0" algn="l" rtl="0">
              <a:spcBef>
                <a:spcPts val="1600"/>
              </a:spcBef>
              <a:spcAft>
                <a:spcPts val="1600"/>
              </a:spcAft>
              <a:buNone/>
            </a:pPr>
            <a:r>
              <a:rPr lang="en"/>
              <a:t>This takes too long to help</a:t>
            </a:r>
            <a:br>
              <a:rPr lang="en"/>
            </a:br>
            <a:r>
              <a:rPr lang="en"/>
              <a:t>most network defenders</a:t>
            </a:r>
            <a:endParaRPr/>
          </a:p>
        </p:txBody>
      </p:sp>
      <p:pic>
        <p:nvPicPr>
          <p:cNvPr id="94" name="Google Shape;94;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806375"/>
            <a:ext cx="2105312" cy="2275812"/>
          </a:xfrm>
          <a:prstGeom prst="rect">
            <a:avLst/>
          </a:prstGeom>
          <a:noFill/>
          <a:ln>
            <a:noFill/>
          </a:ln>
        </p:spPr>
      </p:pic>
      <p:pic>
        <p:nvPicPr>
          <p:cNvPr id="95" name="Google Shape;95;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30451" y="2863452"/>
            <a:ext cx="3330874" cy="1817750"/>
          </a:xfrm>
          <a:prstGeom prst="rect">
            <a:avLst/>
          </a:prstGeom>
          <a:noFill/>
          <a:ln w="9525"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Fast do We Need to Move?</a:t>
            </a:r>
            <a:endParaRPr/>
          </a:p>
        </p:txBody>
      </p:sp>
      <p:sp>
        <p:nvSpPr>
          <p:cNvPr id="101" name="Google Shape;101;p17"/>
          <p:cNvSpPr txBox="1">
            <a:spLocks noGrp="1"/>
          </p:cNvSpPr>
          <p:nvPr>
            <p:ph type="body" idx="1"/>
          </p:nvPr>
        </p:nvSpPr>
        <p:spPr>
          <a:xfrm>
            <a:off x="2410100" y="1595775"/>
            <a:ext cx="65682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According to the security firm Crowdstrike™, to stop an advanced attack, defenders need to:</a:t>
            </a:r>
            <a:endParaRPr/>
          </a:p>
          <a:p>
            <a:pPr marL="457200" lvl="0" indent="-342900" algn="l" rtl="0">
              <a:spcBef>
                <a:spcPts val="1600"/>
              </a:spcBef>
              <a:spcAft>
                <a:spcPts val="0"/>
              </a:spcAft>
              <a:buSzPts val="1800"/>
              <a:buChar char="●"/>
            </a:pPr>
            <a:r>
              <a:rPr lang="en"/>
              <a:t>Detect intrusions in under one minute</a:t>
            </a:r>
            <a:endParaRPr/>
          </a:p>
          <a:p>
            <a:pPr marL="457200" lvl="0" indent="-342900" algn="l" rtl="0">
              <a:spcBef>
                <a:spcPts val="0"/>
              </a:spcBef>
              <a:spcAft>
                <a:spcPts val="0"/>
              </a:spcAft>
              <a:buSzPts val="1800"/>
              <a:buChar char="●"/>
            </a:pPr>
            <a:r>
              <a:rPr lang="en"/>
              <a:t>Perform a full investigation in under 10 minutes</a:t>
            </a:r>
            <a:endParaRPr/>
          </a:p>
          <a:p>
            <a:pPr marL="457200" lvl="0" indent="-342900" algn="l" rtl="0">
              <a:spcBef>
                <a:spcPts val="0"/>
              </a:spcBef>
              <a:spcAft>
                <a:spcPts val="0"/>
              </a:spcAft>
              <a:buSzPts val="1800"/>
              <a:buChar char="●"/>
            </a:pPr>
            <a:r>
              <a:rPr lang="en"/>
              <a:t>Eradicate the adversary from the environment in under 60 minutes</a:t>
            </a:r>
            <a:endParaRPr/>
          </a:p>
          <a:p>
            <a:pPr marL="0" lvl="0" indent="0" algn="l" rtl="0">
              <a:spcBef>
                <a:spcPts val="1600"/>
              </a:spcBef>
              <a:spcAft>
                <a:spcPts val="1600"/>
              </a:spcAft>
              <a:buNone/>
            </a:pPr>
            <a:r>
              <a:rPr lang="en" u="sng"/>
              <a:t>Defenders don’t have time to read and process reports manually</a:t>
            </a:r>
            <a:endParaRPr u="sng"/>
          </a:p>
        </p:txBody>
      </p:sp>
      <p:pic>
        <p:nvPicPr>
          <p:cNvPr id="102" name="Google Shape;102;p17" descr="Cover of 2019 Global Threat Report from security firm Crowdstrike"/>
          <p:cNvPicPr preferRelativeResize="0"/>
          <p:nvPr/>
        </p:nvPicPr>
        <p:blipFill>
          <a:blip r:embed="rId3">
            <a:alphaModFix/>
          </a:blip>
          <a:stretch>
            <a:fillRect/>
          </a:stretch>
        </p:blipFill>
        <p:spPr>
          <a:xfrm>
            <a:off x="166525" y="1370800"/>
            <a:ext cx="2105311" cy="29748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can we share this data fast enough to take action on it?</a:t>
            </a:r>
            <a:endParaRPr/>
          </a:p>
        </p:txBody>
      </p:sp>
      <p:sp>
        <p:nvSpPr>
          <p:cNvPr id="107" name="Google Shape;107;p18" descr="STIX black and red logo"/>
          <p:cNvSpPr/>
          <p:nvPr/>
        </p:nvSpPr>
        <p:spPr>
          <a:xfrm>
            <a:off x="5990150" y="1543150"/>
            <a:ext cx="2864700" cy="966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8" descr="Structured Threat Information eXchange (STIX) logo"/>
          <p:cNvPicPr preferRelativeResize="0"/>
          <p:nvPr/>
        </p:nvPicPr>
        <p:blipFill>
          <a:blip r:embed="rId3">
            <a:alphaModFix/>
          </a:blip>
          <a:stretch>
            <a:fillRect/>
          </a:stretch>
        </p:blipFill>
        <p:spPr>
          <a:xfrm>
            <a:off x="6080638" y="1543138"/>
            <a:ext cx="2733675" cy="923925"/>
          </a:xfrm>
          <a:prstGeom prst="rect">
            <a:avLst/>
          </a:prstGeom>
          <a:noFill/>
          <a:ln>
            <a:noFill/>
          </a:ln>
        </p:spPr>
      </p:pic>
      <p:pic>
        <p:nvPicPr>
          <p:cNvPr id="110" name="Google Shape;110;p18" descr="Trusted Automated eXchange of Indicator Information (TAXII) logo&#10;"/>
          <p:cNvPicPr preferRelativeResize="0"/>
          <p:nvPr/>
        </p:nvPicPr>
        <p:blipFill>
          <a:blip r:embed="rId4">
            <a:alphaModFix/>
          </a:blip>
          <a:stretch>
            <a:fillRect/>
          </a:stretch>
        </p:blipFill>
        <p:spPr>
          <a:xfrm>
            <a:off x="6080463" y="2939424"/>
            <a:ext cx="2734056" cy="12256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STIX?</a:t>
            </a:r>
            <a:endParaRPr/>
          </a:p>
        </p:txBody>
      </p:sp>
      <p:sp>
        <p:nvSpPr>
          <p:cNvPr id="116" name="Google Shape;116;p19"/>
          <p:cNvSpPr txBox="1">
            <a:spLocks noGrp="1"/>
          </p:cNvSpPr>
          <p:nvPr>
            <p:ph type="body" idx="1"/>
          </p:nvPr>
        </p:nvSpPr>
        <p:spPr>
          <a:xfrm>
            <a:off x="2410100" y="1158225"/>
            <a:ext cx="6321600" cy="34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S</a:t>
            </a:r>
            <a:r>
              <a:rPr lang="en"/>
              <a:t>tructured </a:t>
            </a:r>
            <a:r>
              <a:rPr lang="en" b="1">
                <a:solidFill>
                  <a:srgbClr val="FF0000"/>
                </a:solidFill>
              </a:rPr>
              <a:t>T</a:t>
            </a:r>
            <a:r>
              <a:rPr lang="en"/>
              <a:t>hreat </a:t>
            </a:r>
            <a:r>
              <a:rPr lang="en" b="1">
                <a:solidFill>
                  <a:srgbClr val="FF0000"/>
                </a:solidFill>
              </a:rPr>
              <a:t>I</a:t>
            </a:r>
            <a:r>
              <a:rPr lang="en"/>
              <a:t>nformation e</a:t>
            </a:r>
            <a:r>
              <a:rPr lang="en" b="1">
                <a:solidFill>
                  <a:srgbClr val="FF0000"/>
                </a:solidFill>
              </a:rPr>
              <a:t>X</a:t>
            </a:r>
            <a:r>
              <a:rPr lang="en"/>
              <a:t>change</a:t>
            </a:r>
            <a:endParaRPr/>
          </a:p>
          <a:p>
            <a:pPr marL="0" lvl="0" indent="0" algn="l" rtl="0">
              <a:spcBef>
                <a:spcPts val="1600"/>
              </a:spcBef>
              <a:spcAft>
                <a:spcPts val="0"/>
              </a:spcAft>
              <a:buNone/>
            </a:pPr>
            <a:r>
              <a:rPr lang="en"/>
              <a:t>Essentially a machine readable format for CTI</a:t>
            </a:r>
            <a:endParaRPr/>
          </a:p>
          <a:p>
            <a:pPr marL="457200" lvl="0" indent="-342900" algn="l" rtl="0">
              <a:spcBef>
                <a:spcPts val="1600"/>
              </a:spcBef>
              <a:spcAft>
                <a:spcPts val="0"/>
              </a:spcAft>
              <a:buSzPts val="1800"/>
              <a:buChar char="●"/>
            </a:pPr>
            <a:r>
              <a:rPr lang="en"/>
              <a:t>v1.x was based on XML</a:t>
            </a:r>
            <a:endParaRPr/>
          </a:p>
          <a:p>
            <a:pPr marL="457200" lvl="0" indent="-342900" algn="l" rtl="0">
              <a:spcBef>
                <a:spcPts val="0"/>
              </a:spcBef>
              <a:spcAft>
                <a:spcPts val="0"/>
              </a:spcAft>
              <a:buSzPts val="1800"/>
              <a:buChar char="●"/>
            </a:pPr>
            <a:r>
              <a:rPr lang="en"/>
              <a:t>v2.x is based on JSON</a:t>
            </a:r>
            <a:endParaRPr/>
          </a:p>
          <a:p>
            <a:pPr marL="0" lvl="0" indent="0" algn="l" rtl="0">
              <a:spcBef>
                <a:spcPts val="1600"/>
              </a:spcBef>
              <a:spcAft>
                <a:spcPts val="0"/>
              </a:spcAft>
              <a:buNone/>
            </a:pPr>
            <a:r>
              <a:rPr lang="en"/>
              <a:t>Somewhat complex set of options with the ability to add custom data fields</a:t>
            </a:r>
            <a:endParaRPr/>
          </a:p>
          <a:p>
            <a:pPr marL="0" lvl="0" indent="0" algn="l" rtl="0">
              <a:spcBef>
                <a:spcPts val="1600"/>
              </a:spcBef>
              <a:spcAft>
                <a:spcPts val="1600"/>
              </a:spcAft>
              <a:buNone/>
            </a:pPr>
            <a:r>
              <a:rPr lang="en"/>
              <a:t>Version 2.x also allows for the definition of relationships which support graph-based analytics and tools</a:t>
            </a:r>
            <a:endParaRPr/>
          </a:p>
        </p:txBody>
      </p:sp>
      <p:pic>
        <p:nvPicPr>
          <p:cNvPr id="117" name="Google Shape;117;p19" descr="Screenshot of STIX structure example in Java Script Object Notation (JSON)">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46175" y="929050"/>
            <a:ext cx="2105300" cy="3086097"/>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Goes in a STIX bundle?</a:t>
            </a:r>
            <a:endParaRPr/>
          </a:p>
        </p:txBody>
      </p:sp>
      <p:sp>
        <p:nvSpPr>
          <p:cNvPr id="123" name="Google Shape;123;p20"/>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Lots of information can be formatted in STIX</a:t>
            </a:r>
            <a:endParaRPr/>
          </a:p>
          <a:p>
            <a:pPr marL="0" lvl="0" indent="0" algn="l" rtl="0">
              <a:spcBef>
                <a:spcPts val="1600"/>
              </a:spcBef>
              <a:spcAft>
                <a:spcPts val="0"/>
              </a:spcAft>
              <a:buNone/>
            </a:pPr>
            <a:r>
              <a:rPr lang="en"/>
              <a:t>Network defenders often use software to process STIX and extract information that they can use in operations</a:t>
            </a:r>
            <a:endParaRPr/>
          </a:p>
          <a:p>
            <a:pPr marL="457200" lvl="0" indent="-342900" algn="l" rtl="0">
              <a:spcBef>
                <a:spcPts val="1600"/>
              </a:spcBef>
              <a:spcAft>
                <a:spcPts val="0"/>
              </a:spcAft>
              <a:buSzPts val="1800"/>
              <a:buChar char="●"/>
            </a:pPr>
            <a:r>
              <a:rPr lang="en"/>
              <a:t>CVE to identify vulnerabilities and look for patches</a:t>
            </a:r>
            <a:endParaRPr/>
          </a:p>
          <a:p>
            <a:pPr marL="457200" lvl="0" indent="-342900" algn="l" rtl="0">
              <a:spcBef>
                <a:spcPts val="0"/>
              </a:spcBef>
              <a:spcAft>
                <a:spcPts val="0"/>
              </a:spcAft>
              <a:buSzPts val="1800"/>
              <a:buChar char="●"/>
            </a:pPr>
            <a:r>
              <a:rPr lang="en"/>
              <a:t>Indicators of Compromise (IOCs) to block</a:t>
            </a:r>
            <a:endParaRPr/>
          </a:p>
          <a:p>
            <a:pPr marL="914400" lvl="1" indent="-317500" algn="l" rtl="0">
              <a:spcBef>
                <a:spcPts val="0"/>
              </a:spcBef>
              <a:spcAft>
                <a:spcPts val="0"/>
              </a:spcAft>
              <a:buSzPts val="1400"/>
              <a:buChar char="○"/>
            </a:pPr>
            <a:r>
              <a:rPr lang="en"/>
              <a:t>IP address for attacker infrastructure</a:t>
            </a:r>
            <a:endParaRPr/>
          </a:p>
          <a:p>
            <a:pPr marL="914400" lvl="1" indent="-317500" algn="l" rtl="0">
              <a:spcBef>
                <a:spcPts val="0"/>
              </a:spcBef>
              <a:spcAft>
                <a:spcPts val="0"/>
              </a:spcAft>
              <a:buSzPts val="1400"/>
              <a:buChar char="○"/>
            </a:pPr>
            <a:r>
              <a:rPr lang="en"/>
              <a:t>Bad websites/domains used in attacks</a:t>
            </a:r>
            <a:endParaRPr/>
          </a:p>
          <a:p>
            <a:pPr marL="914400" lvl="1" indent="-317500" algn="l" rtl="0">
              <a:spcBef>
                <a:spcPts val="0"/>
              </a:spcBef>
              <a:spcAft>
                <a:spcPts val="0"/>
              </a:spcAft>
              <a:buSzPts val="1400"/>
              <a:buChar char="○"/>
            </a:pPr>
            <a:r>
              <a:rPr lang="en"/>
              <a:t>Malware file hashes (MD5, SHA1, etc)</a:t>
            </a: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TAXII?</a:t>
            </a:r>
            <a:endParaRPr/>
          </a:p>
        </p:txBody>
      </p:sp>
      <p:sp>
        <p:nvSpPr>
          <p:cNvPr id="129" name="Google Shape;129;p21"/>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rPr>
              <a:t>T</a:t>
            </a:r>
            <a:r>
              <a:rPr lang="en" dirty="0"/>
              <a:t>rusted </a:t>
            </a:r>
            <a:r>
              <a:rPr lang="en" b="1" dirty="0">
                <a:solidFill>
                  <a:srgbClr val="FF0000"/>
                </a:solidFill>
              </a:rPr>
              <a:t>A</a:t>
            </a:r>
            <a:r>
              <a:rPr lang="en" dirty="0"/>
              <a:t>utomated e</a:t>
            </a:r>
            <a:r>
              <a:rPr lang="en" b="1" dirty="0">
                <a:solidFill>
                  <a:srgbClr val="FF0000"/>
                </a:solidFill>
              </a:rPr>
              <a:t>X</a:t>
            </a:r>
            <a:r>
              <a:rPr lang="en" dirty="0"/>
              <a:t>change of </a:t>
            </a:r>
            <a:r>
              <a:rPr lang="en" b="1" dirty="0">
                <a:solidFill>
                  <a:srgbClr val="FF0000"/>
                </a:solidFill>
              </a:rPr>
              <a:t>I</a:t>
            </a:r>
            <a:r>
              <a:rPr lang="en" dirty="0"/>
              <a:t>ndicator </a:t>
            </a:r>
            <a:r>
              <a:rPr lang="en" b="1" dirty="0">
                <a:solidFill>
                  <a:srgbClr val="FF0000"/>
                </a:solidFill>
              </a:rPr>
              <a:t>I</a:t>
            </a:r>
            <a:r>
              <a:rPr lang="en" dirty="0"/>
              <a:t>nformation</a:t>
            </a:r>
            <a:endParaRPr dirty="0"/>
          </a:p>
          <a:p>
            <a:pPr marL="0" lvl="0" indent="0" algn="l" rtl="0">
              <a:spcBef>
                <a:spcPts val="1600"/>
              </a:spcBef>
              <a:spcAft>
                <a:spcPts val="0"/>
              </a:spcAft>
              <a:buNone/>
            </a:pPr>
            <a:r>
              <a:rPr lang="en" dirty="0"/>
              <a:t>TAXII provides a standard for STIX transmission</a:t>
            </a:r>
            <a:endParaRPr dirty="0"/>
          </a:p>
          <a:p>
            <a:pPr marL="0" lvl="0" indent="0" algn="l" rtl="0">
              <a:spcBef>
                <a:spcPts val="1600"/>
              </a:spcBef>
              <a:spcAft>
                <a:spcPts val="0"/>
              </a:spcAft>
              <a:buNone/>
            </a:pPr>
            <a:r>
              <a:rPr lang="en" dirty="0"/>
              <a:t>Allows multiple commercial and open source tools to know how to send and receive STIX</a:t>
            </a:r>
            <a:endParaRPr dirty="0"/>
          </a:p>
          <a:p>
            <a:pPr marL="0" lvl="0" indent="0" algn="l" rtl="0">
              <a:spcBef>
                <a:spcPts val="1600"/>
              </a:spcBef>
              <a:spcAft>
                <a:spcPts val="1600"/>
              </a:spcAft>
              <a:buNone/>
            </a:pPr>
            <a:r>
              <a:rPr lang="en" dirty="0"/>
              <a:t>Can also provide secure transmission of data within a trusted circle that may want to share information within a community but not publicly</a:t>
            </a:r>
            <a:endParaRPr dirty="0"/>
          </a:p>
        </p:txBody>
      </p:sp>
      <p:pic>
        <p:nvPicPr>
          <p:cNvPr id="130" name="Google Shape;130;p21" descr="Scrolling screen of Trusted Automated eXchange of Indicator Information (TAXII) code">
            <a:hlinkClick r:id="rId3"/>
          </p:cNvPr>
          <p:cNvPicPr preferRelativeResize="0"/>
          <p:nvPr/>
        </p:nvPicPr>
        <p:blipFill>
          <a:blip r:embed="rId4">
            <a:alphaModFix/>
          </a:blip>
          <a:stretch>
            <a:fillRect/>
          </a:stretch>
        </p:blipFill>
        <p:spPr>
          <a:xfrm>
            <a:off x="50750" y="1839275"/>
            <a:ext cx="2349499" cy="1321599"/>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1033</Words>
  <Application>Microsoft Office PowerPoint</Application>
  <PresentationFormat>On-screen Show (16:9)</PresentationFormat>
  <Paragraphs>113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Raleway</vt:lpstr>
      <vt:lpstr>Arial</vt:lpstr>
      <vt:lpstr>Lato</vt:lpstr>
      <vt:lpstr>Swiss</vt:lpstr>
      <vt:lpstr>Sharing Cyber Threat Intelligence to enable Network Defense</vt:lpstr>
      <vt:lpstr>Who is this guy?</vt:lpstr>
      <vt:lpstr>What are we talking about today?</vt:lpstr>
      <vt:lpstr>What is CTI Sharing?</vt:lpstr>
      <vt:lpstr>How Fast do We Need to Move?</vt:lpstr>
      <vt:lpstr>How can we share this data fast enough to take action on it?</vt:lpstr>
      <vt:lpstr>What is STIX?</vt:lpstr>
      <vt:lpstr>What Goes in a STIX bundle?</vt:lpstr>
      <vt:lpstr>What is TAXII?</vt:lpstr>
      <vt:lpstr>Combining Machine Speed CTI Sharing with Security Orchestration Enables Network Defense at Speed and Scale</vt:lpstr>
      <vt:lpstr>What is Security Orchestration?</vt:lpstr>
      <vt:lpstr>What is IACD?</vt:lpstr>
      <vt:lpstr>Using SOAR, STIX, and TAXII for Network Defense </vt:lpstr>
      <vt:lpstr>Using SOAR, STIX, and TAXII for Network Defense cont.</vt:lpstr>
      <vt:lpstr>This still isn’t enough!</vt:lpstr>
      <vt:lpstr>Why we Need to Share more</vt:lpstr>
      <vt:lpstr>Ongoing Research: Behavior Objects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Cyber Threat Intelligence to enable Network Defense</dc:title>
  <dc:creator>Jonathan Weiss</dc:creator>
  <cp:lastModifiedBy>Jaimee Cali</cp:lastModifiedBy>
  <cp:revision>14</cp:revision>
  <dcterms:modified xsi:type="dcterms:W3CDTF">2022-02-07T21:30:19Z</dcterms:modified>
</cp:coreProperties>
</file>