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0"/>
  </p:notesMasterIdLst>
  <p:sldIdLst>
    <p:sldId id="257" r:id="rId5"/>
    <p:sldId id="283" r:id="rId6"/>
    <p:sldId id="298" r:id="rId7"/>
    <p:sldId id="294" r:id="rId8"/>
    <p:sldId id="307" r:id="rId9"/>
    <p:sldId id="303" r:id="rId10"/>
    <p:sldId id="304" r:id="rId11"/>
    <p:sldId id="305" r:id="rId12"/>
    <p:sldId id="295" r:id="rId13"/>
    <p:sldId id="308" r:id="rId14"/>
    <p:sldId id="309" r:id="rId15"/>
    <p:sldId id="306" r:id="rId16"/>
    <p:sldId id="299" r:id="rId17"/>
    <p:sldId id="314" r:id="rId18"/>
    <p:sldId id="318" r:id="rId19"/>
    <p:sldId id="315" r:id="rId20"/>
    <p:sldId id="300" r:id="rId21"/>
    <p:sldId id="296" r:id="rId22"/>
    <p:sldId id="312" r:id="rId23"/>
    <p:sldId id="313" r:id="rId24"/>
    <p:sldId id="301" r:id="rId25"/>
    <p:sldId id="302" r:id="rId26"/>
    <p:sldId id="316" r:id="rId27"/>
    <p:sldId id="281" r:id="rId28"/>
    <p:sldId id="310" r:id="rId29"/>
    <p:sldId id="287" r:id="rId30"/>
    <p:sldId id="288" r:id="rId31"/>
    <p:sldId id="289" r:id="rId32"/>
    <p:sldId id="291" r:id="rId33"/>
    <p:sldId id="292" r:id="rId34"/>
    <p:sldId id="293" r:id="rId35"/>
    <p:sldId id="319" r:id="rId36"/>
    <p:sldId id="279" r:id="rId37"/>
    <p:sldId id="311" r:id="rId38"/>
    <p:sldId id="284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C7080-18B6-1BEC-3399-6F52FCB58849}" v="44" dt="2024-01-17T15:17:34.070"/>
    <p1510:client id="{D9C85292-0086-D85C-3865-E58CA84E2FB5}" v="35" dt="2024-01-17T22:44:46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Davis" userId="S::tdavis@ocean.edu::e5c3d085-176e-4c20-aeab-3effef956244" providerId="AD" clId="Web-{1A4C7080-18B6-1BEC-3399-6F52FCB58849}"/>
    <pc:docChg chg="addSld modSld">
      <pc:chgData name="Tina Davis" userId="S::tdavis@ocean.edu::e5c3d085-176e-4c20-aeab-3effef956244" providerId="AD" clId="Web-{1A4C7080-18B6-1BEC-3399-6F52FCB58849}" dt="2024-01-17T15:17:34.070" v="41" actId="20577"/>
      <pc:docMkLst>
        <pc:docMk/>
      </pc:docMkLst>
      <pc:sldChg chg="addSp modSp new">
        <pc:chgData name="Tina Davis" userId="S::tdavis@ocean.edu::e5c3d085-176e-4c20-aeab-3effef956244" providerId="AD" clId="Web-{1A4C7080-18B6-1BEC-3399-6F52FCB58849}" dt="2024-01-17T15:17:34.070" v="41" actId="20577"/>
        <pc:sldMkLst>
          <pc:docMk/>
          <pc:sldMk cId="2861003642" sldId="319"/>
        </pc:sldMkLst>
        <pc:spChg chg="mod">
          <ac:chgData name="Tina Davis" userId="S::tdavis@ocean.edu::e5c3d085-176e-4c20-aeab-3effef956244" providerId="AD" clId="Web-{1A4C7080-18B6-1BEC-3399-6F52FCB58849}" dt="2024-01-17T15:14:43.361" v="4" actId="20577"/>
          <ac:spMkLst>
            <pc:docMk/>
            <pc:sldMk cId="2861003642" sldId="319"/>
            <ac:spMk id="2" creationId="{5C55E988-A12F-DE28-D22F-2F2B89200F9F}"/>
          </ac:spMkLst>
        </pc:spChg>
        <pc:spChg chg="mod">
          <ac:chgData name="Tina Davis" userId="S::tdavis@ocean.edu::e5c3d085-176e-4c20-aeab-3effef956244" providerId="AD" clId="Web-{1A4C7080-18B6-1BEC-3399-6F52FCB58849}" dt="2024-01-17T15:17:34.070" v="41" actId="20577"/>
          <ac:spMkLst>
            <pc:docMk/>
            <pc:sldMk cId="2861003642" sldId="319"/>
            <ac:spMk id="3" creationId="{E6064556-E701-AC27-D9D9-56BF8D2106D9}"/>
          </ac:spMkLst>
        </pc:spChg>
        <pc:picChg chg="add mod">
          <ac:chgData name="Tina Davis" userId="S::tdavis@ocean.edu::e5c3d085-176e-4c20-aeab-3effef956244" providerId="AD" clId="Web-{1A4C7080-18B6-1BEC-3399-6F52FCB58849}" dt="2024-01-17T15:17:01.537" v="24" actId="1076"/>
          <ac:picMkLst>
            <pc:docMk/>
            <pc:sldMk cId="2861003642" sldId="319"/>
            <ac:picMk id="4" creationId="{44E7AA2B-9A57-8C97-C3C0-299EC57D5ACD}"/>
          </ac:picMkLst>
        </pc:picChg>
      </pc:sldChg>
    </pc:docChg>
  </pc:docChgLst>
  <pc:docChgLst>
    <pc:chgData name="Christopher Brittain" userId="S::christopher_brittain@ocean.edu::2d023ee0-addd-4e7d-a7e0-d6ffd0992912" providerId="AD" clId="Web-{D9C85292-0086-D85C-3865-E58CA84E2FB5}"/>
    <pc:docChg chg="modSld">
      <pc:chgData name="Christopher Brittain" userId="S::christopher_brittain@ocean.edu::2d023ee0-addd-4e7d-a7e0-d6ffd0992912" providerId="AD" clId="Web-{D9C85292-0086-D85C-3865-E58CA84E2FB5}" dt="2024-01-17T22:44:46.734" v="32"/>
      <pc:docMkLst>
        <pc:docMk/>
      </pc:docMkLst>
      <pc:sldChg chg="delSp modSp">
        <pc:chgData name="Christopher Brittain" userId="S::christopher_brittain@ocean.edu::2d023ee0-addd-4e7d-a7e0-d6ffd0992912" providerId="AD" clId="Web-{D9C85292-0086-D85C-3865-E58CA84E2FB5}" dt="2024-01-17T22:44:46.734" v="32"/>
        <pc:sldMkLst>
          <pc:docMk/>
          <pc:sldMk cId="3773347427" sldId="295"/>
        </pc:sldMkLst>
        <pc:spChg chg="mod">
          <ac:chgData name="Christopher Brittain" userId="S::christopher_brittain@ocean.edu::2d023ee0-addd-4e7d-a7e0-d6ffd0992912" providerId="AD" clId="Web-{D9C85292-0086-D85C-3865-E58CA84E2FB5}" dt="2024-01-17T22:44:43.875" v="31" actId="20577"/>
          <ac:spMkLst>
            <pc:docMk/>
            <pc:sldMk cId="3773347427" sldId="295"/>
            <ac:spMk id="3" creationId="{7DD5B41C-8031-4B80-A4F4-DE34C5EE596F}"/>
          </ac:spMkLst>
        </pc:spChg>
        <pc:graphicFrameChg chg="del mod">
          <ac:chgData name="Christopher Brittain" userId="S::christopher_brittain@ocean.edu::2d023ee0-addd-4e7d-a7e0-d6ffd0992912" providerId="AD" clId="Web-{D9C85292-0086-D85C-3865-E58CA84E2FB5}" dt="2024-01-17T22:44:46.734" v="32"/>
          <ac:graphicFrameMkLst>
            <pc:docMk/>
            <pc:sldMk cId="3773347427" sldId="295"/>
            <ac:graphicFrameMk id="5" creationId="{62DB3275-A176-4954-847C-F91C308C93D5}"/>
          </ac:graphicFrameMkLst>
        </pc:graphicFrameChg>
      </pc:sldChg>
    </pc:docChg>
  </pc:docChgLst>
  <pc:docChgLst>
    <pc:chgData name="Christopher Brittain" userId="2d023ee0-addd-4e7d-a7e0-d6ffd0992912" providerId="ADAL" clId="{F2D927C4-414E-4EDA-8A66-ABADE3395E9F}"/>
    <pc:docChg chg="undo custSel addSld delSld modSld">
      <pc:chgData name="Christopher Brittain" userId="2d023ee0-addd-4e7d-a7e0-d6ffd0992912" providerId="ADAL" clId="{F2D927C4-414E-4EDA-8A66-ABADE3395E9F}" dt="2024-01-16T05:50:45.836" v="448" actId="20577"/>
      <pc:docMkLst>
        <pc:docMk/>
      </pc:docMkLst>
      <pc:sldChg chg="modSp">
        <pc:chgData name="Christopher Brittain" userId="2d023ee0-addd-4e7d-a7e0-d6ffd0992912" providerId="ADAL" clId="{F2D927C4-414E-4EDA-8A66-ABADE3395E9F}" dt="2024-01-16T05:40:42.615" v="0" actId="20577"/>
        <pc:sldMkLst>
          <pc:docMk/>
          <pc:sldMk cId="4232420379" sldId="298"/>
        </pc:sldMkLst>
        <pc:spChg chg="mod">
          <ac:chgData name="Christopher Brittain" userId="2d023ee0-addd-4e7d-a7e0-d6ffd0992912" providerId="ADAL" clId="{F2D927C4-414E-4EDA-8A66-ABADE3395E9F}" dt="2024-01-16T05:40:42.615" v="0" actId="20577"/>
          <ac:spMkLst>
            <pc:docMk/>
            <pc:sldMk cId="4232420379" sldId="298"/>
            <ac:spMk id="3" creationId="{1B79CF7B-604C-451D-BEDF-D5F2D3F00ECE}"/>
          </ac:spMkLst>
        </pc:spChg>
      </pc:sldChg>
      <pc:sldChg chg="modSp">
        <pc:chgData name="Christopher Brittain" userId="2d023ee0-addd-4e7d-a7e0-d6ffd0992912" providerId="ADAL" clId="{F2D927C4-414E-4EDA-8A66-ABADE3395E9F}" dt="2024-01-16T05:42:33.476" v="112" actId="20577"/>
        <pc:sldMkLst>
          <pc:docMk/>
          <pc:sldMk cId="3572767564" sldId="305"/>
        </pc:sldMkLst>
        <pc:spChg chg="mod">
          <ac:chgData name="Christopher Brittain" userId="2d023ee0-addd-4e7d-a7e0-d6ffd0992912" providerId="ADAL" clId="{F2D927C4-414E-4EDA-8A66-ABADE3395E9F}" dt="2024-01-16T05:42:33.476" v="112" actId="20577"/>
          <ac:spMkLst>
            <pc:docMk/>
            <pc:sldMk cId="3572767564" sldId="305"/>
            <ac:spMk id="3" creationId="{754163AE-3CC8-47D2-961E-DF42B222CFB3}"/>
          </ac:spMkLst>
        </pc:spChg>
      </pc:sldChg>
      <pc:sldChg chg="modSp">
        <pc:chgData name="Christopher Brittain" userId="2d023ee0-addd-4e7d-a7e0-d6ffd0992912" providerId="ADAL" clId="{F2D927C4-414E-4EDA-8A66-ABADE3395E9F}" dt="2024-01-16T05:47:56.140" v="166" actId="20577"/>
        <pc:sldMkLst>
          <pc:docMk/>
          <pc:sldMk cId="4262801632" sldId="307"/>
        </pc:sldMkLst>
        <pc:spChg chg="mod">
          <ac:chgData name="Christopher Brittain" userId="2d023ee0-addd-4e7d-a7e0-d6ffd0992912" providerId="ADAL" clId="{F2D927C4-414E-4EDA-8A66-ABADE3395E9F}" dt="2024-01-16T05:47:56.140" v="166" actId="20577"/>
          <ac:spMkLst>
            <pc:docMk/>
            <pc:sldMk cId="4262801632" sldId="307"/>
            <ac:spMk id="3" creationId="{88B1B246-7F62-4778-BA3E-8CAB420CD239}"/>
          </ac:spMkLst>
        </pc:spChg>
      </pc:sldChg>
      <pc:sldChg chg="modSp">
        <pc:chgData name="Christopher Brittain" userId="2d023ee0-addd-4e7d-a7e0-d6ffd0992912" providerId="ADAL" clId="{F2D927C4-414E-4EDA-8A66-ABADE3395E9F}" dt="2024-01-16T05:45:57.380" v="119" actId="20577"/>
        <pc:sldMkLst>
          <pc:docMk/>
          <pc:sldMk cId="43381235" sldId="308"/>
        </pc:sldMkLst>
        <pc:spChg chg="mod">
          <ac:chgData name="Christopher Brittain" userId="2d023ee0-addd-4e7d-a7e0-d6ffd0992912" providerId="ADAL" clId="{F2D927C4-414E-4EDA-8A66-ABADE3395E9F}" dt="2024-01-16T05:45:57.380" v="119" actId="20577"/>
          <ac:spMkLst>
            <pc:docMk/>
            <pc:sldMk cId="43381235" sldId="308"/>
            <ac:spMk id="3" creationId="{8BBD44DD-E102-4255-BEC7-96A14808CF49}"/>
          </ac:spMkLst>
        </pc:spChg>
      </pc:sldChg>
      <pc:sldChg chg="modSp">
        <pc:chgData name="Christopher Brittain" userId="2d023ee0-addd-4e7d-a7e0-d6ffd0992912" providerId="ADAL" clId="{F2D927C4-414E-4EDA-8A66-ABADE3395E9F}" dt="2024-01-16T05:46:09.006" v="122" actId="20577"/>
        <pc:sldMkLst>
          <pc:docMk/>
          <pc:sldMk cId="2270367988" sldId="309"/>
        </pc:sldMkLst>
        <pc:spChg chg="mod">
          <ac:chgData name="Christopher Brittain" userId="2d023ee0-addd-4e7d-a7e0-d6ffd0992912" providerId="ADAL" clId="{F2D927C4-414E-4EDA-8A66-ABADE3395E9F}" dt="2024-01-16T05:46:09.006" v="122" actId="20577"/>
          <ac:spMkLst>
            <pc:docMk/>
            <pc:sldMk cId="2270367988" sldId="309"/>
            <ac:spMk id="3" creationId="{8BBD44DD-E102-4255-BEC7-96A14808CF49}"/>
          </ac:spMkLst>
        </pc:spChg>
      </pc:sldChg>
      <pc:sldChg chg="add del">
        <pc:chgData name="Christopher Brittain" userId="2d023ee0-addd-4e7d-a7e0-d6ffd0992912" providerId="ADAL" clId="{F2D927C4-414E-4EDA-8A66-ABADE3395E9F}" dt="2024-01-16T05:48:10.256" v="169" actId="2696"/>
        <pc:sldMkLst>
          <pc:docMk/>
          <pc:sldMk cId="3882655765" sldId="317"/>
        </pc:sldMkLst>
      </pc:sldChg>
      <pc:sldChg chg="modSp add">
        <pc:chgData name="Christopher Brittain" userId="2d023ee0-addd-4e7d-a7e0-d6ffd0992912" providerId="ADAL" clId="{F2D927C4-414E-4EDA-8A66-ABADE3395E9F}" dt="2024-01-16T05:50:45.836" v="448" actId="20577"/>
        <pc:sldMkLst>
          <pc:docMk/>
          <pc:sldMk cId="3928784579" sldId="318"/>
        </pc:sldMkLst>
        <pc:spChg chg="mod">
          <ac:chgData name="Christopher Brittain" userId="2d023ee0-addd-4e7d-a7e0-d6ffd0992912" providerId="ADAL" clId="{F2D927C4-414E-4EDA-8A66-ABADE3395E9F}" dt="2024-01-16T05:48:15.180" v="187" actId="20577"/>
          <ac:spMkLst>
            <pc:docMk/>
            <pc:sldMk cId="3928784579" sldId="318"/>
            <ac:spMk id="2" creationId="{8F0170D7-354A-4679-AF5D-086A0D93CAE5}"/>
          </ac:spMkLst>
        </pc:spChg>
        <pc:spChg chg="mod">
          <ac:chgData name="Christopher Brittain" userId="2d023ee0-addd-4e7d-a7e0-d6ffd0992912" providerId="ADAL" clId="{F2D927C4-414E-4EDA-8A66-ABADE3395E9F}" dt="2024-01-16T05:50:45.836" v="448" actId="20577"/>
          <ac:spMkLst>
            <pc:docMk/>
            <pc:sldMk cId="3928784579" sldId="318"/>
            <ac:spMk id="3" creationId="{E38A6858-0C8A-4FBC-A006-2BE8AA7C0E05}"/>
          </ac:spMkLst>
        </pc:spChg>
      </pc:sldChg>
    </pc:docChg>
  </pc:docChgLst>
  <pc:docChgLst>
    <pc:chgData name="Christopher Brittain" userId="2d023ee0-addd-4e7d-a7e0-d6ffd0992912" providerId="ADAL" clId="{C8292DA9-2FFC-451D-871B-433A83449EB6}"/>
    <pc:docChg chg="modSld">
      <pc:chgData name="Christopher Brittain" userId="2d023ee0-addd-4e7d-a7e0-d6ffd0992912" providerId="ADAL" clId="{C8292DA9-2FFC-451D-871B-433A83449EB6}" dt="2024-01-10T18:28:07.410" v="4" actId="20577"/>
      <pc:docMkLst>
        <pc:docMk/>
      </pc:docMkLst>
      <pc:sldChg chg="modSp">
        <pc:chgData name="Christopher Brittain" userId="2d023ee0-addd-4e7d-a7e0-d6ffd0992912" providerId="ADAL" clId="{C8292DA9-2FFC-451D-871B-433A83449EB6}" dt="2024-01-10T18:23:18.062" v="0" actId="20577"/>
        <pc:sldMkLst>
          <pc:docMk/>
          <pc:sldMk cId="3695082827" sldId="283"/>
        </pc:sldMkLst>
        <pc:spChg chg="mod">
          <ac:chgData name="Christopher Brittain" userId="2d023ee0-addd-4e7d-a7e0-d6ffd0992912" providerId="ADAL" clId="{C8292DA9-2FFC-451D-871B-433A83449EB6}" dt="2024-01-10T18:23:18.062" v="0" actId="20577"/>
          <ac:spMkLst>
            <pc:docMk/>
            <pc:sldMk cId="3695082827" sldId="283"/>
            <ac:spMk id="3" creationId="{F11EA4BA-4237-8EFB-0000-2E27F01536E2}"/>
          </ac:spMkLst>
        </pc:spChg>
      </pc:sldChg>
      <pc:sldChg chg="modSp">
        <pc:chgData name="Christopher Brittain" userId="2d023ee0-addd-4e7d-a7e0-d6ffd0992912" providerId="ADAL" clId="{C8292DA9-2FFC-451D-871B-433A83449EB6}" dt="2024-01-10T18:23:41.353" v="1" actId="20577"/>
        <pc:sldMkLst>
          <pc:docMk/>
          <pc:sldMk cId="4262801632" sldId="307"/>
        </pc:sldMkLst>
        <pc:spChg chg="mod">
          <ac:chgData name="Christopher Brittain" userId="2d023ee0-addd-4e7d-a7e0-d6ffd0992912" providerId="ADAL" clId="{C8292DA9-2FFC-451D-871B-433A83449EB6}" dt="2024-01-10T18:23:41.353" v="1" actId="20577"/>
          <ac:spMkLst>
            <pc:docMk/>
            <pc:sldMk cId="4262801632" sldId="307"/>
            <ac:spMk id="2" creationId="{19F201E5-148A-4B1A-8D91-D193F151863C}"/>
          </ac:spMkLst>
        </pc:spChg>
      </pc:sldChg>
      <pc:sldChg chg="modSp">
        <pc:chgData name="Christopher Brittain" userId="2d023ee0-addd-4e7d-a7e0-d6ffd0992912" providerId="ADAL" clId="{C8292DA9-2FFC-451D-871B-433A83449EB6}" dt="2024-01-10T18:28:07.410" v="4" actId="20577"/>
        <pc:sldMkLst>
          <pc:docMk/>
          <pc:sldMk cId="2999997237" sldId="311"/>
        </pc:sldMkLst>
        <pc:spChg chg="mod">
          <ac:chgData name="Christopher Brittain" userId="2d023ee0-addd-4e7d-a7e0-d6ffd0992912" providerId="ADAL" clId="{C8292DA9-2FFC-451D-871B-433A83449EB6}" dt="2024-01-10T18:28:07.410" v="4" actId="20577"/>
          <ac:spMkLst>
            <pc:docMk/>
            <pc:sldMk cId="2999997237" sldId="311"/>
            <ac:spMk id="3" creationId="{B1B65878-F794-4015-B87E-32533B1E66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1FC6DBE-C5E0-49A5-ABB0-F3FD6B6BA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ean.edu/programs-and-courses/wpe-course-list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ean.edu/programs-and-courses/wpe-course-list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highlight>
                <a:srgbClr val="FFFF00"/>
              </a:highlight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Link to website course list: </a:t>
            </a:r>
            <a:r>
              <a:rPr lang="en-US" dirty="0">
                <a:latin typeface="Arial"/>
                <a:cs typeface="Arial"/>
                <a:hlinkClick r:id="rId3"/>
              </a:rPr>
              <a:t>https://www.ocean.edu/programs-and-courses/wpe-course-list/</a:t>
            </a:r>
            <a:endParaRPr lang="en-US" dirty="0">
              <a:cs typeface="Arial"/>
              <a:hlinkClick r:id="rId3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highlight>
                <a:srgbClr val="FFFF00"/>
              </a:highlight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Link to website course list: </a:t>
            </a:r>
            <a:r>
              <a:rPr lang="en-US" dirty="0">
                <a:latin typeface="Arial"/>
                <a:cs typeface="Arial"/>
                <a:hlinkClick r:id="rId3"/>
              </a:rPr>
              <a:t>https://www.ocean.edu/programs-and-courses/wpe-course-list/</a:t>
            </a:r>
            <a:endParaRPr lang="en-US" dirty="0">
              <a:cs typeface="Arial"/>
              <a:hlinkClick r:id="rId3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9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C6DBE-C5E0-49A5-ABB0-F3FD6B6BAD1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55000">
              <a:schemeClr val="bg2">
                <a:tint val="45000"/>
                <a:shade val="99000"/>
                <a:satMod val="350000"/>
              </a:schemeClr>
            </a:gs>
            <a:gs pos="100000">
              <a:srgbClr val="002060">
                <a:lumMod val="85000"/>
                <a:lumOff val="15000"/>
              </a:srgb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idx="1"/>
          </p:nvPr>
        </p:nvSpPr>
        <p:spPr>
          <a:xfrm>
            <a:off x="406659" y="1401763"/>
            <a:ext cx="8280141" cy="37036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Clr>
                <a:srgbClr val="B5121B"/>
              </a:buClr>
              <a:buSzPct val="75000"/>
              <a:buNone/>
              <a:defRPr sz="3600">
                <a:latin typeface="Calibri" pitchFamily="34" charset="0"/>
              </a:defRPr>
            </a:lvl1pPr>
            <a:lvl2pPr>
              <a:buClr>
                <a:srgbClr val="DFC899"/>
              </a:buClr>
              <a:buSzPct val="75000"/>
              <a:defRPr sz="3200">
                <a:latin typeface="Calibri" pitchFamily="34" charset="0"/>
              </a:defRPr>
            </a:lvl2pPr>
            <a:lvl3pPr>
              <a:buClr>
                <a:srgbClr val="B5121B"/>
              </a:buClr>
              <a:buSzPct val="75000"/>
              <a:defRPr sz="2800">
                <a:latin typeface="Calibri" pitchFamily="34" charset="0"/>
              </a:defRPr>
            </a:lvl3pPr>
            <a:lvl4pPr>
              <a:buClr>
                <a:srgbClr val="DEC696"/>
              </a:buClr>
              <a:buSzPct val="75000"/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6659" y="152400"/>
            <a:ext cx="8280141" cy="1143000"/>
          </a:xfrm>
        </p:spPr>
        <p:txBody>
          <a:bodyPr/>
          <a:lstStyle>
            <a:lvl1pPr>
              <a:defRPr sz="360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bg2"/>
                </a:solidFill>
              </a:defRPr>
            </a:lvl1pPr>
          </a:lstStyle>
          <a:p>
            <a:fld id="{3475C8E8-FED8-4A95-8FE7-D84660494F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bottom-curve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effectLst>
            <a:outerShdw blurRad="114300" dist="38100" dir="16200000" sx="104000" sy="104000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C783-8D4C-4B37-A0F4-A8CE3E8C4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FF370-8BEF-4359-B33D-2AB213BCB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52000">
              <a:schemeClr val="bg2">
                <a:tint val="45000"/>
                <a:shade val="99000"/>
                <a:satMod val="350000"/>
              </a:schemeClr>
            </a:gs>
            <a:gs pos="100000">
              <a:srgbClr val="002060">
                <a:lumMod val="85000"/>
                <a:lumOff val="15000"/>
              </a:srgb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buClr>
                <a:srgbClr val="B5121B"/>
              </a:buClr>
              <a:buSzPct val="75000"/>
              <a:defRPr sz="2400"/>
            </a:lvl1pPr>
            <a:lvl2pPr eaLnBrk="1" latinLnBrk="0" hangingPunct="1">
              <a:defRPr sz="2000"/>
            </a:lvl2pPr>
            <a:lvl3pPr eaLnBrk="1" latinLnBrk="0" hangingPunct="1">
              <a:buClr>
                <a:srgbClr val="B5121B"/>
              </a:buClr>
              <a:buSzPct val="75000"/>
              <a:defRPr sz="2000"/>
            </a:lvl3pPr>
            <a:lvl4pPr eaLnBrk="1" latinLnBrk="0" hangingPunct="1">
              <a:buClr>
                <a:srgbClr val="DCC390"/>
              </a:buClr>
              <a:buSzPct val="75000"/>
              <a:defRPr sz="2000"/>
            </a:lvl4pPr>
            <a:lvl5pPr eaLnBrk="1" latinLnBrk="0" hangingPunct="1">
              <a:defRPr sz="2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pic>
        <p:nvPicPr>
          <p:cNvPr id="7" name="Picture 6" descr="bottom-curve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effectLst>
            <a:outerShdw blurRad="114300" dist="38100" dir="16200000" sx="104000" sy="104000" rotWithShape="0">
              <a:prstClr val="black">
                <a:alpha val="26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3920"/>
            <a:ext cx="1360448" cy="185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66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0"/>
            <a:ext cx="7772400" cy="509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CC 3sails LOGO_color_HORI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572000"/>
            <a:ext cx="3657600" cy="165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2B6D1-EB9C-418E-A4B0-794E54AB1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DDB2-DE2D-4271-B43C-04BB6E26C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40DB-2F5F-4192-9A2A-0B57467B6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B9E16-1766-41A0-A260-7BAC86C85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6C80-CDDC-4CEE-9770-E1C5EFDA0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CEB16-0578-417F-B15C-4A0CCA331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002060">
                <a:lumMod val="85000"/>
                <a:lumOff val="15000"/>
              </a:srgb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5C262DB-B8DF-479D-85BE-96AA6C1E6F42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n"/>
        <a:tabLst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DCC390"/>
        </a:buClr>
        <a:buSzPct val="75000"/>
        <a:buFont typeface="Wingdings" pitchFamily="2" charset="2"/>
        <a:buChar char="n"/>
        <a:tabLst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n"/>
        <a:tabLst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n"/>
        <a:tabLst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n"/>
        <a:tabLst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view-02.ocean.edu/Student/HumanResources/Hom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ean.edu/wp-content/uploads/2022/12/Prior-Learning-Credential-to-Credit-Application-Final-ES-2.23.22-AM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cean.edu/admission_and_aid/apply-now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tdavis@ocean.ed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o.ocean.edu/wp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PEINFO@OCEAN.EDU" TargetMode="External"/><Relationship Id="rId4" Type="http://schemas.openxmlformats.org/officeDocument/2006/relationships/hyperlink" Target="http://go.ocean.edu/WPEProgram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473320"/>
            <a:ext cx="8458199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Gotham Black" pitchFamily="50" charset="0"/>
              </a:rPr>
              <a:t>WPE Instructor Meeting</a:t>
            </a:r>
            <a:br>
              <a:rPr lang="en-US" dirty="0">
                <a:solidFill>
                  <a:schemeClr val="tx1"/>
                </a:solidFill>
                <a:latin typeface="Gotham Black" pitchFamily="50" charset="0"/>
              </a:rPr>
            </a:br>
            <a:r>
              <a:rPr lang="en-US" dirty="0">
                <a:solidFill>
                  <a:schemeClr val="tx1"/>
                </a:solidFill>
                <a:latin typeface="Gotham Black" pitchFamily="50" charset="0"/>
              </a:rPr>
              <a:t>January 17</a:t>
            </a:r>
            <a:r>
              <a:rPr lang="en-US" baseline="30000" dirty="0">
                <a:solidFill>
                  <a:schemeClr val="tx1"/>
                </a:solidFill>
                <a:latin typeface="Gotham Black" pitchFamily="50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Gotham Black" pitchFamily="50" charset="0"/>
              </a:rPr>
              <a:t>, 2024</a:t>
            </a:r>
          </a:p>
        </p:txBody>
      </p:sp>
      <p:pic>
        <p:nvPicPr>
          <p:cNvPr id="9" name="Picture 8" descr="Ocean County College logo">
            <a:extLst>
              <a:ext uri="{FF2B5EF4-FFF2-40B4-BE49-F238E27FC236}">
                <a16:creationId xmlns:a16="http://schemas.microsoft.com/office/drawing/2014/main" id="{BDA17D55-F0B0-4E82-A823-A6AAF56E4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76" y="4804501"/>
            <a:ext cx="2449286" cy="10481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B975C-41DA-4E93-9659-11D341850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0" y="193628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thinThick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62593D-0840-46CE-8E04-9F6C9A540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0" y="4705491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thinThick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10">
            <a:extLst>
              <a:ext uri="{FF2B5EF4-FFF2-40B4-BE49-F238E27FC236}">
                <a16:creationId xmlns:a16="http://schemas.microsoft.com/office/drawing/2014/main" id="{AAF49730-754C-44A2-AE60-97C0DCD3F844}"/>
              </a:ext>
            </a:extLst>
          </p:cNvPr>
          <p:cNvSpPr txBox="1">
            <a:spLocks/>
          </p:cNvSpPr>
          <p:nvPr/>
        </p:nvSpPr>
        <p:spPr bwMode="auto">
          <a:xfrm>
            <a:off x="-2" y="5969175"/>
            <a:ext cx="9144001" cy="8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 eaLnBrk="1" hangingPunct="1"/>
            <a:r>
              <a:rPr lang="en-US" sz="2800" b="0" kern="0" cap="none" spc="1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anose="02000504050000020004" pitchFamily="2" charset="0"/>
              </a:rPr>
              <a:t>Workforce &amp;  Professional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932DF-856F-452C-BCB9-8D9AB0623F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 b="30768"/>
          <a:stretch/>
        </p:blipFill>
        <p:spPr>
          <a:xfrm>
            <a:off x="1" y="1951903"/>
            <a:ext cx="9143999" cy="27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CFB8-FE5A-4D30-BFA1-4C48F6BE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and Leave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44DD-E102-4255-BEC7-96A14808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schedules should be determined prior to the contract request. </a:t>
            </a:r>
          </a:p>
          <a:p>
            <a:r>
              <a:rPr lang="en-US" dirty="0"/>
              <a:t>Instructors should take into account holidays and pre-planned vacations, scheduling around these dates to encompass all clock hours within the course.</a:t>
            </a:r>
          </a:p>
          <a:p>
            <a:r>
              <a:rPr lang="en-US" dirty="0"/>
              <a:t>There is no paid vacation time for WPE instructors.</a:t>
            </a:r>
          </a:p>
          <a:p>
            <a:r>
              <a:rPr lang="en-US" dirty="0"/>
              <a:t>Instructors that are absent from a class will be required to schedule a make-up class so the required class hours are met for the term or provide an adequate assignment substitution. </a:t>
            </a:r>
          </a:p>
          <a:p>
            <a:r>
              <a:rPr lang="en-US" dirty="0"/>
              <a:t>Make ups classes can be done virtually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CFB8-FE5A-4D30-BFA1-4C48F6BE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44DD-E102-4255-BEC7-96A14808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Requests and Leave Approvals are now available in 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Self-Service Portal for Faculty &amp; Staff Portal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Vacation, Sick, and Personal Leave Requests.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employees should begin using the paperless system immediately. Please see the attached instructions for guidance.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10/1/23, Human Resources will no longer accept paper Absence Reporting Forms.</a:t>
            </a:r>
          </a:p>
        </p:txBody>
      </p:sp>
    </p:spTree>
    <p:extLst>
      <p:ext uri="{BB962C8B-B14F-4D97-AF65-F5344CB8AC3E}">
        <p14:creationId xmlns:p14="http://schemas.microsoft.com/office/powerpoint/2010/main" val="22703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57FF-E1DB-469C-8D84-F4501CD3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Deposits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AD02-512A-484D-8944-ACB3C766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/>
              <a:t>Payroll takes place via direct deposit every other Friday.</a:t>
            </a:r>
          </a:p>
          <a:p>
            <a:r>
              <a:rPr lang="en-US" dirty="0"/>
              <a:t>Once a payroll requisition is submitted, you will receive an email alerting you of the total amount and the dates of deposit.</a:t>
            </a:r>
          </a:p>
          <a:p>
            <a:r>
              <a:rPr lang="en-US" dirty="0"/>
              <a:t>Course pay is deposited evenly over one or more pay periods depending on the course length.</a:t>
            </a:r>
          </a:p>
          <a:p>
            <a:r>
              <a:rPr lang="en-US" dirty="0"/>
              <a:t>The first payroll deposit takes place after the course start date. </a:t>
            </a:r>
          </a:p>
          <a:p>
            <a:r>
              <a:rPr lang="en-US" dirty="0"/>
              <a:t>The final deposit takes places on the first pay date following the final date of the course.</a:t>
            </a:r>
          </a:p>
          <a:p>
            <a:r>
              <a:rPr lang="en-US" dirty="0"/>
              <a:t>Log in to Self-Service for Faculty and Staff to view paystubs. </a:t>
            </a:r>
          </a:p>
        </p:txBody>
      </p:sp>
    </p:spTree>
    <p:extLst>
      <p:ext uri="{BB962C8B-B14F-4D97-AF65-F5344CB8AC3E}">
        <p14:creationId xmlns:p14="http://schemas.microsoft.com/office/powerpoint/2010/main" val="37438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70D7-354A-4679-AF5D-086A0D93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6858-0C8A-4FBC-A006-2BE8AA7C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WPE Courses are Pass/Fail. Students will be given a grade of ‘S’ (Satisfactory) or ‘NS’ (Not Satisfactory)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forward, all WPE instructors are required to submit grades by the final date of the course.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 system allows partial grading to be submitted, course grading will not be considered complete until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grades are entered.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enter grades, they are official, and will be available to the students to view.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70D7-354A-4679-AF5D-086A0D93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6858-0C8A-4FBC-A006-2BE8AA7C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into Ocean Connect</a:t>
            </a:r>
          </a:p>
          <a:p>
            <a:r>
              <a:rPr lang="en-US" dirty="0"/>
              <a:t>Select “Self-Service for Faculty and Staff”</a:t>
            </a:r>
          </a:p>
          <a:p>
            <a:r>
              <a:rPr lang="en-US" dirty="0"/>
              <a:t>Click “Faculty”</a:t>
            </a:r>
          </a:p>
          <a:p>
            <a:r>
              <a:rPr lang="en-US" dirty="0"/>
              <a:t>Click the correct section</a:t>
            </a:r>
          </a:p>
          <a:p>
            <a:r>
              <a:rPr lang="en-US" dirty="0"/>
              <a:t>Navigate to “Grading &gt; Final Grade”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70D7-354A-4679-AF5D-086A0D93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6858-0C8A-4FBC-A006-2BE8AA7C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Observations will take place annually</a:t>
            </a:r>
          </a:p>
          <a:p>
            <a:r>
              <a:rPr lang="en-US" dirty="0"/>
              <a:t>Program Sheets – please send info to Chris by the end of the week.</a:t>
            </a:r>
          </a:p>
          <a:p>
            <a:r>
              <a:rPr lang="en-US" dirty="0"/>
              <a:t>Exams should be scheduled 2 weeks prior to the course start date. Communicate dates with Jerry.</a:t>
            </a:r>
          </a:p>
          <a:p>
            <a:r>
              <a:rPr lang="en-US" dirty="0"/>
              <a:t>Professional Development Opportunities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0B06-D79D-4A7E-9937-254E5DAB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Attire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3ED2B-05E0-4D94-A170-0B4CF397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Business/ Business Casual</a:t>
            </a:r>
          </a:p>
          <a:p>
            <a:r>
              <a:rPr lang="en-US" dirty="0"/>
              <a:t>Scrubs or lab coats approved for Allied Health Instructors</a:t>
            </a:r>
          </a:p>
        </p:txBody>
      </p:sp>
    </p:spTree>
    <p:extLst>
      <p:ext uri="{BB962C8B-B14F-4D97-AF65-F5344CB8AC3E}">
        <p14:creationId xmlns:p14="http://schemas.microsoft.com/office/powerpoint/2010/main" val="1566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886E-080D-4859-BEB1-CA216FC2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Connect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D517D-9FCE-441F-B3BC-54CB813A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7" y="1242195"/>
            <a:ext cx="8229601" cy="44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A228-9137-4B97-9B0B-0F6633DD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NeoEd</a:t>
            </a:r>
            <a:r>
              <a:rPr lang="en-US" dirty="0"/>
              <a:t>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8D632-716B-4C10-BAA8-DECD7178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83" y="523782"/>
            <a:ext cx="4868027" cy="5810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639F6-E7C0-49FD-BCFB-9E1CFEC4F2E4}"/>
              </a:ext>
            </a:extLst>
          </p:cNvPr>
          <p:cNvSpPr txBox="1"/>
          <p:nvPr/>
        </p:nvSpPr>
        <p:spPr>
          <a:xfrm>
            <a:off x="284085" y="1369381"/>
            <a:ext cx="3409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Log-In to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Ocean Connect to access required annual trainings.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soon include a repository of all WPE guides and manuals. </a:t>
            </a:r>
          </a:p>
        </p:txBody>
      </p:sp>
    </p:spTree>
    <p:extLst>
      <p:ext uri="{BB962C8B-B14F-4D97-AF65-F5344CB8AC3E}">
        <p14:creationId xmlns:p14="http://schemas.microsoft.com/office/powerpoint/2010/main" val="32038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A228-9137-4B97-9B0B-0F6633DD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NeoEd</a:t>
            </a:r>
            <a:r>
              <a:rPr lang="en-US" dirty="0"/>
              <a:t>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72ACA-A8C2-481E-9E85-17B89EB8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89" y="1056443"/>
            <a:ext cx="5272826" cy="57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E7D4B2"/>
                </a:solidFill>
                <a:latin typeface="Gotham Black"/>
              </a:rPr>
              <a:t>Workforce and Professional Education Department</a:t>
            </a:r>
            <a:br>
              <a:rPr lang="en-US" sz="2800" dirty="0">
                <a:solidFill>
                  <a:srgbClr val="E7D4B2"/>
                </a:solidFill>
                <a:latin typeface="Gotham Black"/>
              </a:rPr>
            </a:br>
            <a:r>
              <a:rPr lang="en-US" sz="2800" dirty="0">
                <a:solidFill>
                  <a:srgbClr val="E7D4B2"/>
                </a:solidFill>
                <a:latin typeface="Gotham Black"/>
              </a:rPr>
              <a:t>Meet the Staff</a:t>
            </a:r>
            <a:endParaRPr lang="en-US" sz="2800" dirty="0"/>
          </a:p>
        </p:txBody>
      </p:sp>
      <p:pic>
        <p:nvPicPr>
          <p:cNvPr id="9" name="Picture 8" descr="ocean County College logo">
            <a:extLst>
              <a:ext uri="{FF2B5EF4-FFF2-40B4-BE49-F238E27FC236}">
                <a16:creationId xmlns:a16="http://schemas.microsoft.com/office/drawing/2014/main" id="{1E63EA26-D9A4-4FBB-90AF-640B24D52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615357"/>
            <a:ext cx="2449286" cy="10481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EA4BA-4237-8EFB-0000-2E27F015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" y="1535836"/>
            <a:ext cx="9188388" cy="4483963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Dr. Joseph Konopka– Vice President, WPE</a:t>
            </a:r>
          </a:p>
          <a:p>
            <a:r>
              <a:rPr lang="en-US" sz="2800" dirty="0">
                <a:latin typeface="Calibri"/>
                <a:cs typeface="Calibri"/>
              </a:rPr>
              <a:t>Sherry Shearer – Assistant to the VP of WPE</a:t>
            </a:r>
          </a:p>
          <a:p>
            <a:r>
              <a:rPr lang="en-US" sz="2800" dirty="0">
                <a:latin typeface="Calibri"/>
                <a:cs typeface="Calibri"/>
              </a:rPr>
              <a:t>Virginia Biase – Director of Employer Partnerships</a:t>
            </a:r>
          </a:p>
          <a:p>
            <a:r>
              <a:rPr lang="en-US" sz="2800" dirty="0">
                <a:latin typeface="Calibri"/>
                <a:cs typeface="Calibri"/>
              </a:rPr>
              <a:t>Gerald Mangino – Manager of Career Training Programs</a:t>
            </a:r>
          </a:p>
          <a:p>
            <a:r>
              <a:rPr lang="en-US" sz="2800" dirty="0">
                <a:latin typeface="Calibri"/>
                <a:cs typeface="Calibri"/>
              </a:rPr>
              <a:t>Chris Brittain – Operations Manager</a:t>
            </a:r>
          </a:p>
          <a:p>
            <a:r>
              <a:rPr lang="en-US" sz="2800" dirty="0">
                <a:latin typeface="Calibri"/>
                <a:cs typeface="Calibri"/>
              </a:rPr>
              <a:t>Tina Davis – Instructional Designer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50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FB43-203B-48DB-B568-BEBF145F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72832-A773-4BB6-ADD0-C50B159E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63" y="1349151"/>
            <a:ext cx="7936637" cy="5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A237-AA98-4AB4-A61D-0A656822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A354B-22CA-4D0C-A727-94507884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096" y="685800"/>
            <a:ext cx="5015704" cy="58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A237-AA98-4AB4-A61D-0A656822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F8598-ADD8-467F-8170-A7A3E9720FAA}"/>
              </a:ext>
            </a:extLst>
          </p:cNvPr>
          <p:cNvSpPr/>
          <p:nvPr/>
        </p:nvSpPr>
        <p:spPr>
          <a:xfrm>
            <a:off x="954348" y="898838"/>
            <a:ext cx="6991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are in Canvas you will be in your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scroll down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click 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Unpublished Courses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Select the one you want edit.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Your course can not be published until you have published your syllabus in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Syllabus.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108CD-6740-44F9-86A4-98661A62A7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92" y="2179895"/>
            <a:ext cx="5943600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A237-AA98-4AB4-A61D-0A656822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Satisfaction Survey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F8598-ADD8-467F-8170-A7A3E9720FAA}"/>
              </a:ext>
            </a:extLst>
          </p:cNvPr>
          <p:cNvSpPr/>
          <p:nvPr/>
        </p:nvSpPr>
        <p:spPr>
          <a:xfrm>
            <a:off x="918837" y="1236190"/>
            <a:ext cx="6991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forward, the anonymous Student Satisfaction Survey deployed by Watermark will be embedded into each Canvas shell.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not be able to complete their course until they have filled out the survey.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Pop-up reminders will appear each time they log in toward the end of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remind and encourage your students to complete the survey in the final week of the course.</a:t>
            </a:r>
          </a:p>
        </p:txBody>
      </p:sp>
    </p:spTree>
    <p:extLst>
      <p:ext uri="{BB962C8B-B14F-4D97-AF65-F5344CB8AC3E}">
        <p14:creationId xmlns:p14="http://schemas.microsoft.com/office/powerpoint/2010/main" val="29637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7780" y="106860"/>
            <a:ext cx="8229600" cy="914400"/>
          </a:xfrm>
        </p:spPr>
        <p:txBody>
          <a:bodyPr/>
          <a:lstStyle/>
          <a:p>
            <a:pPr algn="ctr"/>
            <a:r>
              <a:rPr lang="en-US" dirty="0">
                <a:latin typeface="Gotham Black" pitchFamily="50" charset="0"/>
              </a:rPr>
              <a:t>Convert Credentials to Credit</a:t>
            </a:r>
            <a:endParaRPr lang="en-US" dirty="0">
              <a:solidFill>
                <a:schemeClr val="tx1"/>
              </a:solidFill>
              <a:latin typeface="Gotham Black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AA563B-579C-46E5-A7AB-1FA00E92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>
                <a:effectLst/>
              </a:rPr>
              <a:t>Certain courses within the WPE department can bridge to a student’s academic transcript and can be utilized as credit toward a degree.</a:t>
            </a:r>
          </a:p>
          <a:p>
            <a:r>
              <a:rPr lang="en-US" dirty="0">
                <a:effectLst/>
              </a:rPr>
              <a:t>In order to transfer WPE credit, students must fill out the </a:t>
            </a:r>
            <a:r>
              <a:rPr lang="en-US" u="sng" dirty="0">
                <a:effectLst/>
                <a:hlinkClick r:id="rId3"/>
              </a:rPr>
              <a:t>Prior Learning Credential to Credit Application.</a:t>
            </a:r>
            <a:endParaRPr lang="en-US" u="sng" dirty="0">
              <a:effectLst/>
            </a:endParaRPr>
          </a:p>
          <a:p>
            <a:r>
              <a:rPr lang="en-US" dirty="0">
                <a:effectLst/>
              </a:rPr>
              <a:t>This can be found on our FAQ. If this applies to your course, please encourage your students to take this opportunity.</a:t>
            </a:r>
          </a:p>
          <a:p>
            <a:r>
              <a:rPr lang="en-US" dirty="0">
                <a:effectLst/>
              </a:rPr>
              <a:t>Students must apply to OCC - </a:t>
            </a:r>
            <a:r>
              <a:rPr lang="en-US" dirty="0">
                <a:effectLst/>
                <a:hlinkClick r:id="rId4"/>
              </a:rPr>
              <a:t>https://www.ocean.edu/admission_and_aid/apply-now/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This will soon be a simple process through a dynamic form.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7780" y="106860"/>
            <a:ext cx="8229600" cy="914400"/>
          </a:xfrm>
        </p:spPr>
        <p:txBody>
          <a:bodyPr/>
          <a:lstStyle/>
          <a:p>
            <a:pPr algn="ctr"/>
            <a:r>
              <a:rPr lang="en-US" dirty="0">
                <a:latin typeface="Gotham Black" pitchFamily="50" charset="0"/>
              </a:rPr>
              <a:t>Convert Credentials to Credit</a:t>
            </a:r>
            <a:endParaRPr lang="en-US" dirty="0">
              <a:solidFill>
                <a:schemeClr val="tx1"/>
              </a:solidFill>
              <a:latin typeface="Gotham Black" pitchFamily="50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0F2B91-F640-4D13-9844-3926BDC76CA6}"/>
              </a:ext>
            </a:extLst>
          </p:cNvPr>
          <p:cNvGraphicFramePr>
            <a:graphicFrameLocks noGrp="1"/>
          </p:cNvGraphicFramePr>
          <p:nvPr/>
        </p:nvGraphicFramePr>
        <p:xfrm>
          <a:off x="589220" y="1185745"/>
          <a:ext cx="8138160" cy="48745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9582">
                  <a:extLst>
                    <a:ext uri="{9D8B030D-6E8A-4147-A177-3AD203B41FA5}">
                      <a16:colId xmlns:a16="http://schemas.microsoft.com/office/drawing/2014/main" val="332326317"/>
                    </a:ext>
                  </a:extLst>
                </a:gridCol>
                <a:gridCol w="3126349">
                  <a:extLst>
                    <a:ext uri="{9D8B030D-6E8A-4147-A177-3AD203B41FA5}">
                      <a16:colId xmlns:a16="http://schemas.microsoft.com/office/drawing/2014/main" val="191605126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534580110"/>
                    </a:ext>
                  </a:extLst>
                </a:gridCol>
              </a:tblGrid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Noncredit Course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Credit Area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Credits Earned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4183420970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Certified Clinical Medical Assistant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General Education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9 – 16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1582769077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Certified Nursing Aide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General Education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1716062141"/>
                  </a:ext>
                </a:extLst>
              </a:tr>
              <a:tr h="493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Community Health Worker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Social Work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SOWK 191, SOWK 192, SOWK 194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2793217798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EKG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General Education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610531253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Patient Care Technician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General Education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358553819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Pharmacy Tech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General Education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3755126550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Phlebotomy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General Education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2227645316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Advanced Project Management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ENGT 196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1203902149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Culinary Foundations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Hospitality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640803643"/>
                  </a:ext>
                </a:extLst>
              </a:tr>
              <a:tr h="6548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Google IT Help Desk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Computer Science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CSIT 100, CSIT 185, CSIT 144, CSIT 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3255647548"/>
                  </a:ext>
                </a:extLst>
              </a:tr>
              <a:tr h="372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Quickbooks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Accounting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673" marR="80673" marT="40336" marB="40336"/>
                </a:tc>
                <a:extLst>
                  <a:ext uri="{0D108BD9-81ED-4DB2-BD59-A6C34878D82A}">
                    <a16:rowId xmlns:a16="http://schemas.microsoft.com/office/drawing/2014/main" val="11729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2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8A8C53-1676-4C22-A226-05A4B265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1" y="985421"/>
            <a:ext cx="8603438" cy="41538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7982A-8ED8-49D2-9DEB-84825402AE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76040" y="1953088"/>
            <a:ext cx="1953087" cy="88777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1D1668E-9CF1-4C89-94AE-14C91864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Simple Syllabus</a:t>
            </a:r>
          </a:p>
        </p:txBody>
      </p:sp>
    </p:spTree>
    <p:extLst>
      <p:ext uri="{BB962C8B-B14F-4D97-AF65-F5344CB8AC3E}">
        <p14:creationId xmlns:p14="http://schemas.microsoft.com/office/powerpoint/2010/main" val="39470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E4796-8370-4DFE-9052-948C639A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6" y="324754"/>
            <a:ext cx="7554897" cy="4264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5C630E-AB23-4B02-93EB-7F67713EE49C}"/>
              </a:ext>
            </a:extLst>
          </p:cNvPr>
          <p:cNvSpPr/>
          <p:nvPr/>
        </p:nvSpPr>
        <p:spPr bwMode="auto">
          <a:xfrm>
            <a:off x="3099786" y="1574307"/>
            <a:ext cx="1161495" cy="168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0C19B2-3556-4611-8E31-5C2982C38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2" y="1131482"/>
            <a:ext cx="8016536" cy="35288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EF99D4-07B3-4143-A202-FC002AFD01CD}"/>
              </a:ext>
            </a:extLst>
          </p:cNvPr>
          <p:cNvSpPr/>
          <p:nvPr/>
        </p:nvSpPr>
        <p:spPr bwMode="auto">
          <a:xfrm>
            <a:off x="2396971" y="2281561"/>
            <a:ext cx="585926" cy="168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707F7F-16B6-48ED-B8D5-3176C1FF4830}"/>
              </a:ext>
            </a:extLst>
          </p:cNvPr>
          <p:cNvSpPr/>
          <p:nvPr/>
        </p:nvSpPr>
        <p:spPr bwMode="auto">
          <a:xfrm>
            <a:off x="1963444" y="2755037"/>
            <a:ext cx="1161495" cy="168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6A383-4BB4-4B9C-AE57-DB0D380D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8" y="459805"/>
            <a:ext cx="7670308" cy="47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21C5-7B30-4D3A-9D63-DA61C961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WPE?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CF7B-604C-451D-BEDF-D5F2D3F0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0" y="1143000"/>
            <a:ext cx="7763069" cy="4876800"/>
          </a:xfrm>
        </p:spPr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County College’s Workforce and Professional Education (WPE) department offers specialized certifications to help students start a new career or become an expert in their current occupation. 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offer opportunities for fast-track career training leading to immediate employment upon program completion. Our training programs run from three to six months and can be used as a successful career ladder to further educational growth.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offer classes in the following areas: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and Computer Science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Culinary Foundations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 Route to Teaching</a:t>
            </a:r>
          </a:p>
        </p:txBody>
      </p:sp>
    </p:spTree>
    <p:extLst>
      <p:ext uri="{BB962C8B-B14F-4D97-AF65-F5344CB8AC3E}">
        <p14:creationId xmlns:p14="http://schemas.microsoft.com/office/powerpoint/2010/main" val="42324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4C0C5-9E33-41B4-BC3D-4B6D4BC0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1" y="486770"/>
            <a:ext cx="8318377" cy="46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06B31-7F29-49B5-9670-B855603F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3" y="1597412"/>
            <a:ext cx="8176334" cy="224172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6602C2-1BE4-499F-B3BA-AF94A29B39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02673" y="3839135"/>
            <a:ext cx="1908697" cy="577047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E988-A12F-DE28-D22F-2F2B8920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Canvas 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4556-E701-AC27-D9D9-56BF8D21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Your course will be given a template to customize. Email Tina Davis – </a:t>
            </a:r>
            <a:r>
              <a:rPr lang="en-US" dirty="0">
                <a:latin typeface="Calibri"/>
                <a:ea typeface="Calibri"/>
                <a:cs typeface="Calibri"/>
                <a:hlinkClick r:id="rId2"/>
              </a:rPr>
              <a:t>tdavis@ocean.edu</a:t>
            </a:r>
            <a:r>
              <a:rPr lang="en-US" dirty="0">
                <a:latin typeface="Calibri"/>
                <a:ea typeface="Calibri"/>
                <a:cs typeface="Calibri"/>
              </a:rPr>
              <a:t> for assistance</a:t>
            </a:r>
            <a:endParaRPr lang="en-US" dirty="0">
              <a:ea typeface="Calibri" pitchFamily="34" charset="0"/>
              <a:cs typeface="Calibri" pitchFamily="34" charset="0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screenshot of a course&#10;&#10;Description automatically generated">
            <a:extLst>
              <a:ext uri="{FF2B5EF4-FFF2-40B4-BE49-F238E27FC236}">
                <a16:creationId xmlns:a16="http://schemas.microsoft.com/office/drawing/2014/main" id="{44E7AA2B-9A57-8C97-C3C0-299EC57D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95" y="2286181"/>
            <a:ext cx="6528061" cy="3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3089"/>
            <a:ext cx="8229600" cy="914400"/>
          </a:xfrm>
        </p:spPr>
        <p:txBody>
          <a:bodyPr/>
          <a:lstStyle/>
          <a:p>
            <a:r>
              <a:rPr lang="en-US" dirty="0">
                <a:latin typeface="Gotham Black" pitchFamily="50" charset="0"/>
              </a:rPr>
              <a:t>Helpful Links</a:t>
            </a:r>
            <a:endParaRPr lang="en-US" dirty="0">
              <a:solidFill>
                <a:schemeClr val="tx1"/>
              </a:solidFill>
              <a:latin typeface="Gotham Black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Explore the list of available programs and certifications: 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  <a:hlinkClick r:id="rId3"/>
              </a:rPr>
              <a:t>go.ocean.edu/wpe</a:t>
            </a:r>
            <a:r>
              <a:rPr lang="en-US" dirty="0">
                <a:latin typeface="Calibri"/>
                <a:cs typeface="Calibri"/>
              </a:rPr>
              <a:t> 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Calibri"/>
                <a:cs typeface="Calibri"/>
              </a:rPr>
              <a:t>Course Registration: </a:t>
            </a:r>
            <a:br>
              <a:rPr lang="en-US" sz="2000" dirty="0"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	</a:t>
            </a:r>
            <a:r>
              <a:rPr lang="en-US" sz="2400" dirty="0">
                <a:latin typeface="Calibri"/>
                <a:cs typeface="Calibri"/>
                <a:hlinkClick r:id="rId4"/>
              </a:rPr>
              <a:t>go.ocean.edu/WPEPrograms</a:t>
            </a:r>
            <a:r>
              <a:rPr lang="en-US" sz="2400" dirty="0">
                <a:latin typeface="Calibri"/>
                <a:cs typeface="Calibri"/>
              </a:rPr>
              <a:t> </a:t>
            </a:r>
            <a:br>
              <a:rPr lang="en-US" sz="2400" dirty="0">
                <a:latin typeface="Calibri"/>
                <a:cs typeface="Calibri"/>
              </a:rPr>
            </a:b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Email or call us with any questions:</a:t>
            </a:r>
            <a:br>
              <a:rPr lang="en-US" dirty="0"/>
            </a:br>
            <a:r>
              <a:rPr lang="en-US" dirty="0">
                <a:latin typeface="Calibri"/>
                <a:cs typeface="Calibri"/>
                <a:hlinkClick r:id="rId5"/>
              </a:rPr>
              <a:t>Christopher_brittain@ocean.edu</a:t>
            </a:r>
          </a:p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(732) 255-0400 x2549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2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09F3-40F1-4578-98FF-D32273B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5878-F794-4015-B87E-32533B1E6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Assistance with Canvas and Online Course Development - Tina Davis - Email for appointments – tdavis@ocean.edu</a:t>
            </a:r>
          </a:p>
          <a:p>
            <a:r>
              <a:rPr lang="en-US" dirty="0"/>
              <a:t>Onboarding Assistance, Contracts, Payroll – Chris Brittain – Tuesdays 10am-12pm.</a:t>
            </a:r>
          </a:p>
          <a:p>
            <a:pPr lvl="1"/>
            <a:r>
              <a:rPr lang="en-US" dirty="0"/>
              <a:t>Email for appointments – christopher_brittain@ocean.edu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12EB-5FEC-4449-50DF-30ED772D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rial Black"/>
              </a:rPr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2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cean County College logo">
            <a:extLst>
              <a:ext uri="{FF2B5EF4-FFF2-40B4-BE49-F238E27FC236}">
                <a16:creationId xmlns:a16="http://schemas.microsoft.com/office/drawing/2014/main" id="{1E63EA26-D9A4-4FBB-90AF-640B24D52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615357"/>
            <a:ext cx="2449286" cy="10481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EA4BA-4237-8EFB-0000-2E27F015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94477"/>
            <a:ext cx="8664605" cy="5825323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New Location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Hovnanian Health and Human Services Building (Building 4)</a:t>
            </a:r>
          </a:p>
          <a:p>
            <a:pPr lvl="2"/>
            <a:r>
              <a:rPr lang="en-US" sz="2400" dirty="0">
                <a:latin typeface="Calibri"/>
                <a:cs typeface="Calibri"/>
              </a:rPr>
              <a:t>Main Office - Room 103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sz="2400" dirty="0">
                <a:latin typeface="Calibri"/>
                <a:cs typeface="Calibri"/>
              </a:rPr>
              <a:t>Continuing Learning Center (Building 4)</a:t>
            </a:r>
          </a:p>
          <a:p>
            <a:pPr lvl="2"/>
            <a:r>
              <a:rPr lang="en-US" sz="2400" dirty="0">
                <a:latin typeface="Calibri"/>
                <a:cs typeface="Calibri"/>
              </a:rPr>
              <a:t>Adult Basic Education</a:t>
            </a:r>
          </a:p>
          <a:p>
            <a:pPr lvl="2"/>
            <a:r>
              <a:rPr lang="en-US" sz="2400" dirty="0">
                <a:latin typeface="Calibri"/>
                <a:cs typeface="Calibri"/>
              </a:rPr>
              <a:t>ESL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9DB11-CEDD-41B2-A7C8-F5EC592CDB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 b="30768"/>
          <a:stretch/>
        </p:blipFill>
        <p:spPr>
          <a:xfrm>
            <a:off x="1016494" y="1846299"/>
            <a:ext cx="7111012" cy="211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89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01E5-148A-4B1A-8D91-D193F151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B246-7F62-4778-BA3E-8CAB420C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550" y="1295400"/>
            <a:ext cx="7275250" cy="4724400"/>
          </a:xfrm>
        </p:spPr>
        <p:txBody>
          <a:bodyPr/>
          <a:lstStyle/>
          <a:p>
            <a:r>
              <a:rPr lang="en-US" sz="3200" dirty="0"/>
              <a:t>Email Policy</a:t>
            </a:r>
          </a:p>
          <a:p>
            <a:r>
              <a:rPr lang="en-US" sz="3200" dirty="0"/>
              <a:t>WebEx</a:t>
            </a:r>
          </a:p>
          <a:p>
            <a:r>
              <a:rPr lang="en-US" sz="3200" dirty="0"/>
              <a:t>Contracts</a:t>
            </a:r>
          </a:p>
          <a:p>
            <a:r>
              <a:rPr lang="en-US" sz="3200" dirty="0"/>
              <a:t>Leave Requests</a:t>
            </a:r>
          </a:p>
          <a:p>
            <a:r>
              <a:rPr lang="en-US" sz="3200" dirty="0"/>
              <a:t>Payroll</a:t>
            </a:r>
          </a:p>
          <a:p>
            <a:r>
              <a:rPr lang="en-US" sz="3200" dirty="0"/>
              <a:t>Grade Input</a:t>
            </a:r>
          </a:p>
          <a:p>
            <a:r>
              <a:rPr lang="en-US" sz="3200" dirty="0"/>
              <a:t>Additional Updates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C84F-6BAD-469D-BF57-348A7886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WPE Email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7144-B8E3-4A60-B844-FEDFB8E40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Instructors must use their </a:t>
            </a:r>
            <a:r>
              <a:rPr lang="en-US" u="sng" dirty="0">
                <a:effectLst/>
              </a:rPr>
              <a:t>ocean.edu</a:t>
            </a:r>
            <a:r>
              <a:rPr lang="en-US" dirty="0">
                <a:effectLst/>
              </a:rPr>
              <a:t> email accounts. OCC policy dictates that we are not able to respond to emails from personal email accounts. </a:t>
            </a:r>
          </a:p>
          <a:p>
            <a:r>
              <a:rPr lang="en-US" dirty="0">
                <a:effectLst/>
              </a:rPr>
              <a:t>WPE Instructors are expected to check their </a:t>
            </a:r>
            <a:r>
              <a:rPr lang="en-US" u="sng" dirty="0">
                <a:effectLst/>
              </a:rPr>
              <a:t>ocean.edu</a:t>
            </a:r>
            <a:r>
              <a:rPr lang="en-US" dirty="0">
                <a:effectLst/>
              </a:rPr>
              <a:t> accounts on a regular basis to ensure regular communication with both students and administration.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3233-194B-4C73-A769-345504A2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WebEx for Synchronous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7339A-73B4-459D-B5D6-2B69A0BB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08" y="3127333"/>
            <a:ext cx="6257892" cy="28924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D02FB4-D063-4CD6-945A-5FEB437C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WebEx is the required video communication tool of Ocean County College. 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security reasons, Zoom meetings and other platforms will not be accepted.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recommend setting up all WebEx meeting links at the beginning of each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0A46-20F7-4A92-81B4-6028462B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63AE-3CC8-47D2-961E-DF42B222C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Contracts are now housed in </a:t>
            </a:r>
            <a:r>
              <a:rPr lang="en-US" dirty="0" err="1"/>
              <a:t>NeoEd</a:t>
            </a:r>
            <a:r>
              <a:rPr lang="en-US" dirty="0"/>
              <a:t>.</a:t>
            </a:r>
          </a:p>
          <a:p>
            <a:r>
              <a:rPr lang="en-US" dirty="0"/>
              <a:t>Links are sent via email from Human Resources.</a:t>
            </a:r>
          </a:p>
          <a:p>
            <a:r>
              <a:rPr lang="en-US" dirty="0"/>
              <a:t>Contracts include course title, section, dates, and pay rate. Dates are subject to change based on enrollment and do not require a re-issued contract.</a:t>
            </a:r>
          </a:p>
          <a:p>
            <a:r>
              <a:rPr lang="en-US" dirty="0"/>
              <a:t>Instructors have 7 business days to respond with digital signature by signing into </a:t>
            </a:r>
            <a:r>
              <a:rPr lang="en-US" dirty="0" err="1"/>
              <a:t>NeoEd</a:t>
            </a:r>
            <a:r>
              <a:rPr lang="en-US" dirty="0"/>
              <a:t> and completing the form (hand-written signatures are no longer accepted)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2DBE-1F62-4292-A26E-DC6B2D5C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B41C-8031-4B80-A4F4-DE34C5EE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CEU = 10 hours of instructional time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WPE Instructor II</a:t>
            </a:r>
            <a:endParaRPr lang="en-US" dirty="0">
              <a:cs typeface="Calibri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Calibri"/>
                <a:cs typeface="Calibri"/>
              </a:rPr>
              <a:t>Full enrollment - $458/CEU</a:t>
            </a:r>
            <a:endParaRPr lang="en-US" dirty="0">
              <a:cs typeface="Calibri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Calibri"/>
                <a:cs typeface="Calibri"/>
              </a:rPr>
              <a:t>Low enrollment - $288/CEU</a:t>
            </a:r>
            <a:endParaRPr lang="en-US" dirty="0">
              <a:cs typeface="Calibri" pitchFamily="34" charset="0"/>
            </a:endParaRPr>
          </a:p>
          <a:p>
            <a:endParaRPr lang="en-US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9F1D30073BE43A5FCC8114FC77AA5" ma:contentTypeVersion="15" ma:contentTypeDescription="Create a new document." ma:contentTypeScope="" ma:versionID="982c402c1d9c60a25469570060309c87">
  <xsd:schema xmlns:xsd="http://www.w3.org/2001/XMLSchema" xmlns:xs="http://www.w3.org/2001/XMLSchema" xmlns:p="http://schemas.microsoft.com/office/2006/metadata/properties" xmlns:ns3="84e6abd1-dacc-4e36-b385-a922f0e7bff0" xmlns:ns4="80ff9824-87b2-443e-93ca-5a3917014386" targetNamespace="http://schemas.microsoft.com/office/2006/metadata/properties" ma:root="true" ma:fieldsID="0c5f369ecd110c58671339af531301b3" ns3:_="" ns4:_="">
    <xsd:import namespace="84e6abd1-dacc-4e36-b385-a922f0e7bff0"/>
    <xsd:import namespace="80ff9824-87b2-443e-93ca-5a3917014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6abd1-dacc-4e36-b385-a922f0e7b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9824-87b2-443e-93ca-5a3917014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9918FF-890B-464F-96BB-EA68D4D34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9C478D-F222-476D-8951-F86F4CCB8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6abd1-dacc-4e36-b385-a922f0e7bff0"/>
    <ds:schemaRef ds:uri="80ff9824-87b2-443e-93ca-5a3917014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A0582-4B20-4034-B5FF-96380006788F}">
  <ds:schemaRefs>
    <ds:schemaRef ds:uri="80ff9824-87b2-443e-93ca-5a3917014386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84e6abd1-dacc-4e36-b385-a922f0e7bff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7503</TotalTime>
  <Words>1341</Words>
  <Application>Microsoft Office PowerPoint</Application>
  <PresentationFormat>On-screen Show (4:3)</PresentationFormat>
  <Paragraphs>180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Textured</vt:lpstr>
      <vt:lpstr>WPE Instructor Meeting January 17th, 2024</vt:lpstr>
      <vt:lpstr>Workforce and Professional Education Department Meet the Staff</vt:lpstr>
      <vt:lpstr>What is WPE?</vt:lpstr>
      <vt:lpstr>PowerPoint Presentation</vt:lpstr>
      <vt:lpstr>Policies and Procedures</vt:lpstr>
      <vt:lpstr>WPE Email Policy</vt:lpstr>
      <vt:lpstr>WebEx for Synchronous Meetings</vt:lpstr>
      <vt:lpstr>Contract Process</vt:lpstr>
      <vt:lpstr>Contract Process</vt:lpstr>
      <vt:lpstr>Scheduling and Leave Requests</vt:lpstr>
      <vt:lpstr>Sick Leave</vt:lpstr>
      <vt:lpstr>Payroll Deposits</vt:lpstr>
      <vt:lpstr>Grade Input</vt:lpstr>
      <vt:lpstr>Grade Input</vt:lpstr>
      <vt:lpstr>Additional Updates</vt:lpstr>
      <vt:lpstr>Professional Attire</vt:lpstr>
      <vt:lpstr>Ocean Connect</vt:lpstr>
      <vt:lpstr>NeoEd Tasks</vt:lpstr>
      <vt:lpstr>NeoEd Tasks</vt:lpstr>
      <vt:lpstr>PowerPoint Presentation</vt:lpstr>
      <vt:lpstr>Canvas </vt:lpstr>
      <vt:lpstr>Canvas </vt:lpstr>
      <vt:lpstr>Student Satisfaction Survey </vt:lpstr>
      <vt:lpstr>Convert Credentials to Credit</vt:lpstr>
      <vt:lpstr>Convert Credentials to Credit</vt:lpstr>
      <vt:lpstr>Simple Syllabus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Canvas Template</vt:lpstr>
      <vt:lpstr>Helpful Links</vt:lpstr>
      <vt:lpstr>Open Office Hours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Bruinooge</dc:creator>
  <cp:lastModifiedBy>Christopher Brittain</cp:lastModifiedBy>
  <cp:revision>262</cp:revision>
  <cp:lastPrinted>2023-08-23T14:57:10Z</cp:lastPrinted>
  <dcterms:created xsi:type="dcterms:W3CDTF">2007-04-05T12:21:29Z</dcterms:created>
  <dcterms:modified xsi:type="dcterms:W3CDTF">2024-01-17T22:44:48Z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0x0101008069F1D30073BE43A5FCC8114FC77AA5</vt:lpwstr>
  </property>
</Properties>
</file>