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54"/>
  </p:notesMasterIdLst>
  <p:sldIdLst>
    <p:sldId id="360" r:id="rId5"/>
    <p:sldId id="257" r:id="rId6"/>
    <p:sldId id="310" r:id="rId7"/>
    <p:sldId id="487" r:id="rId8"/>
    <p:sldId id="311" r:id="rId9"/>
    <p:sldId id="353" r:id="rId10"/>
    <p:sldId id="479" r:id="rId11"/>
    <p:sldId id="480" r:id="rId12"/>
    <p:sldId id="262" r:id="rId13"/>
    <p:sldId id="263" r:id="rId14"/>
    <p:sldId id="264" r:id="rId15"/>
    <p:sldId id="265" r:id="rId16"/>
    <p:sldId id="266" r:id="rId17"/>
    <p:sldId id="267" r:id="rId18"/>
    <p:sldId id="268" r:id="rId19"/>
    <p:sldId id="313" r:id="rId20"/>
    <p:sldId id="312" r:id="rId21"/>
    <p:sldId id="314" r:id="rId22"/>
    <p:sldId id="315" r:id="rId23"/>
    <p:sldId id="316" r:id="rId24"/>
    <p:sldId id="317" r:id="rId25"/>
    <p:sldId id="318" r:id="rId26"/>
    <p:sldId id="319" r:id="rId27"/>
    <p:sldId id="321" r:id="rId28"/>
    <p:sldId id="324" r:id="rId29"/>
    <p:sldId id="325" r:id="rId30"/>
    <p:sldId id="326" r:id="rId31"/>
    <p:sldId id="327" r:id="rId32"/>
    <p:sldId id="328" r:id="rId33"/>
    <p:sldId id="329" r:id="rId34"/>
    <p:sldId id="330" r:id="rId35"/>
    <p:sldId id="336" r:id="rId36"/>
    <p:sldId id="339" r:id="rId37"/>
    <p:sldId id="344" r:id="rId38"/>
    <p:sldId id="347" r:id="rId39"/>
    <p:sldId id="349" r:id="rId40"/>
    <p:sldId id="481" r:id="rId41"/>
    <p:sldId id="482" r:id="rId42"/>
    <p:sldId id="483" r:id="rId43"/>
    <p:sldId id="355" r:id="rId44"/>
    <p:sldId id="356" r:id="rId45"/>
    <p:sldId id="357" r:id="rId46"/>
    <p:sldId id="354" r:id="rId47"/>
    <p:sldId id="488" r:id="rId48"/>
    <p:sldId id="489" r:id="rId49"/>
    <p:sldId id="358" r:id="rId50"/>
    <p:sldId id="484" r:id="rId51"/>
    <p:sldId id="485" r:id="rId52"/>
    <p:sldId id="486" r:id="rId53"/>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33" autoAdjust="0"/>
    <p:restoredTop sz="94660"/>
  </p:normalViewPr>
  <p:slideViewPr>
    <p:cSldViewPr>
      <p:cViewPr varScale="1">
        <p:scale>
          <a:sx n="47" d="100"/>
          <a:sy n="47" d="100"/>
        </p:scale>
        <p:origin x="67" y="16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CD2F96EE-1C5B-4E4C-9465-B82238D7451D}" type="datetimeFigureOut">
              <a:rPr lang="en-US" smtClean="0"/>
              <a:t>1/22/2026</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A3010A3C-A171-4AC1-A950-28B0CB8A4FEC}" type="slidenum">
              <a:rPr lang="en-US" smtClean="0"/>
              <a:t>‹#›</a:t>
            </a:fld>
            <a:endParaRPr lang="en-US"/>
          </a:p>
        </p:txBody>
      </p:sp>
    </p:spTree>
    <p:extLst>
      <p:ext uri="{BB962C8B-B14F-4D97-AF65-F5344CB8AC3E}">
        <p14:creationId xmlns:p14="http://schemas.microsoft.com/office/powerpoint/2010/main" val="1677710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DF88E7-7756-49DC-B8C1-88ED75088B6E}" type="slidenum">
              <a:rPr lang="en-US" smtClean="0"/>
              <a:t>7</a:t>
            </a:fld>
            <a:endParaRPr lang="en-US"/>
          </a:p>
        </p:txBody>
      </p:sp>
    </p:spTree>
    <p:extLst>
      <p:ext uri="{BB962C8B-B14F-4D97-AF65-F5344CB8AC3E}">
        <p14:creationId xmlns:p14="http://schemas.microsoft.com/office/powerpoint/2010/main" val="1497983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DF88E7-7756-49DC-B8C1-88ED75088B6E}" type="slidenum">
              <a:rPr lang="en-US" smtClean="0"/>
              <a:t>8</a:t>
            </a:fld>
            <a:endParaRPr lang="en-US"/>
          </a:p>
        </p:txBody>
      </p:sp>
    </p:spTree>
    <p:extLst>
      <p:ext uri="{BB962C8B-B14F-4D97-AF65-F5344CB8AC3E}">
        <p14:creationId xmlns:p14="http://schemas.microsoft.com/office/powerpoint/2010/main" val="2992889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DF88E7-7756-49DC-B8C1-88ED75088B6E}" type="slidenum">
              <a:rPr lang="en-US" smtClean="0"/>
              <a:t>37</a:t>
            </a:fld>
            <a:endParaRPr lang="en-US"/>
          </a:p>
        </p:txBody>
      </p:sp>
    </p:spTree>
    <p:extLst>
      <p:ext uri="{BB962C8B-B14F-4D97-AF65-F5344CB8AC3E}">
        <p14:creationId xmlns:p14="http://schemas.microsoft.com/office/powerpoint/2010/main" val="1950773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DF88E7-7756-49DC-B8C1-88ED75088B6E}" type="slidenum">
              <a:rPr lang="en-US" smtClean="0"/>
              <a:t>38</a:t>
            </a:fld>
            <a:endParaRPr lang="en-US"/>
          </a:p>
        </p:txBody>
      </p:sp>
    </p:spTree>
    <p:extLst>
      <p:ext uri="{BB962C8B-B14F-4D97-AF65-F5344CB8AC3E}">
        <p14:creationId xmlns:p14="http://schemas.microsoft.com/office/powerpoint/2010/main" val="2789114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DF88E7-7756-49DC-B8C1-88ED75088B6E}" type="slidenum">
              <a:rPr lang="en-US" smtClean="0"/>
              <a:t>39</a:t>
            </a:fld>
            <a:endParaRPr lang="en-US"/>
          </a:p>
        </p:txBody>
      </p:sp>
    </p:spTree>
    <p:extLst>
      <p:ext uri="{BB962C8B-B14F-4D97-AF65-F5344CB8AC3E}">
        <p14:creationId xmlns:p14="http://schemas.microsoft.com/office/powerpoint/2010/main" val="598590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DF88E7-7756-49DC-B8C1-88ED75088B6E}" type="slidenum">
              <a:rPr lang="en-US" smtClean="0"/>
              <a:t>47</a:t>
            </a:fld>
            <a:endParaRPr lang="en-US"/>
          </a:p>
        </p:txBody>
      </p:sp>
    </p:spTree>
    <p:extLst>
      <p:ext uri="{BB962C8B-B14F-4D97-AF65-F5344CB8AC3E}">
        <p14:creationId xmlns:p14="http://schemas.microsoft.com/office/powerpoint/2010/main" val="1692734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DF88E7-7756-49DC-B8C1-88ED75088B6E}" type="slidenum">
              <a:rPr lang="en-US" smtClean="0"/>
              <a:t>48</a:t>
            </a:fld>
            <a:endParaRPr lang="en-US"/>
          </a:p>
        </p:txBody>
      </p:sp>
    </p:spTree>
    <p:extLst>
      <p:ext uri="{BB962C8B-B14F-4D97-AF65-F5344CB8AC3E}">
        <p14:creationId xmlns:p14="http://schemas.microsoft.com/office/powerpoint/2010/main" val="2948480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DF88E7-7756-49DC-B8C1-88ED75088B6E}" type="slidenum">
              <a:rPr lang="en-US" smtClean="0"/>
              <a:t>49</a:t>
            </a:fld>
            <a:endParaRPr lang="en-US"/>
          </a:p>
        </p:txBody>
      </p:sp>
    </p:spTree>
    <p:extLst>
      <p:ext uri="{BB962C8B-B14F-4D97-AF65-F5344CB8AC3E}">
        <p14:creationId xmlns:p14="http://schemas.microsoft.com/office/powerpoint/2010/main" val="3999938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193966"/>
          </a:solidFill>
        </p:spPr>
        <p:txBody>
          <a:bodyPr wrap="square" lIns="0" tIns="0" rIns="0" bIns="0" rtlCol="0"/>
          <a:lstStyle/>
          <a:p>
            <a:endParaRPr/>
          </a:p>
        </p:txBody>
      </p:sp>
      <p:sp>
        <p:nvSpPr>
          <p:cNvPr id="17" name="bg object 17"/>
          <p:cNvSpPr/>
          <p:nvPr/>
        </p:nvSpPr>
        <p:spPr>
          <a:xfrm>
            <a:off x="1447704" y="1987384"/>
            <a:ext cx="17234535" cy="2427605"/>
          </a:xfrm>
          <a:custGeom>
            <a:avLst/>
            <a:gdLst/>
            <a:ahLst/>
            <a:cxnLst/>
            <a:rect l="l" t="t" r="r" b="b"/>
            <a:pathLst>
              <a:path w="17234535" h="2427604">
                <a:moveTo>
                  <a:pt x="17234239" y="0"/>
                </a:moveTo>
                <a:lnTo>
                  <a:pt x="0" y="0"/>
                </a:lnTo>
                <a:lnTo>
                  <a:pt x="0" y="2427570"/>
                </a:lnTo>
                <a:lnTo>
                  <a:pt x="17234239" y="2427570"/>
                </a:lnTo>
                <a:lnTo>
                  <a:pt x="17234239" y="0"/>
                </a:lnTo>
                <a:close/>
              </a:path>
            </a:pathLst>
          </a:custGeom>
          <a:solidFill>
            <a:srgbClr val="010202">
              <a:alpha val="75000"/>
            </a:srgbClr>
          </a:solidFill>
        </p:spPr>
        <p:txBody>
          <a:bodyPr wrap="square" lIns="0" tIns="0" rIns="0" bIns="0" rtlCol="0"/>
          <a:lstStyle/>
          <a:p>
            <a:endParaRPr/>
          </a:p>
        </p:txBody>
      </p:sp>
      <p:sp>
        <p:nvSpPr>
          <p:cNvPr id="2" name="Holder 2"/>
          <p:cNvSpPr>
            <a:spLocks noGrp="1"/>
          </p:cNvSpPr>
          <p:nvPr>
            <p:ph type="ctrTitle"/>
          </p:nvPr>
        </p:nvSpPr>
        <p:spPr>
          <a:xfrm>
            <a:off x="1282640" y="1222864"/>
            <a:ext cx="17538818" cy="3166745"/>
          </a:xfrm>
          <a:prstGeom prst="rect">
            <a:avLst/>
          </a:prstGeom>
        </p:spPr>
        <p:txBody>
          <a:bodyPr wrap="square" lIns="0" tIns="0" rIns="0" bIns="0">
            <a:spAutoFit/>
          </a:bodyPr>
          <a:lstStyle>
            <a:lvl1pPr>
              <a:defRPr sz="3600" b="1" i="0" u="sng">
                <a:solidFill>
                  <a:schemeClr val="bg1"/>
                </a:solidFill>
                <a:latin typeface="Century Gothic"/>
                <a:cs typeface="Century Gothic"/>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sz="3300" b="0" i="0">
                <a:solidFill>
                  <a:schemeClr val="bg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193966"/>
          </a:solidFill>
        </p:spPr>
        <p:txBody>
          <a:bodyPr wrap="square" lIns="0" tIns="0" rIns="0" bIns="0" rtlCol="0"/>
          <a:lstStyle/>
          <a:p>
            <a:endParaRPr/>
          </a:p>
        </p:txBody>
      </p:sp>
      <p:sp>
        <p:nvSpPr>
          <p:cNvPr id="17" name="bg object 17"/>
          <p:cNvSpPr/>
          <p:nvPr/>
        </p:nvSpPr>
        <p:spPr>
          <a:xfrm>
            <a:off x="0" y="0"/>
            <a:ext cx="20104100" cy="3078480"/>
          </a:xfrm>
          <a:custGeom>
            <a:avLst/>
            <a:gdLst/>
            <a:ahLst/>
            <a:cxnLst/>
            <a:rect l="l" t="t" r="r" b="b"/>
            <a:pathLst>
              <a:path w="20104100" h="3078480">
                <a:moveTo>
                  <a:pt x="20104099" y="0"/>
                </a:moveTo>
                <a:lnTo>
                  <a:pt x="0" y="0"/>
                </a:lnTo>
                <a:lnTo>
                  <a:pt x="0" y="3078440"/>
                </a:lnTo>
                <a:lnTo>
                  <a:pt x="20104099" y="3078440"/>
                </a:lnTo>
                <a:lnTo>
                  <a:pt x="20104099" y="0"/>
                </a:lnTo>
                <a:close/>
              </a:path>
            </a:pathLst>
          </a:custGeom>
          <a:solidFill>
            <a:srgbClr val="FFFFFF">
              <a:alpha val="19999"/>
            </a:srgbClr>
          </a:solidFill>
        </p:spPr>
        <p:txBody>
          <a:bodyPr wrap="square" lIns="0" tIns="0" rIns="0" bIns="0" rtlCol="0"/>
          <a:lstStyle/>
          <a:p>
            <a:endParaRPr/>
          </a:p>
        </p:txBody>
      </p:sp>
      <p:sp>
        <p:nvSpPr>
          <p:cNvPr id="18" name="bg object 18"/>
          <p:cNvSpPr/>
          <p:nvPr/>
        </p:nvSpPr>
        <p:spPr>
          <a:xfrm>
            <a:off x="7894205" y="1657165"/>
            <a:ext cx="3034030" cy="554990"/>
          </a:xfrm>
          <a:custGeom>
            <a:avLst/>
            <a:gdLst/>
            <a:ahLst/>
            <a:cxnLst/>
            <a:rect l="l" t="t" r="r" b="b"/>
            <a:pathLst>
              <a:path w="3034029" h="554989">
                <a:moveTo>
                  <a:pt x="569823" y="275818"/>
                </a:moveTo>
                <a:lnTo>
                  <a:pt x="566483" y="232930"/>
                </a:lnTo>
                <a:lnTo>
                  <a:pt x="556145" y="188595"/>
                </a:lnTo>
                <a:lnTo>
                  <a:pt x="539711" y="149021"/>
                </a:lnTo>
                <a:lnTo>
                  <a:pt x="517448" y="112877"/>
                </a:lnTo>
                <a:lnTo>
                  <a:pt x="489788" y="80746"/>
                </a:lnTo>
                <a:lnTo>
                  <a:pt x="457161" y="53187"/>
                </a:lnTo>
                <a:lnTo>
                  <a:pt x="446532" y="46774"/>
                </a:lnTo>
                <a:lnTo>
                  <a:pt x="446532" y="277329"/>
                </a:lnTo>
                <a:lnTo>
                  <a:pt x="446532" y="278841"/>
                </a:lnTo>
                <a:lnTo>
                  <a:pt x="441375" y="321716"/>
                </a:lnTo>
                <a:lnTo>
                  <a:pt x="441325" y="322122"/>
                </a:lnTo>
                <a:lnTo>
                  <a:pt x="441210" y="323113"/>
                </a:lnTo>
                <a:lnTo>
                  <a:pt x="425932" y="362953"/>
                </a:lnTo>
                <a:lnTo>
                  <a:pt x="401713" y="396760"/>
                </a:lnTo>
                <a:lnTo>
                  <a:pt x="369595" y="422910"/>
                </a:lnTo>
                <a:lnTo>
                  <a:pt x="330581" y="439788"/>
                </a:lnTo>
                <a:lnTo>
                  <a:pt x="285699" y="445770"/>
                </a:lnTo>
                <a:lnTo>
                  <a:pt x="241503" y="439788"/>
                </a:lnTo>
                <a:lnTo>
                  <a:pt x="240944" y="439788"/>
                </a:lnTo>
                <a:lnTo>
                  <a:pt x="201383" y="422516"/>
                </a:lnTo>
                <a:lnTo>
                  <a:pt x="168884" y="396011"/>
                </a:lnTo>
                <a:lnTo>
                  <a:pt x="144310" y="361835"/>
                </a:lnTo>
                <a:lnTo>
                  <a:pt x="128765" y="321716"/>
                </a:lnTo>
                <a:lnTo>
                  <a:pt x="123329" y="277329"/>
                </a:lnTo>
                <a:lnTo>
                  <a:pt x="123329" y="275818"/>
                </a:lnTo>
                <a:lnTo>
                  <a:pt x="128473" y="232930"/>
                </a:lnTo>
                <a:lnTo>
                  <a:pt x="128524" y="232524"/>
                </a:lnTo>
                <a:lnTo>
                  <a:pt x="128651" y="231508"/>
                </a:lnTo>
                <a:lnTo>
                  <a:pt x="143929" y="191630"/>
                </a:lnTo>
                <a:lnTo>
                  <a:pt x="168135" y="157810"/>
                </a:lnTo>
                <a:lnTo>
                  <a:pt x="200253" y="131648"/>
                </a:lnTo>
                <a:lnTo>
                  <a:pt x="238988" y="114871"/>
                </a:lnTo>
                <a:lnTo>
                  <a:pt x="238391" y="114871"/>
                </a:lnTo>
                <a:lnTo>
                  <a:pt x="284137" y="108775"/>
                </a:lnTo>
                <a:lnTo>
                  <a:pt x="329145" y="114871"/>
                </a:lnTo>
                <a:lnTo>
                  <a:pt x="368452" y="132041"/>
                </a:lnTo>
                <a:lnTo>
                  <a:pt x="400951" y="158572"/>
                </a:lnTo>
                <a:lnTo>
                  <a:pt x="425538" y="192773"/>
                </a:lnTo>
                <a:lnTo>
                  <a:pt x="441096" y="232930"/>
                </a:lnTo>
                <a:lnTo>
                  <a:pt x="446532" y="277329"/>
                </a:lnTo>
                <a:lnTo>
                  <a:pt x="446532" y="46774"/>
                </a:lnTo>
                <a:lnTo>
                  <a:pt x="420014" y="30772"/>
                </a:lnTo>
                <a:lnTo>
                  <a:pt x="378764" y="14046"/>
                </a:lnTo>
                <a:lnTo>
                  <a:pt x="334035" y="3657"/>
                </a:lnTo>
                <a:lnTo>
                  <a:pt x="334416" y="3657"/>
                </a:lnTo>
                <a:lnTo>
                  <a:pt x="285699" y="0"/>
                </a:lnTo>
                <a:lnTo>
                  <a:pt x="237490" y="3657"/>
                </a:lnTo>
                <a:lnTo>
                  <a:pt x="192455" y="14211"/>
                </a:lnTo>
                <a:lnTo>
                  <a:pt x="151028" y="31102"/>
                </a:lnTo>
                <a:lnTo>
                  <a:pt x="113665" y="53721"/>
                </a:lnTo>
                <a:lnTo>
                  <a:pt x="80810" y="81508"/>
                </a:lnTo>
                <a:lnTo>
                  <a:pt x="52920" y="113868"/>
                </a:lnTo>
                <a:lnTo>
                  <a:pt x="30441" y="150215"/>
                </a:lnTo>
                <a:lnTo>
                  <a:pt x="13830" y="189953"/>
                </a:lnTo>
                <a:lnTo>
                  <a:pt x="3543" y="232524"/>
                </a:lnTo>
                <a:lnTo>
                  <a:pt x="127" y="275818"/>
                </a:lnTo>
                <a:lnTo>
                  <a:pt x="0" y="278841"/>
                </a:lnTo>
                <a:lnTo>
                  <a:pt x="3352" y="321716"/>
                </a:lnTo>
                <a:lnTo>
                  <a:pt x="3378" y="322122"/>
                </a:lnTo>
                <a:lnTo>
                  <a:pt x="13677" y="366039"/>
                </a:lnTo>
                <a:lnTo>
                  <a:pt x="30111" y="405612"/>
                </a:lnTo>
                <a:lnTo>
                  <a:pt x="52374" y="441731"/>
                </a:lnTo>
                <a:lnTo>
                  <a:pt x="80035" y="473849"/>
                </a:lnTo>
                <a:lnTo>
                  <a:pt x="112661" y="501396"/>
                </a:lnTo>
                <a:lnTo>
                  <a:pt x="149809" y="523798"/>
                </a:lnTo>
                <a:lnTo>
                  <a:pt x="191058" y="540499"/>
                </a:lnTo>
                <a:lnTo>
                  <a:pt x="235978" y="550938"/>
                </a:lnTo>
                <a:lnTo>
                  <a:pt x="284137" y="554545"/>
                </a:lnTo>
                <a:lnTo>
                  <a:pt x="331762" y="550938"/>
                </a:lnTo>
                <a:lnTo>
                  <a:pt x="332155" y="550938"/>
                </a:lnTo>
                <a:lnTo>
                  <a:pt x="377380" y="540334"/>
                </a:lnTo>
                <a:lnTo>
                  <a:pt x="418807" y="523468"/>
                </a:lnTo>
                <a:lnTo>
                  <a:pt x="456171" y="500849"/>
                </a:lnTo>
                <a:lnTo>
                  <a:pt x="489026" y="473075"/>
                </a:lnTo>
                <a:lnTo>
                  <a:pt x="512572" y="445770"/>
                </a:lnTo>
                <a:lnTo>
                  <a:pt x="516915" y="440740"/>
                </a:lnTo>
                <a:lnTo>
                  <a:pt x="539381" y="404406"/>
                </a:lnTo>
                <a:lnTo>
                  <a:pt x="555993" y="364680"/>
                </a:lnTo>
                <a:lnTo>
                  <a:pt x="566293" y="322122"/>
                </a:lnTo>
                <a:lnTo>
                  <a:pt x="569696" y="278841"/>
                </a:lnTo>
                <a:lnTo>
                  <a:pt x="569823" y="275818"/>
                </a:lnTo>
                <a:close/>
              </a:path>
              <a:path w="3034029" h="554989">
                <a:moveTo>
                  <a:pt x="1176477" y="458800"/>
                </a:moveTo>
                <a:lnTo>
                  <a:pt x="1101369" y="382981"/>
                </a:lnTo>
                <a:lnTo>
                  <a:pt x="1070190" y="408952"/>
                </a:lnTo>
                <a:lnTo>
                  <a:pt x="1038085" y="428739"/>
                </a:lnTo>
                <a:lnTo>
                  <a:pt x="1002398" y="441337"/>
                </a:lnTo>
                <a:lnTo>
                  <a:pt x="960450" y="445770"/>
                </a:lnTo>
                <a:lnTo>
                  <a:pt x="917016" y="439674"/>
                </a:lnTo>
                <a:lnTo>
                  <a:pt x="879284" y="422516"/>
                </a:lnTo>
                <a:lnTo>
                  <a:pt x="848233" y="396011"/>
                </a:lnTo>
                <a:lnTo>
                  <a:pt x="824839" y="361835"/>
                </a:lnTo>
                <a:lnTo>
                  <a:pt x="810082" y="321716"/>
                </a:lnTo>
                <a:lnTo>
                  <a:pt x="804951" y="277329"/>
                </a:lnTo>
                <a:lnTo>
                  <a:pt x="804951" y="275818"/>
                </a:lnTo>
                <a:lnTo>
                  <a:pt x="810196" y="231508"/>
                </a:lnTo>
                <a:lnTo>
                  <a:pt x="825182" y="191630"/>
                </a:lnTo>
                <a:lnTo>
                  <a:pt x="848817" y="157810"/>
                </a:lnTo>
                <a:lnTo>
                  <a:pt x="879983" y="131648"/>
                </a:lnTo>
                <a:lnTo>
                  <a:pt x="917562" y="114757"/>
                </a:lnTo>
                <a:lnTo>
                  <a:pt x="960450" y="108775"/>
                </a:lnTo>
                <a:lnTo>
                  <a:pt x="998664" y="112953"/>
                </a:lnTo>
                <a:lnTo>
                  <a:pt x="1033589" y="124968"/>
                </a:lnTo>
                <a:lnTo>
                  <a:pt x="1066203" y="144030"/>
                </a:lnTo>
                <a:lnTo>
                  <a:pt x="1097534" y="169354"/>
                </a:lnTo>
                <a:lnTo>
                  <a:pt x="1172641" y="82791"/>
                </a:lnTo>
                <a:lnTo>
                  <a:pt x="1141222" y="55359"/>
                </a:lnTo>
                <a:lnTo>
                  <a:pt x="1105814" y="32473"/>
                </a:lnTo>
                <a:lnTo>
                  <a:pt x="1064971" y="15024"/>
                </a:lnTo>
                <a:lnTo>
                  <a:pt x="1017244" y="3898"/>
                </a:lnTo>
                <a:lnTo>
                  <a:pt x="961212" y="0"/>
                </a:lnTo>
                <a:lnTo>
                  <a:pt x="913371" y="3657"/>
                </a:lnTo>
                <a:lnTo>
                  <a:pt x="868908" y="14211"/>
                </a:lnTo>
                <a:lnTo>
                  <a:pt x="828217" y="31102"/>
                </a:lnTo>
                <a:lnTo>
                  <a:pt x="791679" y="53721"/>
                </a:lnTo>
                <a:lnTo>
                  <a:pt x="759688" y="81508"/>
                </a:lnTo>
                <a:lnTo>
                  <a:pt x="732637" y="113868"/>
                </a:lnTo>
                <a:lnTo>
                  <a:pt x="710907" y="150215"/>
                </a:lnTo>
                <a:lnTo>
                  <a:pt x="694918" y="189953"/>
                </a:lnTo>
                <a:lnTo>
                  <a:pt x="685025" y="232524"/>
                </a:lnTo>
                <a:lnTo>
                  <a:pt x="681647" y="277329"/>
                </a:lnTo>
                <a:lnTo>
                  <a:pt x="681647" y="278841"/>
                </a:lnTo>
                <a:lnTo>
                  <a:pt x="685876" y="328841"/>
                </a:lnTo>
                <a:lnTo>
                  <a:pt x="698169" y="375729"/>
                </a:lnTo>
                <a:lnTo>
                  <a:pt x="717867" y="418744"/>
                </a:lnTo>
                <a:lnTo>
                  <a:pt x="744372" y="457174"/>
                </a:lnTo>
                <a:lnTo>
                  <a:pt x="777024" y="490258"/>
                </a:lnTo>
                <a:lnTo>
                  <a:pt x="815200" y="517271"/>
                </a:lnTo>
                <a:lnTo>
                  <a:pt x="858278" y="537489"/>
                </a:lnTo>
                <a:lnTo>
                  <a:pt x="905624" y="550151"/>
                </a:lnTo>
                <a:lnTo>
                  <a:pt x="956614" y="554545"/>
                </a:lnTo>
                <a:lnTo>
                  <a:pt x="1013904" y="550252"/>
                </a:lnTo>
                <a:lnTo>
                  <a:pt x="1062799" y="537845"/>
                </a:lnTo>
                <a:lnTo>
                  <a:pt x="1105027" y="517994"/>
                </a:lnTo>
                <a:lnTo>
                  <a:pt x="1142339" y="491426"/>
                </a:lnTo>
                <a:lnTo>
                  <a:pt x="1176477" y="458800"/>
                </a:lnTo>
                <a:close/>
              </a:path>
              <a:path w="3034029" h="554989">
                <a:moveTo>
                  <a:pt x="1740230" y="441058"/>
                </a:moveTo>
                <a:lnTo>
                  <a:pt x="1449082" y="441058"/>
                </a:lnTo>
                <a:lnTo>
                  <a:pt x="1449082" y="328028"/>
                </a:lnTo>
                <a:lnTo>
                  <a:pt x="1701914" y="328028"/>
                </a:lnTo>
                <a:lnTo>
                  <a:pt x="1701914" y="222618"/>
                </a:lnTo>
                <a:lnTo>
                  <a:pt x="1449082" y="222618"/>
                </a:lnTo>
                <a:lnTo>
                  <a:pt x="1449082" y="114668"/>
                </a:lnTo>
                <a:lnTo>
                  <a:pt x="1736344" y="114668"/>
                </a:lnTo>
                <a:lnTo>
                  <a:pt x="1736344" y="9258"/>
                </a:lnTo>
                <a:lnTo>
                  <a:pt x="1331912" y="9258"/>
                </a:lnTo>
                <a:lnTo>
                  <a:pt x="1331912" y="114668"/>
                </a:lnTo>
                <a:lnTo>
                  <a:pt x="1331912" y="222618"/>
                </a:lnTo>
                <a:lnTo>
                  <a:pt x="1331912" y="328028"/>
                </a:lnTo>
                <a:lnTo>
                  <a:pt x="1331912" y="441058"/>
                </a:lnTo>
                <a:lnTo>
                  <a:pt x="1331912" y="545198"/>
                </a:lnTo>
                <a:lnTo>
                  <a:pt x="1740230" y="545198"/>
                </a:lnTo>
                <a:lnTo>
                  <a:pt x="1740230" y="441058"/>
                </a:lnTo>
                <a:close/>
              </a:path>
              <a:path w="3034029" h="554989">
                <a:moveTo>
                  <a:pt x="2444077" y="545376"/>
                </a:moveTo>
                <a:lnTo>
                  <a:pt x="2392908" y="425132"/>
                </a:lnTo>
                <a:lnTo>
                  <a:pt x="2348598" y="320992"/>
                </a:lnTo>
                <a:lnTo>
                  <a:pt x="2274582" y="147078"/>
                </a:lnTo>
                <a:lnTo>
                  <a:pt x="2229650" y="41478"/>
                </a:lnTo>
                <a:lnTo>
                  <a:pt x="2229650" y="320992"/>
                </a:lnTo>
                <a:lnTo>
                  <a:pt x="2087156" y="320992"/>
                </a:lnTo>
                <a:lnTo>
                  <a:pt x="2158415" y="147078"/>
                </a:lnTo>
                <a:lnTo>
                  <a:pt x="2229650" y="320992"/>
                </a:lnTo>
                <a:lnTo>
                  <a:pt x="2229650" y="41478"/>
                </a:lnTo>
                <a:lnTo>
                  <a:pt x="2214295" y="5384"/>
                </a:lnTo>
                <a:lnTo>
                  <a:pt x="2105533" y="5384"/>
                </a:lnTo>
                <a:lnTo>
                  <a:pt x="1875739" y="545376"/>
                </a:lnTo>
                <a:lnTo>
                  <a:pt x="1995995" y="545376"/>
                </a:lnTo>
                <a:lnTo>
                  <a:pt x="2045004" y="425132"/>
                </a:lnTo>
                <a:lnTo>
                  <a:pt x="2271725" y="425132"/>
                </a:lnTo>
                <a:lnTo>
                  <a:pt x="2320734" y="545376"/>
                </a:lnTo>
                <a:lnTo>
                  <a:pt x="2444077" y="545376"/>
                </a:lnTo>
                <a:close/>
              </a:path>
              <a:path w="3034029" h="554989">
                <a:moveTo>
                  <a:pt x="3033814" y="9258"/>
                </a:moveTo>
                <a:lnTo>
                  <a:pt x="2917393" y="9258"/>
                </a:lnTo>
                <a:lnTo>
                  <a:pt x="2917393" y="339369"/>
                </a:lnTo>
                <a:lnTo>
                  <a:pt x="2666149" y="9258"/>
                </a:lnTo>
                <a:lnTo>
                  <a:pt x="2557424" y="9258"/>
                </a:lnTo>
                <a:lnTo>
                  <a:pt x="2557424" y="545376"/>
                </a:lnTo>
                <a:lnTo>
                  <a:pt x="2673858" y="545376"/>
                </a:lnTo>
                <a:lnTo>
                  <a:pt x="2673858" y="204584"/>
                </a:lnTo>
                <a:lnTo>
                  <a:pt x="2933509" y="545376"/>
                </a:lnTo>
                <a:lnTo>
                  <a:pt x="3033814" y="545376"/>
                </a:lnTo>
                <a:lnTo>
                  <a:pt x="3033814" y="9258"/>
                </a:lnTo>
                <a:close/>
              </a:path>
            </a:pathLst>
          </a:custGeom>
          <a:solidFill>
            <a:srgbClr val="FFFFFF"/>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7895501" y="2374371"/>
            <a:ext cx="171178" cy="191878"/>
          </a:xfrm>
          <a:prstGeom prst="rect">
            <a:avLst/>
          </a:prstGeom>
        </p:spPr>
      </p:pic>
      <p:pic>
        <p:nvPicPr>
          <p:cNvPr id="20" name="bg object 20"/>
          <p:cNvPicPr/>
          <p:nvPr/>
        </p:nvPicPr>
        <p:blipFill>
          <a:blip r:embed="rId3" cstate="print"/>
          <a:stretch>
            <a:fillRect/>
          </a:stretch>
        </p:blipFill>
        <p:spPr>
          <a:xfrm>
            <a:off x="8133511" y="2374371"/>
            <a:ext cx="197145" cy="191878"/>
          </a:xfrm>
          <a:prstGeom prst="rect">
            <a:avLst/>
          </a:prstGeom>
        </p:spPr>
      </p:pic>
      <p:pic>
        <p:nvPicPr>
          <p:cNvPr id="21" name="bg object 21"/>
          <p:cNvPicPr/>
          <p:nvPr/>
        </p:nvPicPr>
        <p:blipFill>
          <a:blip r:embed="rId4" cstate="print"/>
          <a:stretch>
            <a:fillRect/>
          </a:stretch>
        </p:blipFill>
        <p:spPr>
          <a:xfrm>
            <a:off x="8390573" y="2377571"/>
            <a:ext cx="161649" cy="188392"/>
          </a:xfrm>
          <a:prstGeom prst="rect">
            <a:avLst/>
          </a:prstGeom>
        </p:spPr>
      </p:pic>
      <p:pic>
        <p:nvPicPr>
          <p:cNvPr id="22" name="bg object 22"/>
          <p:cNvPicPr/>
          <p:nvPr/>
        </p:nvPicPr>
        <p:blipFill>
          <a:blip r:embed="rId5" cstate="print"/>
          <a:stretch>
            <a:fillRect/>
          </a:stretch>
        </p:blipFill>
        <p:spPr>
          <a:xfrm>
            <a:off x="8636269" y="2377571"/>
            <a:ext cx="164864" cy="185512"/>
          </a:xfrm>
          <a:prstGeom prst="rect">
            <a:avLst/>
          </a:prstGeom>
        </p:spPr>
      </p:pic>
      <p:sp>
        <p:nvSpPr>
          <p:cNvPr id="23" name="bg object 23"/>
          <p:cNvSpPr/>
          <p:nvPr/>
        </p:nvSpPr>
        <p:spPr>
          <a:xfrm>
            <a:off x="8874747" y="2377128"/>
            <a:ext cx="154305" cy="185420"/>
          </a:xfrm>
          <a:custGeom>
            <a:avLst/>
            <a:gdLst/>
            <a:ahLst/>
            <a:cxnLst/>
            <a:rect l="l" t="t" r="r" b="b"/>
            <a:pathLst>
              <a:path w="154304" h="185419">
                <a:moveTo>
                  <a:pt x="153758" y="0"/>
                </a:moveTo>
                <a:lnTo>
                  <a:pt x="0" y="0"/>
                </a:lnTo>
                <a:lnTo>
                  <a:pt x="0" y="38100"/>
                </a:lnTo>
                <a:lnTo>
                  <a:pt x="56464" y="38100"/>
                </a:lnTo>
                <a:lnTo>
                  <a:pt x="56464" y="185420"/>
                </a:lnTo>
                <a:lnTo>
                  <a:pt x="97256" y="185420"/>
                </a:lnTo>
                <a:lnTo>
                  <a:pt x="97256" y="38100"/>
                </a:lnTo>
                <a:lnTo>
                  <a:pt x="153758" y="38100"/>
                </a:lnTo>
                <a:lnTo>
                  <a:pt x="153758" y="0"/>
                </a:lnTo>
                <a:close/>
              </a:path>
            </a:pathLst>
          </a:custGeom>
          <a:solidFill>
            <a:srgbClr val="FFFFFF"/>
          </a:solidFill>
        </p:spPr>
        <p:txBody>
          <a:bodyPr wrap="square" lIns="0" tIns="0" rIns="0" bIns="0" rtlCol="0"/>
          <a:lstStyle/>
          <a:p>
            <a:endParaRPr/>
          </a:p>
        </p:txBody>
      </p:sp>
      <p:pic>
        <p:nvPicPr>
          <p:cNvPr id="24" name="bg object 24"/>
          <p:cNvPicPr/>
          <p:nvPr/>
        </p:nvPicPr>
        <p:blipFill>
          <a:blip r:embed="rId6" cstate="print"/>
          <a:stretch>
            <a:fillRect/>
          </a:stretch>
        </p:blipFill>
        <p:spPr>
          <a:xfrm>
            <a:off x="9083067" y="2377570"/>
            <a:ext cx="183418" cy="185512"/>
          </a:xfrm>
          <a:prstGeom prst="rect">
            <a:avLst/>
          </a:prstGeom>
        </p:spPr>
      </p:pic>
      <p:pic>
        <p:nvPicPr>
          <p:cNvPr id="25" name="bg object 25"/>
          <p:cNvPicPr/>
          <p:nvPr/>
        </p:nvPicPr>
        <p:blipFill>
          <a:blip r:embed="rId7" cstate="print"/>
          <a:stretch>
            <a:fillRect/>
          </a:stretch>
        </p:blipFill>
        <p:spPr>
          <a:xfrm>
            <a:off x="9426864" y="2374371"/>
            <a:ext cx="171251" cy="191878"/>
          </a:xfrm>
          <a:prstGeom prst="rect">
            <a:avLst/>
          </a:prstGeom>
        </p:spPr>
      </p:pic>
      <p:pic>
        <p:nvPicPr>
          <p:cNvPr id="26" name="bg object 26"/>
          <p:cNvPicPr/>
          <p:nvPr/>
        </p:nvPicPr>
        <p:blipFill>
          <a:blip r:embed="rId8" cstate="print"/>
          <a:stretch>
            <a:fillRect/>
          </a:stretch>
        </p:blipFill>
        <p:spPr>
          <a:xfrm>
            <a:off x="9659555" y="2374371"/>
            <a:ext cx="197198" cy="191878"/>
          </a:xfrm>
          <a:prstGeom prst="rect">
            <a:avLst/>
          </a:prstGeom>
        </p:spPr>
      </p:pic>
      <p:sp>
        <p:nvSpPr>
          <p:cNvPr id="27" name="bg object 27"/>
          <p:cNvSpPr/>
          <p:nvPr/>
        </p:nvSpPr>
        <p:spPr>
          <a:xfrm>
            <a:off x="9919538" y="2377572"/>
            <a:ext cx="549275" cy="185420"/>
          </a:xfrm>
          <a:custGeom>
            <a:avLst/>
            <a:gdLst/>
            <a:ahLst/>
            <a:cxnLst/>
            <a:rect l="l" t="t" r="r" b="b"/>
            <a:pathLst>
              <a:path w="549275" h="185419">
                <a:moveTo>
                  <a:pt x="133324" y="148590"/>
                </a:moveTo>
                <a:lnTo>
                  <a:pt x="40830" y="148590"/>
                </a:lnTo>
                <a:lnTo>
                  <a:pt x="40830" y="0"/>
                </a:lnTo>
                <a:lnTo>
                  <a:pt x="0" y="0"/>
                </a:lnTo>
                <a:lnTo>
                  <a:pt x="0" y="148590"/>
                </a:lnTo>
                <a:lnTo>
                  <a:pt x="0" y="185420"/>
                </a:lnTo>
                <a:lnTo>
                  <a:pt x="133324" y="185420"/>
                </a:lnTo>
                <a:lnTo>
                  <a:pt x="133324" y="148590"/>
                </a:lnTo>
                <a:close/>
              </a:path>
              <a:path w="549275" h="185419">
                <a:moveTo>
                  <a:pt x="339763" y="148590"/>
                </a:moveTo>
                <a:lnTo>
                  <a:pt x="247307" y="148590"/>
                </a:lnTo>
                <a:lnTo>
                  <a:pt x="247307" y="0"/>
                </a:lnTo>
                <a:lnTo>
                  <a:pt x="206476" y="0"/>
                </a:lnTo>
                <a:lnTo>
                  <a:pt x="206476" y="148590"/>
                </a:lnTo>
                <a:lnTo>
                  <a:pt x="206476" y="185420"/>
                </a:lnTo>
                <a:lnTo>
                  <a:pt x="339763" y="185420"/>
                </a:lnTo>
                <a:lnTo>
                  <a:pt x="339763" y="148590"/>
                </a:lnTo>
                <a:close/>
              </a:path>
              <a:path w="549275" h="185419">
                <a:moveTo>
                  <a:pt x="548868" y="149860"/>
                </a:moveTo>
                <a:lnTo>
                  <a:pt x="448144" y="149860"/>
                </a:lnTo>
                <a:lnTo>
                  <a:pt x="448144" y="110490"/>
                </a:lnTo>
                <a:lnTo>
                  <a:pt x="535597" y="110490"/>
                </a:lnTo>
                <a:lnTo>
                  <a:pt x="535597" y="73660"/>
                </a:lnTo>
                <a:lnTo>
                  <a:pt x="448144" y="73660"/>
                </a:lnTo>
                <a:lnTo>
                  <a:pt x="448144" y="36830"/>
                </a:lnTo>
                <a:lnTo>
                  <a:pt x="547535" y="36830"/>
                </a:lnTo>
                <a:lnTo>
                  <a:pt x="547535" y="0"/>
                </a:lnTo>
                <a:lnTo>
                  <a:pt x="407568" y="0"/>
                </a:lnTo>
                <a:lnTo>
                  <a:pt x="407568" y="36830"/>
                </a:lnTo>
                <a:lnTo>
                  <a:pt x="407568" y="73660"/>
                </a:lnTo>
                <a:lnTo>
                  <a:pt x="407568" y="110490"/>
                </a:lnTo>
                <a:lnTo>
                  <a:pt x="407568" y="149860"/>
                </a:lnTo>
                <a:lnTo>
                  <a:pt x="407568" y="185420"/>
                </a:lnTo>
                <a:lnTo>
                  <a:pt x="548868" y="185420"/>
                </a:lnTo>
                <a:lnTo>
                  <a:pt x="548868" y="149860"/>
                </a:lnTo>
                <a:close/>
              </a:path>
            </a:pathLst>
          </a:custGeom>
          <a:solidFill>
            <a:srgbClr val="FFFFFF"/>
          </a:solidFill>
        </p:spPr>
        <p:txBody>
          <a:bodyPr wrap="square" lIns="0" tIns="0" rIns="0" bIns="0" rtlCol="0"/>
          <a:lstStyle/>
          <a:p>
            <a:endParaRPr/>
          </a:p>
        </p:txBody>
      </p:sp>
      <p:pic>
        <p:nvPicPr>
          <p:cNvPr id="28" name="bg object 28"/>
          <p:cNvPicPr/>
          <p:nvPr/>
        </p:nvPicPr>
        <p:blipFill>
          <a:blip r:embed="rId9" cstate="print"/>
          <a:stretch>
            <a:fillRect/>
          </a:stretch>
        </p:blipFill>
        <p:spPr>
          <a:xfrm>
            <a:off x="10528340" y="2374371"/>
            <a:ext cx="176717" cy="191878"/>
          </a:xfrm>
          <a:prstGeom prst="rect">
            <a:avLst/>
          </a:prstGeom>
        </p:spPr>
      </p:pic>
      <p:sp>
        <p:nvSpPr>
          <p:cNvPr id="29" name="bg object 29"/>
          <p:cNvSpPr/>
          <p:nvPr/>
        </p:nvSpPr>
        <p:spPr>
          <a:xfrm>
            <a:off x="5703329" y="442626"/>
            <a:ext cx="5224780" cy="2198370"/>
          </a:xfrm>
          <a:custGeom>
            <a:avLst/>
            <a:gdLst/>
            <a:ahLst/>
            <a:cxnLst/>
            <a:rect l="l" t="t" r="r" b="b"/>
            <a:pathLst>
              <a:path w="5224780" h="2198370">
                <a:moveTo>
                  <a:pt x="1153071" y="2188032"/>
                </a:moveTo>
                <a:lnTo>
                  <a:pt x="1031519" y="1377645"/>
                </a:lnTo>
                <a:lnTo>
                  <a:pt x="1003477" y="1193431"/>
                </a:lnTo>
                <a:lnTo>
                  <a:pt x="935672" y="754710"/>
                </a:lnTo>
                <a:lnTo>
                  <a:pt x="889952" y="465963"/>
                </a:lnTo>
                <a:lnTo>
                  <a:pt x="865085" y="313105"/>
                </a:lnTo>
                <a:lnTo>
                  <a:pt x="842962" y="181330"/>
                </a:lnTo>
                <a:lnTo>
                  <a:pt x="830072" y="107530"/>
                </a:lnTo>
                <a:lnTo>
                  <a:pt x="818896" y="46621"/>
                </a:lnTo>
                <a:lnTo>
                  <a:pt x="809637" y="0"/>
                </a:lnTo>
                <a:lnTo>
                  <a:pt x="811377" y="28067"/>
                </a:lnTo>
                <a:lnTo>
                  <a:pt x="813104" y="66167"/>
                </a:lnTo>
                <a:lnTo>
                  <a:pt x="813841" y="88747"/>
                </a:lnTo>
                <a:lnTo>
                  <a:pt x="814438" y="113576"/>
                </a:lnTo>
                <a:lnTo>
                  <a:pt x="814819" y="140563"/>
                </a:lnTo>
                <a:lnTo>
                  <a:pt x="814959" y="169608"/>
                </a:lnTo>
                <a:lnTo>
                  <a:pt x="814806" y="200634"/>
                </a:lnTo>
                <a:lnTo>
                  <a:pt x="813396" y="268236"/>
                </a:lnTo>
                <a:lnTo>
                  <a:pt x="810209" y="342658"/>
                </a:lnTo>
                <a:lnTo>
                  <a:pt x="807834" y="382206"/>
                </a:lnTo>
                <a:lnTo>
                  <a:pt x="804862" y="423189"/>
                </a:lnTo>
                <a:lnTo>
                  <a:pt x="801243" y="465531"/>
                </a:lnTo>
                <a:lnTo>
                  <a:pt x="796937" y="509117"/>
                </a:lnTo>
                <a:lnTo>
                  <a:pt x="791883" y="553885"/>
                </a:lnTo>
                <a:lnTo>
                  <a:pt x="786053" y="599732"/>
                </a:lnTo>
                <a:lnTo>
                  <a:pt x="779373" y="646569"/>
                </a:lnTo>
                <a:lnTo>
                  <a:pt x="771817" y="694309"/>
                </a:lnTo>
                <a:lnTo>
                  <a:pt x="763308" y="742861"/>
                </a:lnTo>
                <a:lnTo>
                  <a:pt x="753821" y="792124"/>
                </a:lnTo>
                <a:lnTo>
                  <a:pt x="743305" y="842035"/>
                </a:lnTo>
                <a:lnTo>
                  <a:pt x="731697" y="892492"/>
                </a:lnTo>
                <a:lnTo>
                  <a:pt x="718959" y="943394"/>
                </a:lnTo>
                <a:lnTo>
                  <a:pt x="705040" y="994676"/>
                </a:lnTo>
                <a:lnTo>
                  <a:pt x="689889" y="1046226"/>
                </a:lnTo>
                <a:lnTo>
                  <a:pt x="673455" y="1097965"/>
                </a:lnTo>
                <a:lnTo>
                  <a:pt x="655688" y="1149794"/>
                </a:lnTo>
                <a:lnTo>
                  <a:pt x="636549" y="1201648"/>
                </a:lnTo>
                <a:lnTo>
                  <a:pt x="615975" y="1253413"/>
                </a:lnTo>
                <a:lnTo>
                  <a:pt x="593915" y="1305013"/>
                </a:lnTo>
                <a:lnTo>
                  <a:pt x="570344" y="1356347"/>
                </a:lnTo>
                <a:lnTo>
                  <a:pt x="545185" y="1407337"/>
                </a:lnTo>
                <a:lnTo>
                  <a:pt x="518414" y="1457896"/>
                </a:lnTo>
                <a:lnTo>
                  <a:pt x="489953" y="1507921"/>
                </a:lnTo>
                <a:lnTo>
                  <a:pt x="459778" y="1557324"/>
                </a:lnTo>
                <a:lnTo>
                  <a:pt x="427824" y="1606029"/>
                </a:lnTo>
                <a:lnTo>
                  <a:pt x="394055" y="1653946"/>
                </a:lnTo>
                <a:lnTo>
                  <a:pt x="358419" y="1700961"/>
                </a:lnTo>
                <a:lnTo>
                  <a:pt x="320852" y="1747024"/>
                </a:lnTo>
                <a:lnTo>
                  <a:pt x="281317" y="1792008"/>
                </a:lnTo>
                <a:lnTo>
                  <a:pt x="239763" y="1835848"/>
                </a:lnTo>
                <a:lnTo>
                  <a:pt x="196151" y="1878444"/>
                </a:lnTo>
                <a:lnTo>
                  <a:pt x="150406" y="1919719"/>
                </a:lnTo>
                <a:lnTo>
                  <a:pt x="102501" y="1959559"/>
                </a:lnTo>
                <a:lnTo>
                  <a:pt x="52387" y="1997900"/>
                </a:lnTo>
                <a:lnTo>
                  <a:pt x="0" y="2034641"/>
                </a:lnTo>
                <a:lnTo>
                  <a:pt x="385749" y="2118220"/>
                </a:lnTo>
                <a:lnTo>
                  <a:pt x="611085" y="2162670"/>
                </a:lnTo>
                <a:lnTo>
                  <a:pt x="763117" y="2182939"/>
                </a:lnTo>
                <a:lnTo>
                  <a:pt x="928903" y="2193950"/>
                </a:lnTo>
                <a:lnTo>
                  <a:pt x="1058392" y="2198332"/>
                </a:lnTo>
                <a:lnTo>
                  <a:pt x="1124953" y="2195715"/>
                </a:lnTo>
                <a:lnTo>
                  <a:pt x="1149527" y="2190724"/>
                </a:lnTo>
                <a:lnTo>
                  <a:pt x="1153071" y="2188032"/>
                </a:lnTo>
                <a:close/>
              </a:path>
              <a:path w="5224780" h="2198370">
                <a:moveTo>
                  <a:pt x="1554251" y="2149665"/>
                </a:moveTo>
                <a:lnTo>
                  <a:pt x="1504937" y="1748066"/>
                </a:lnTo>
                <a:lnTo>
                  <a:pt x="1448015" y="1271473"/>
                </a:lnTo>
                <a:lnTo>
                  <a:pt x="1413878" y="989164"/>
                </a:lnTo>
                <a:lnTo>
                  <a:pt x="1388872" y="790041"/>
                </a:lnTo>
                <a:lnTo>
                  <a:pt x="1359344" y="562978"/>
                </a:lnTo>
                <a:lnTo>
                  <a:pt x="1291564" y="854544"/>
                </a:lnTo>
                <a:lnTo>
                  <a:pt x="1183093" y="1049261"/>
                </a:lnTo>
                <a:lnTo>
                  <a:pt x="1082459" y="1158062"/>
                </a:lnTo>
                <a:lnTo>
                  <a:pt x="1038136" y="1191895"/>
                </a:lnTo>
                <a:lnTo>
                  <a:pt x="1175004" y="2100186"/>
                </a:lnTo>
                <a:lnTo>
                  <a:pt x="1231366" y="2112797"/>
                </a:lnTo>
                <a:lnTo>
                  <a:pt x="1286548" y="2124138"/>
                </a:lnTo>
                <a:lnTo>
                  <a:pt x="1339862" y="2133943"/>
                </a:lnTo>
                <a:lnTo>
                  <a:pt x="1390624" y="2141893"/>
                </a:lnTo>
                <a:lnTo>
                  <a:pt x="1438135" y="2147735"/>
                </a:lnTo>
                <a:lnTo>
                  <a:pt x="1481709" y="2151164"/>
                </a:lnTo>
                <a:lnTo>
                  <a:pt x="1520647" y="2151913"/>
                </a:lnTo>
                <a:lnTo>
                  <a:pt x="1554251" y="2149665"/>
                </a:lnTo>
                <a:close/>
              </a:path>
              <a:path w="5224780" h="2198370">
                <a:moveTo>
                  <a:pt x="1972881" y="2069465"/>
                </a:moveTo>
                <a:lnTo>
                  <a:pt x="1887296" y="1280718"/>
                </a:lnTo>
                <a:lnTo>
                  <a:pt x="1848053" y="918514"/>
                </a:lnTo>
                <a:lnTo>
                  <a:pt x="1826590" y="1258354"/>
                </a:lnTo>
                <a:lnTo>
                  <a:pt x="1786724" y="1456448"/>
                </a:lnTo>
                <a:lnTo>
                  <a:pt x="1699018" y="1589100"/>
                </a:lnTo>
                <a:lnTo>
                  <a:pt x="1534045" y="1732648"/>
                </a:lnTo>
                <a:lnTo>
                  <a:pt x="1568488" y="2013140"/>
                </a:lnTo>
                <a:lnTo>
                  <a:pt x="1623593" y="2025548"/>
                </a:lnTo>
                <a:lnTo>
                  <a:pt x="1681213" y="2037727"/>
                </a:lnTo>
                <a:lnTo>
                  <a:pt x="1739455" y="2049030"/>
                </a:lnTo>
                <a:lnTo>
                  <a:pt x="1796389" y="2058797"/>
                </a:lnTo>
                <a:lnTo>
                  <a:pt x="1850110" y="2066378"/>
                </a:lnTo>
                <a:lnTo>
                  <a:pt x="1898713" y="2071116"/>
                </a:lnTo>
                <a:lnTo>
                  <a:pt x="1940280" y="2072373"/>
                </a:lnTo>
                <a:lnTo>
                  <a:pt x="1972881" y="2069465"/>
                </a:lnTo>
                <a:close/>
              </a:path>
              <a:path w="5224780" h="2198370">
                <a:moveTo>
                  <a:pt x="5224653" y="2084806"/>
                </a:moveTo>
                <a:lnTo>
                  <a:pt x="5123891" y="2084806"/>
                </a:lnTo>
                <a:lnTo>
                  <a:pt x="5123891" y="2045436"/>
                </a:lnTo>
                <a:lnTo>
                  <a:pt x="5211381" y="2045436"/>
                </a:lnTo>
                <a:lnTo>
                  <a:pt x="5211381" y="2008606"/>
                </a:lnTo>
                <a:lnTo>
                  <a:pt x="5123891" y="2008606"/>
                </a:lnTo>
                <a:lnTo>
                  <a:pt x="5123891" y="1971776"/>
                </a:lnTo>
                <a:lnTo>
                  <a:pt x="5223332" y="1971776"/>
                </a:lnTo>
                <a:lnTo>
                  <a:pt x="5223332" y="1934946"/>
                </a:lnTo>
                <a:lnTo>
                  <a:pt x="5083403" y="1934946"/>
                </a:lnTo>
                <a:lnTo>
                  <a:pt x="5083403" y="1971776"/>
                </a:lnTo>
                <a:lnTo>
                  <a:pt x="5083403" y="2008606"/>
                </a:lnTo>
                <a:lnTo>
                  <a:pt x="5083403" y="2045436"/>
                </a:lnTo>
                <a:lnTo>
                  <a:pt x="5083403" y="2084806"/>
                </a:lnTo>
                <a:lnTo>
                  <a:pt x="5083403" y="2120366"/>
                </a:lnTo>
                <a:lnTo>
                  <a:pt x="5224653" y="2120366"/>
                </a:lnTo>
                <a:lnTo>
                  <a:pt x="5224653" y="2084806"/>
                </a:lnTo>
                <a:close/>
              </a:path>
            </a:pathLst>
          </a:custGeom>
          <a:solidFill>
            <a:srgbClr val="FFFFFF"/>
          </a:solidFill>
        </p:spPr>
        <p:txBody>
          <a:bodyPr wrap="square" lIns="0" tIns="0" rIns="0" bIns="0" rtlCol="0"/>
          <a:lstStyle/>
          <a:p>
            <a:endParaRPr/>
          </a:p>
        </p:txBody>
      </p:sp>
      <p:sp>
        <p:nvSpPr>
          <p:cNvPr id="30" name="bg object 30"/>
          <p:cNvSpPr/>
          <p:nvPr/>
        </p:nvSpPr>
        <p:spPr>
          <a:xfrm>
            <a:off x="11314857" y="1684259"/>
            <a:ext cx="0" cy="904875"/>
          </a:xfrm>
          <a:custGeom>
            <a:avLst/>
            <a:gdLst/>
            <a:ahLst/>
            <a:cxnLst/>
            <a:rect l="l" t="t" r="r" b="b"/>
            <a:pathLst>
              <a:path h="904875">
                <a:moveTo>
                  <a:pt x="0" y="0"/>
                </a:moveTo>
                <a:lnTo>
                  <a:pt x="0" y="904778"/>
                </a:lnTo>
              </a:path>
            </a:pathLst>
          </a:custGeom>
          <a:ln w="26732">
            <a:solidFill>
              <a:srgbClr val="FFFFFF"/>
            </a:solidFill>
          </a:ln>
        </p:spPr>
        <p:txBody>
          <a:bodyPr wrap="square" lIns="0" tIns="0" rIns="0" bIns="0" rtlCol="0"/>
          <a:lstStyle/>
          <a:p>
            <a:endParaRPr/>
          </a:p>
        </p:txBody>
      </p:sp>
      <p:sp>
        <p:nvSpPr>
          <p:cNvPr id="31" name="bg object 31"/>
          <p:cNvSpPr/>
          <p:nvPr/>
        </p:nvSpPr>
        <p:spPr>
          <a:xfrm>
            <a:off x="11703850" y="1684483"/>
            <a:ext cx="2697480" cy="881380"/>
          </a:xfrm>
          <a:custGeom>
            <a:avLst/>
            <a:gdLst/>
            <a:ahLst/>
            <a:cxnLst/>
            <a:rect l="l" t="t" r="r" b="b"/>
            <a:pathLst>
              <a:path w="2697480" h="881380">
                <a:moveTo>
                  <a:pt x="151168" y="824001"/>
                </a:moveTo>
                <a:lnTo>
                  <a:pt x="135204" y="788009"/>
                </a:lnTo>
                <a:lnTo>
                  <a:pt x="83527" y="767232"/>
                </a:lnTo>
                <a:lnTo>
                  <a:pt x="53543" y="759053"/>
                </a:lnTo>
                <a:lnTo>
                  <a:pt x="35217" y="749147"/>
                </a:lnTo>
                <a:lnTo>
                  <a:pt x="26035" y="737044"/>
                </a:lnTo>
                <a:lnTo>
                  <a:pt x="23520" y="722236"/>
                </a:lnTo>
                <a:lnTo>
                  <a:pt x="23520" y="721652"/>
                </a:lnTo>
                <a:lnTo>
                  <a:pt x="27127" y="706526"/>
                </a:lnTo>
                <a:lnTo>
                  <a:pt x="37312" y="694194"/>
                </a:lnTo>
                <a:lnTo>
                  <a:pt x="53174" y="685876"/>
                </a:lnTo>
                <a:lnTo>
                  <a:pt x="73812" y="682828"/>
                </a:lnTo>
                <a:lnTo>
                  <a:pt x="90246" y="684098"/>
                </a:lnTo>
                <a:lnTo>
                  <a:pt x="105765" y="688162"/>
                </a:lnTo>
                <a:lnTo>
                  <a:pt x="120675" y="695363"/>
                </a:lnTo>
                <a:lnTo>
                  <a:pt x="135280" y="706069"/>
                </a:lnTo>
                <a:lnTo>
                  <a:pt x="144983" y="694004"/>
                </a:lnTo>
                <a:lnTo>
                  <a:pt x="95148" y="670560"/>
                </a:lnTo>
                <a:lnTo>
                  <a:pt x="74396" y="669010"/>
                </a:lnTo>
                <a:lnTo>
                  <a:pt x="47929" y="673163"/>
                </a:lnTo>
                <a:lnTo>
                  <a:pt x="26974" y="684593"/>
                </a:lnTo>
                <a:lnTo>
                  <a:pt x="13195" y="701763"/>
                </a:lnTo>
                <a:lnTo>
                  <a:pt x="8229" y="723125"/>
                </a:lnTo>
                <a:lnTo>
                  <a:pt x="8229" y="723709"/>
                </a:lnTo>
                <a:lnTo>
                  <a:pt x="24396" y="760615"/>
                </a:lnTo>
                <a:lnTo>
                  <a:pt x="77635" y="781646"/>
                </a:lnTo>
                <a:lnTo>
                  <a:pt x="106464" y="789406"/>
                </a:lnTo>
                <a:lnTo>
                  <a:pt x="124282" y="798931"/>
                </a:lnTo>
                <a:lnTo>
                  <a:pt x="133337" y="810768"/>
                </a:lnTo>
                <a:lnTo>
                  <a:pt x="135864" y="825461"/>
                </a:lnTo>
                <a:lnTo>
                  <a:pt x="135864" y="826058"/>
                </a:lnTo>
                <a:lnTo>
                  <a:pt x="132080" y="842378"/>
                </a:lnTo>
                <a:lnTo>
                  <a:pt x="121424" y="855319"/>
                </a:lnTo>
                <a:lnTo>
                  <a:pt x="104978" y="863866"/>
                </a:lnTo>
                <a:lnTo>
                  <a:pt x="83820" y="866940"/>
                </a:lnTo>
                <a:lnTo>
                  <a:pt x="63131" y="865136"/>
                </a:lnTo>
                <a:lnTo>
                  <a:pt x="62814" y="865136"/>
                </a:lnTo>
                <a:lnTo>
                  <a:pt x="44043" y="859472"/>
                </a:lnTo>
                <a:lnTo>
                  <a:pt x="26822" y="849947"/>
                </a:lnTo>
                <a:lnTo>
                  <a:pt x="9994" y="836358"/>
                </a:lnTo>
                <a:lnTo>
                  <a:pt x="0" y="847826"/>
                </a:lnTo>
                <a:lnTo>
                  <a:pt x="18745" y="862279"/>
                </a:lnTo>
                <a:lnTo>
                  <a:pt x="38379" y="872566"/>
                </a:lnTo>
                <a:lnTo>
                  <a:pt x="59550" y="878713"/>
                </a:lnTo>
                <a:lnTo>
                  <a:pt x="82931" y="880757"/>
                </a:lnTo>
                <a:lnTo>
                  <a:pt x="110337" y="876655"/>
                </a:lnTo>
                <a:lnTo>
                  <a:pt x="128549" y="866940"/>
                </a:lnTo>
                <a:lnTo>
                  <a:pt x="131940" y="865136"/>
                </a:lnTo>
                <a:lnTo>
                  <a:pt x="146088" y="847382"/>
                </a:lnTo>
                <a:lnTo>
                  <a:pt x="151168" y="824585"/>
                </a:lnTo>
                <a:lnTo>
                  <a:pt x="151168" y="824001"/>
                </a:lnTo>
                <a:close/>
              </a:path>
              <a:path w="2697480" h="881380">
                <a:moveTo>
                  <a:pt x="151168" y="155575"/>
                </a:moveTo>
                <a:lnTo>
                  <a:pt x="135204" y="119583"/>
                </a:lnTo>
                <a:lnTo>
                  <a:pt x="83527" y="98818"/>
                </a:lnTo>
                <a:lnTo>
                  <a:pt x="53543" y="90627"/>
                </a:lnTo>
                <a:lnTo>
                  <a:pt x="35217" y="80721"/>
                </a:lnTo>
                <a:lnTo>
                  <a:pt x="26035" y="68618"/>
                </a:lnTo>
                <a:lnTo>
                  <a:pt x="23520" y="53822"/>
                </a:lnTo>
                <a:lnTo>
                  <a:pt x="23520" y="53238"/>
                </a:lnTo>
                <a:lnTo>
                  <a:pt x="27127" y="38112"/>
                </a:lnTo>
                <a:lnTo>
                  <a:pt x="37312" y="25768"/>
                </a:lnTo>
                <a:lnTo>
                  <a:pt x="53174" y="17449"/>
                </a:lnTo>
                <a:lnTo>
                  <a:pt x="73812" y="14401"/>
                </a:lnTo>
                <a:lnTo>
                  <a:pt x="90246" y="15684"/>
                </a:lnTo>
                <a:lnTo>
                  <a:pt x="105765" y="19735"/>
                </a:lnTo>
                <a:lnTo>
                  <a:pt x="120675" y="26936"/>
                </a:lnTo>
                <a:lnTo>
                  <a:pt x="135280" y="37642"/>
                </a:lnTo>
                <a:lnTo>
                  <a:pt x="144983" y="25577"/>
                </a:lnTo>
                <a:lnTo>
                  <a:pt x="95148" y="2133"/>
                </a:lnTo>
                <a:lnTo>
                  <a:pt x="74396" y="584"/>
                </a:lnTo>
                <a:lnTo>
                  <a:pt x="47929" y="4737"/>
                </a:lnTo>
                <a:lnTo>
                  <a:pt x="26974" y="16167"/>
                </a:lnTo>
                <a:lnTo>
                  <a:pt x="13195" y="33337"/>
                </a:lnTo>
                <a:lnTo>
                  <a:pt x="8229" y="54698"/>
                </a:lnTo>
                <a:lnTo>
                  <a:pt x="8229" y="55283"/>
                </a:lnTo>
                <a:lnTo>
                  <a:pt x="24396" y="92202"/>
                </a:lnTo>
                <a:lnTo>
                  <a:pt x="77635" y="113233"/>
                </a:lnTo>
                <a:lnTo>
                  <a:pt x="106464" y="120980"/>
                </a:lnTo>
                <a:lnTo>
                  <a:pt x="124282" y="130505"/>
                </a:lnTo>
                <a:lnTo>
                  <a:pt x="133337" y="142341"/>
                </a:lnTo>
                <a:lnTo>
                  <a:pt x="135864" y="157048"/>
                </a:lnTo>
                <a:lnTo>
                  <a:pt x="135864" y="157632"/>
                </a:lnTo>
                <a:lnTo>
                  <a:pt x="132080" y="173951"/>
                </a:lnTo>
                <a:lnTo>
                  <a:pt x="121424" y="186905"/>
                </a:lnTo>
                <a:lnTo>
                  <a:pt x="104978" y="195440"/>
                </a:lnTo>
                <a:lnTo>
                  <a:pt x="83820" y="198513"/>
                </a:lnTo>
                <a:lnTo>
                  <a:pt x="63131" y="196710"/>
                </a:lnTo>
                <a:lnTo>
                  <a:pt x="62814" y="196710"/>
                </a:lnTo>
                <a:lnTo>
                  <a:pt x="44043" y="191058"/>
                </a:lnTo>
                <a:lnTo>
                  <a:pt x="26822" y="181521"/>
                </a:lnTo>
                <a:lnTo>
                  <a:pt x="9994" y="167932"/>
                </a:lnTo>
                <a:lnTo>
                  <a:pt x="0" y="179400"/>
                </a:lnTo>
                <a:lnTo>
                  <a:pt x="18745" y="193852"/>
                </a:lnTo>
                <a:lnTo>
                  <a:pt x="38379" y="204139"/>
                </a:lnTo>
                <a:lnTo>
                  <a:pt x="59550" y="210299"/>
                </a:lnTo>
                <a:lnTo>
                  <a:pt x="82931" y="212344"/>
                </a:lnTo>
                <a:lnTo>
                  <a:pt x="110337" y="208229"/>
                </a:lnTo>
                <a:lnTo>
                  <a:pt x="128549" y="198513"/>
                </a:lnTo>
                <a:lnTo>
                  <a:pt x="131940" y="196710"/>
                </a:lnTo>
                <a:lnTo>
                  <a:pt x="146088" y="178955"/>
                </a:lnTo>
                <a:lnTo>
                  <a:pt x="151168" y="156159"/>
                </a:lnTo>
                <a:lnTo>
                  <a:pt x="151168" y="155575"/>
                </a:lnTo>
                <a:close/>
              </a:path>
              <a:path w="2697480" h="881380">
                <a:moveTo>
                  <a:pt x="176453" y="486854"/>
                </a:moveTo>
                <a:lnTo>
                  <a:pt x="172669" y="468045"/>
                </a:lnTo>
                <a:lnTo>
                  <a:pt x="162483" y="454012"/>
                </a:lnTo>
                <a:lnTo>
                  <a:pt x="160870" y="452945"/>
                </a:lnTo>
                <a:lnTo>
                  <a:pt x="160870" y="486854"/>
                </a:lnTo>
                <a:lnTo>
                  <a:pt x="160870" y="487438"/>
                </a:lnTo>
                <a:lnTo>
                  <a:pt x="156819" y="504926"/>
                </a:lnTo>
                <a:lnTo>
                  <a:pt x="145275" y="518172"/>
                </a:lnTo>
                <a:lnTo>
                  <a:pt x="127114" y="526554"/>
                </a:lnTo>
                <a:lnTo>
                  <a:pt x="103225" y="529488"/>
                </a:lnTo>
                <a:lnTo>
                  <a:pt x="28524" y="529488"/>
                </a:lnTo>
                <a:lnTo>
                  <a:pt x="28524" y="446849"/>
                </a:lnTo>
                <a:lnTo>
                  <a:pt x="98234" y="446849"/>
                </a:lnTo>
                <a:lnTo>
                  <a:pt x="125133" y="449541"/>
                </a:lnTo>
                <a:lnTo>
                  <a:pt x="144767" y="457365"/>
                </a:lnTo>
                <a:lnTo>
                  <a:pt x="156781" y="469925"/>
                </a:lnTo>
                <a:lnTo>
                  <a:pt x="160870" y="486854"/>
                </a:lnTo>
                <a:lnTo>
                  <a:pt x="160870" y="452945"/>
                </a:lnTo>
                <a:lnTo>
                  <a:pt x="151752" y="446849"/>
                </a:lnTo>
                <a:lnTo>
                  <a:pt x="147675" y="444119"/>
                </a:lnTo>
                <a:lnTo>
                  <a:pt x="129984" y="437730"/>
                </a:lnTo>
                <a:lnTo>
                  <a:pt x="161874" y="407377"/>
                </a:lnTo>
                <a:lnTo>
                  <a:pt x="164985" y="388899"/>
                </a:lnTo>
                <a:lnTo>
                  <a:pt x="164985" y="388315"/>
                </a:lnTo>
                <a:lnTo>
                  <a:pt x="160185" y="367385"/>
                </a:lnTo>
                <a:lnTo>
                  <a:pt x="149402" y="354736"/>
                </a:lnTo>
                <a:lnTo>
                  <a:pt x="149402" y="389788"/>
                </a:lnTo>
                <a:lnTo>
                  <a:pt x="149402" y="390385"/>
                </a:lnTo>
                <a:lnTo>
                  <a:pt x="145465" y="408533"/>
                </a:lnTo>
                <a:lnTo>
                  <a:pt x="134505" y="421817"/>
                </a:lnTo>
                <a:lnTo>
                  <a:pt x="117754" y="429958"/>
                </a:lnTo>
                <a:lnTo>
                  <a:pt x="96456" y="432739"/>
                </a:lnTo>
                <a:lnTo>
                  <a:pt x="28524" y="432739"/>
                </a:lnTo>
                <a:lnTo>
                  <a:pt x="28524" y="351853"/>
                </a:lnTo>
                <a:lnTo>
                  <a:pt x="97929" y="351853"/>
                </a:lnTo>
                <a:lnTo>
                  <a:pt x="119875" y="354596"/>
                </a:lnTo>
                <a:lnTo>
                  <a:pt x="136017" y="362331"/>
                </a:lnTo>
                <a:lnTo>
                  <a:pt x="145986" y="374307"/>
                </a:lnTo>
                <a:lnTo>
                  <a:pt x="149402" y="389788"/>
                </a:lnTo>
                <a:lnTo>
                  <a:pt x="149402" y="354736"/>
                </a:lnTo>
                <a:lnTo>
                  <a:pt x="146951" y="351853"/>
                </a:lnTo>
                <a:lnTo>
                  <a:pt x="146608" y="351447"/>
                </a:lnTo>
                <a:lnTo>
                  <a:pt x="125539" y="341299"/>
                </a:lnTo>
                <a:lnTo>
                  <a:pt x="98234" y="337731"/>
                </a:lnTo>
                <a:lnTo>
                  <a:pt x="13220" y="337731"/>
                </a:lnTo>
                <a:lnTo>
                  <a:pt x="13220" y="543610"/>
                </a:lnTo>
                <a:lnTo>
                  <a:pt x="102641" y="543610"/>
                </a:lnTo>
                <a:lnTo>
                  <a:pt x="154000" y="529488"/>
                </a:lnTo>
                <a:lnTo>
                  <a:pt x="176453" y="487438"/>
                </a:lnTo>
                <a:lnTo>
                  <a:pt x="176453" y="486854"/>
                </a:lnTo>
                <a:close/>
              </a:path>
              <a:path w="2697480" h="881380">
                <a:moveTo>
                  <a:pt x="372910" y="177050"/>
                </a:moveTo>
                <a:lnTo>
                  <a:pt x="362623" y="167055"/>
                </a:lnTo>
                <a:lnTo>
                  <a:pt x="346913" y="180746"/>
                </a:lnTo>
                <a:lnTo>
                  <a:pt x="330492" y="190792"/>
                </a:lnTo>
                <a:lnTo>
                  <a:pt x="312420" y="196989"/>
                </a:lnTo>
                <a:lnTo>
                  <a:pt x="291744" y="199097"/>
                </a:lnTo>
                <a:lnTo>
                  <a:pt x="257416" y="191947"/>
                </a:lnTo>
                <a:lnTo>
                  <a:pt x="229793" y="172300"/>
                </a:lnTo>
                <a:lnTo>
                  <a:pt x="211391" y="142900"/>
                </a:lnTo>
                <a:lnTo>
                  <a:pt x="204800" y="107048"/>
                </a:lnTo>
                <a:lnTo>
                  <a:pt x="204685" y="105867"/>
                </a:lnTo>
                <a:lnTo>
                  <a:pt x="211302" y="69646"/>
                </a:lnTo>
                <a:lnTo>
                  <a:pt x="229539" y="40436"/>
                </a:lnTo>
                <a:lnTo>
                  <a:pt x="257048" y="20929"/>
                </a:lnTo>
                <a:lnTo>
                  <a:pt x="291452" y="13817"/>
                </a:lnTo>
                <a:lnTo>
                  <a:pt x="312801" y="16116"/>
                </a:lnTo>
                <a:lnTo>
                  <a:pt x="331012" y="22466"/>
                </a:lnTo>
                <a:lnTo>
                  <a:pt x="346786" y="32054"/>
                </a:lnTo>
                <a:lnTo>
                  <a:pt x="360870" y="44107"/>
                </a:lnTo>
                <a:lnTo>
                  <a:pt x="371741" y="32943"/>
                </a:lnTo>
                <a:lnTo>
                  <a:pt x="337591" y="9194"/>
                </a:lnTo>
                <a:lnTo>
                  <a:pt x="291744" y="0"/>
                </a:lnTo>
                <a:lnTo>
                  <a:pt x="250596" y="8445"/>
                </a:lnTo>
                <a:lnTo>
                  <a:pt x="217995" y="31394"/>
                </a:lnTo>
                <a:lnTo>
                  <a:pt x="196532" y="65265"/>
                </a:lnTo>
                <a:lnTo>
                  <a:pt x="188912" y="105867"/>
                </a:lnTo>
                <a:lnTo>
                  <a:pt x="188810" y="107048"/>
                </a:lnTo>
                <a:lnTo>
                  <a:pt x="196532" y="148526"/>
                </a:lnTo>
                <a:lnTo>
                  <a:pt x="217919" y="182156"/>
                </a:lnTo>
                <a:lnTo>
                  <a:pt x="250355" y="204698"/>
                </a:lnTo>
                <a:lnTo>
                  <a:pt x="291160" y="212928"/>
                </a:lnTo>
                <a:lnTo>
                  <a:pt x="316255" y="210337"/>
                </a:lnTo>
                <a:lnTo>
                  <a:pt x="337553" y="203034"/>
                </a:lnTo>
                <a:lnTo>
                  <a:pt x="343992" y="199097"/>
                </a:lnTo>
                <a:lnTo>
                  <a:pt x="356095" y="191706"/>
                </a:lnTo>
                <a:lnTo>
                  <a:pt x="372910" y="177050"/>
                </a:lnTo>
                <a:close/>
              </a:path>
              <a:path w="2697480" h="881380">
                <a:moveTo>
                  <a:pt x="392061" y="337731"/>
                </a:moveTo>
                <a:lnTo>
                  <a:pt x="376758" y="337731"/>
                </a:lnTo>
                <a:lnTo>
                  <a:pt x="376758" y="458025"/>
                </a:lnTo>
                <a:lnTo>
                  <a:pt x="371932" y="490715"/>
                </a:lnTo>
                <a:lnTo>
                  <a:pt x="358165" y="514159"/>
                </a:lnTo>
                <a:lnTo>
                  <a:pt x="336575" y="528294"/>
                </a:lnTo>
                <a:lnTo>
                  <a:pt x="308241" y="533031"/>
                </a:lnTo>
                <a:lnTo>
                  <a:pt x="278993" y="527900"/>
                </a:lnTo>
                <a:lnTo>
                  <a:pt x="257073" y="512991"/>
                </a:lnTo>
                <a:lnTo>
                  <a:pt x="243306" y="488975"/>
                </a:lnTo>
                <a:lnTo>
                  <a:pt x="238544" y="456552"/>
                </a:lnTo>
                <a:lnTo>
                  <a:pt x="238544" y="337731"/>
                </a:lnTo>
                <a:lnTo>
                  <a:pt x="223253" y="337731"/>
                </a:lnTo>
                <a:lnTo>
                  <a:pt x="223253" y="458025"/>
                </a:lnTo>
                <a:lnTo>
                  <a:pt x="229489" y="496214"/>
                </a:lnTo>
                <a:lnTo>
                  <a:pt x="246926" y="524052"/>
                </a:lnTo>
                <a:lnTo>
                  <a:pt x="273621" y="541070"/>
                </a:lnTo>
                <a:lnTo>
                  <a:pt x="307657" y="546849"/>
                </a:lnTo>
                <a:lnTo>
                  <a:pt x="341528" y="541070"/>
                </a:lnTo>
                <a:lnTo>
                  <a:pt x="341833" y="541070"/>
                </a:lnTo>
                <a:lnTo>
                  <a:pt x="354253" y="533031"/>
                </a:lnTo>
                <a:lnTo>
                  <a:pt x="368604" y="523722"/>
                </a:lnTo>
                <a:lnTo>
                  <a:pt x="385902" y="495350"/>
                </a:lnTo>
                <a:lnTo>
                  <a:pt x="392010" y="456552"/>
                </a:lnTo>
                <a:lnTo>
                  <a:pt x="392061" y="337731"/>
                </a:lnTo>
                <a:close/>
              </a:path>
              <a:path w="2697480" h="881380">
                <a:moveTo>
                  <a:pt x="396151" y="774585"/>
                </a:moveTo>
                <a:lnTo>
                  <a:pt x="395859" y="774293"/>
                </a:lnTo>
                <a:lnTo>
                  <a:pt x="388581" y="734542"/>
                </a:lnTo>
                <a:lnTo>
                  <a:pt x="388493" y="734047"/>
                </a:lnTo>
                <a:lnTo>
                  <a:pt x="379971" y="720267"/>
                </a:lnTo>
                <a:lnTo>
                  <a:pt x="379971" y="775462"/>
                </a:lnTo>
                <a:lnTo>
                  <a:pt x="373570" y="810818"/>
                </a:lnTo>
                <a:lnTo>
                  <a:pt x="373481" y="811314"/>
                </a:lnTo>
                <a:lnTo>
                  <a:pt x="355384" y="840574"/>
                </a:lnTo>
                <a:lnTo>
                  <a:pt x="327736" y="860298"/>
                </a:lnTo>
                <a:lnTo>
                  <a:pt x="292620" y="867524"/>
                </a:lnTo>
                <a:lnTo>
                  <a:pt x="257873" y="860298"/>
                </a:lnTo>
                <a:lnTo>
                  <a:pt x="257556" y="860298"/>
                </a:lnTo>
                <a:lnTo>
                  <a:pt x="229577" y="840282"/>
                </a:lnTo>
                <a:lnTo>
                  <a:pt x="211277" y="810818"/>
                </a:lnTo>
                <a:lnTo>
                  <a:pt x="204800" y="775462"/>
                </a:lnTo>
                <a:lnTo>
                  <a:pt x="204685" y="774293"/>
                </a:lnTo>
                <a:lnTo>
                  <a:pt x="211099" y="738936"/>
                </a:lnTo>
                <a:lnTo>
                  <a:pt x="211188" y="738441"/>
                </a:lnTo>
                <a:lnTo>
                  <a:pt x="229285" y="709193"/>
                </a:lnTo>
                <a:lnTo>
                  <a:pt x="256794" y="689559"/>
                </a:lnTo>
                <a:lnTo>
                  <a:pt x="256476" y="689559"/>
                </a:lnTo>
                <a:lnTo>
                  <a:pt x="292036" y="682244"/>
                </a:lnTo>
                <a:lnTo>
                  <a:pt x="327240" y="689559"/>
                </a:lnTo>
                <a:lnTo>
                  <a:pt x="355079" y="709485"/>
                </a:lnTo>
                <a:lnTo>
                  <a:pt x="373392" y="738936"/>
                </a:lnTo>
                <a:lnTo>
                  <a:pt x="379869" y="774293"/>
                </a:lnTo>
                <a:lnTo>
                  <a:pt x="379971" y="775462"/>
                </a:lnTo>
                <a:lnTo>
                  <a:pt x="379971" y="720267"/>
                </a:lnTo>
                <a:lnTo>
                  <a:pt x="367626" y="700290"/>
                </a:lnTo>
                <a:lnTo>
                  <a:pt x="342328" y="682244"/>
                </a:lnTo>
                <a:lnTo>
                  <a:pt x="335191" y="677151"/>
                </a:lnTo>
                <a:lnTo>
                  <a:pt x="335508" y="677151"/>
                </a:lnTo>
                <a:lnTo>
                  <a:pt x="292620" y="668413"/>
                </a:lnTo>
                <a:lnTo>
                  <a:pt x="250101" y="677151"/>
                </a:lnTo>
                <a:lnTo>
                  <a:pt x="217335" y="700582"/>
                </a:lnTo>
                <a:lnTo>
                  <a:pt x="196265" y="734542"/>
                </a:lnTo>
                <a:lnTo>
                  <a:pt x="188912" y="774293"/>
                </a:lnTo>
                <a:lnTo>
                  <a:pt x="188810" y="775462"/>
                </a:lnTo>
                <a:lnTo>
                  <a:pt x="196075" y="815213"/>
                </a:lnTo>
                <a:lnTo>
                  <a:pt x="196164" y="815708"/>
                </a:lnTo>
                <a:lnTo>
                  <a:pt x="217043" y="849477"/>
                </a:lnTo>
                <a:lnTo>
                  <a:pt x="249605" y="872705"/>
                </a:lnTo>
                <a:lnTo>
                  <a:pt x="292036" y="881354"/>
                </a:lnTo>
                <a:lnTo>
                  <a:pt x="334124" y="872705"/>
                </a:lnTo>
                <a:lnTo>
                  <a:pt x="334441" y="872705"/>
                </a:lnTo>
                <a:lnTo>
                  <a:pt x="341680" y="867524"/>
                </a:lnTo>
                <a:lnTo>
                  <a:pt x="367334" y="849185"/>
                </a:lnTo>
                <a:lnTo>
                  <a:pt x="388404" y="815213"/>
                </a:lnTo>
                <a:lnTo>
                  <a:pt x="395744" y="775462"/>
                </a:lnTo>
                <a:lnTo>
                  <a:pt x="395859" y="774877"/>
                </a:lnTo>
                <a:lnTo>
                  <a:pt x="396151" y="774585"/>
                </a:lnTo>
                <a:close/>
              </a:path>
              <a:path w="2697480" h="881380">
                <a:moveTo>
                  <a:pt x="577888" y="3530"/>
                </a:moveTo>
                <a:lnTo>
                  <a:pt x="562584" y="3530"/>
                </a:lnTo>
                <a:lnTo>
                  <a:pt x="562584" y="98818"/>
                </a:lnTo>
                <a:lnTo>
                  <a:pt x="430834" y="98818"/>
                </a:lnTo>
                <a:lnTo>
                  <a:pt x="430834" y="3530"/>
                </a:lnTo>
                <a:lnTo>
                  <a:pt x="415531" y="3530"/>
                </a:lnTo>
                <a:lnTo>
                  <a:pt x="415531" y="209397"/>
                </a:lnTo>
                <a:lnTo>
                  <a:pt x="430834" y="209397"/>
                </a:lnTo>
                <a:lnTo>
                  <a:pt x="430834" y="112941"/>
                </a:lnTo>
                <a:lnTo>
                  <a:pt x="562584" y="112941"/>
                </a:lnTo>
                <a:lnTo>
                  <a:pt x="562584" y="209397"/>
                </a:lnTo>
                <a:lnTo>
                  <a:pt x="577888" y="209397"/>
                </a:lnTo>
                <a:lnTo>
                  <a:pt x="577888" y="112941"/>
                </a:lnTo>
                <a:lnTo>
                  <a:pt x="577888" y="98818"/>
                </a:lnTo>
                <a:lnTo>
                  <a:pt x="577888" y="3530"/>
                </a:lnTo>
                <a:close/>
              </a:path>
              <a:path w="2697480" h="881380">
                <a:moveTo>
                  <a:pt x="586320" y="489788"/>
                </a:moveTo>
                <a:lnTo>
                  <a:pt x="570357" y="453796"/>
                </a:lnTo>
                <a:lnTo>
                  <a:pt x="518680" y="433031"/>
                </a:lnTo>
                <a:lnTo>
                  <a:pt x="488708" y="424840"/>
                </a:lnTo>
                <a:lnTo>
                  <a:pt x="470369" y="414934"/>
                </a:lnTo>
                <a:lnTo>
                  <a:pt x="461187" y="402831"/>
                </a:lnTo>
                <a:lnTo>
                  <a:pt x="458673" y="388023"/>
                </a:lnTo>
                <a:lnTo>
                  <a:pt x="458673" y="387438"/>
                </a:lnTo>
                <a:lnTo>
                  <a:pt x="462280" y="372313"/>
                </a:lnTo>
                <a:lnTo>
                  <a:pt x="472465" y="359981"/>
                </a:lnTo>
                <a:lnTo>
                  <a:pt x="488327" y="351675"/>
                </a:lnTo>
                <a:lnTo>
                  <a:pt x="508965" y="348627"/>
                </a:lnTo>
                <a:lnTo>
                  <a:pt x="525399" y="349897"/>
                </a:lnTo>
                <a:lnTo>
                  <a:pt x="540918" y="353949"/>
                </a:lnTo>
                <a:lnTo>
                  <a:pt x="555828" y="361149"/>
                </a:lnTo>
                <a:lnTo>
                  <a:pt x="570433" y="371843"/>
                </a:lnTo>
                <a:lnTo>
                  <a:pt x="580136" y="359791"/>
                </a:lnTo>
                <a:lnTo>
                  <a:pt x="564527" y="348818"/>
                </a:lnTo>
                <a:lnTo>
                  <a:pt x="564121" y="348627"/>
                </a:lnTo>
                <a:lnTo>
                  <a:pt x="548271" y="341007"/>
                </a:lnTo>
                <a:lnTo>
                  <a:pt x="530301" y="336346"/>
                </a:lnTo>
                <a:lnTo>
                  <a:pt x="509562" y="334797"/>
                </a:lnTo>
                <a:lnTo>
                  <a:pt x="483082" y="338950"/>
                </a:lnTo>
                <a:lnTo>
                  <a:pt x="462127" y="350380"/>
                </a:lnTo>
                <a:lnTo>
                  <a:pt x="448348" y="367550"/>
                </a:lnTo>
                <a:lnTo>
                  <a:pt x="443382" y="388899"/>
                </a:lnTo>
                <a:lnTo>
                  <a:pt x="443382" y="389496"/>
                </a:lnTo>
                <a:lnTo>
                  <a:pt x="459562" y="426402"/>
                </a:lnTo>
                <a:lnTo>
                  <a:pt x="512787" y="447433"/>
                </a:lnTo>
                <a:lnTo>
                  <a:pt x="541616" y="455193"/>
                </a:lnTo>
                <a:lnTo>
                  <a:pt x="559447" y="464718"/>
                </a:lnTo>
                <a:lnTo>
                  <a:pt x="568502" y="476554"/>
                </a:lnTo>
                <a:lnTo>
                  <a:pt x="571030" y="491261"/>
                </a:lnTo>
                <a:lnTo>
                  <a:pt x="571030" y="491845"/>
                </a:lnTo>
                <a:lnTo>
                  <a:pt x="567232" y="508165"/>
                </a:lnTo>
                <a:lnTo>
                  <a:pt x="556577" y="521106"/>
                </a:lnTo>
                <a:lnTo>
                  <a:pt x="540131" y="529653"/>
                </a:lnTo>
                <a:lnTo>
                  <a:pt x="518972" y="532726"/>
                </a:lnTo>
                <a:lnTo>
                  <a:pt x="498297" y="530923"/>
                </a:lnTo>
                <a:lnTo>
                  <a:pt x="497967" y="530923"/>
                </a:lnTo>
                <a:lnTo>
                  <a:pt x="479196" y="525272"/>
                </a:lnTo>
                <a:lnTo>
                  <a:pt x="461975" y="515734"/>
                </a:lnTo>
                <a:lnTo>
                  <a:pt x="445147" y="502132"/>
                </a:lnTo>
                <a:lnTo>
                  <a:pt x="435152" y="513613"/>
                </a:lnTo>
                <a:lnTo>
                  <a:pt x="453898" y="528066"/>
                </a:lnTo>
                <a:lnTo>
                  <a:pt x="473532" y="538353"/>
                </a:lnTo>
                <a:lnTo>
                  <a:pt x="494703" y="544512"/>
                </a:lnTo>
                <a:lnTo>
                  <a:pt x="518083" y="546557"/>
                </a:lnTo>
                <a:lnTo>
                  <a:pt x="545503" y="542455"/>
                </a:lnTo>
                <a:lnTo>
                  <a:pt x="563714" y="532726"/>
                </a:lnTo>
                <a:lnTo>
                  <a:pt x="567093" y="530923"/>
                </a:lnTo>
                <a:lnTo>
                  <a:pt x="581240" y="513181"/>
                </a:lnTo>
                <a:lnTo>
                  <a:pt x="586320" y="490372"/>
                </a:lnTo>
                <a:lnTo>
                  <a:pt x="586320" y="489788"/>
                </a:lnTo>
                <a:close/>
              </a:path>
              <a:path w="2697480" h="881380">
                <a:moveTo>
                  <a:pt x="621639" y="845464"/>
                </a:moveTo>
                <a:lnTo>
                  <a:pt x="611352" y="835469"/>
                </a:lnTo>
                <a:lnTo>
                  <a:pt x="595642" y="849160"/>
                </a:lnTo>
                <a:lnTo>
                  <a:pt x="579208" y="859218"/>
                </a:lnTo>
                <a:lnTo>
                  <a:pt x="561136" y="865416"/>
                </a:lnTo>
                <a:lnTo>
                  <a:pt x="540461" y="867524"/>
                </a:lnTo>
                <a:lnTo>
                  <a:pt x="506145" y="860374"/>
                </a:lnTo>
                <a:lnTo>
                  <a:pt x="478523" y="840727"/>
                </a:lnTo>
                <a:lnTo>
                  <a:pt x="460108" y="811314"/>
                </a:lnTo>
                <a:lnTo>
                  <a:pt x="453517" y="775462"/>
                </a:lnTo>
                <a:lnTo>
                  <a:pt x="453402" y="774293"/>
                </a:lnTo>
                <a:lnTo>
                  <a:pt x="460019" y="738073"/>
                </a:lnTo>
                <a:lnTo>
                  <a:pt x="478256" y="708863"/>
                </a:lnTo>
                <a:lnTo>
                  <a:pt x="505764" y="689343"/>
                </a:lnTo>
                <a:lnTo>
                  <a:pt x="540169" y="682244"/>
                </a:lnTo>
                <a:lnTo>
                  <a:pt x="561517" y="684530"/>
                </a:lnTo>
                <a:lnTo>
                  <a:pt x="579729" y="690880"/>
                </a:lnTo>
                <a:lnTo>
                  <a:pt x="595515" y="700481"/>
                </a:lnTo>
                <a:lnTo>
                  <a:pt x="609574" y="712533"/>
                </a:lnTo>
                <a:lnTo>
                  <a:pt x="620458" y="701357"/>
                </a:lnTo>
                <a:lnTo>
                  <a:pt x="586308" y="677608"/>
                </a:lnTo>
                <a:lnTo>
                  <a:pt x="540461" y="668413"/>
                </a:lnTo>
                <a:lnTo>
                  <a:pt x="499313" y="676859"/>
                </a:lnTo>
                <a:lnTo>
                  <a:pt x="466725" y="699808"/>
                </a:lnTo>
                <a:lnTo>
                  <a:pt x="445262" y="733679"/>
                </a:lnTo>
                <a:lnTo>
                  <a:pt x="437642" y="774293"/>
                </a:lnTo>
                <a:lnTo>
                  <a:pt x="437527" y="775462"/>
                </a:lnTo>
                <a:lnTo>
                  <a:pt x="445249" y="816952"/>
                </a:lnTo>
                <a:lnTo>
                  <a:pt x="466648" y="850582"/>
                </a:lnTo>
                <a:lnTo>
                  <a:pt x="499071" y="873112"/>
                </a:lnTo>
                <a:lnTo>
                  <a:pt x="539877" y="881354"/>
                </a:lnTo>
                <a:lnTo>
                  <a:pt x="564972" y="878763"/>
                </a:lnTo>
                <a:lnTo>
                  <a:pt x="586270" y="871461"/>
                </a:lnTo>
                <a:lnTo>
                  <a:pt x="592709" y="867524"/>
                </a:lnTo>
                <a:lnTo>
                  <a:pt x="604812" y="860132"/>
                </a:lnTo>
                <a:lnTo>
                  <a:pt x="621639" y="845464"/>
                </a:lnTo>
                <a:close/>
              </a:path>
              <a:path w="2697480" h="881380">
                <a:moveTo>
                  <a:pt x="652792" y="337731"/>
                </a:moveTo>
                <a:lnTo>
                  <a:pt x="637489" y="337731"/>
                </a:lnTo>
                <a:lnTo>
                  <a:pt x="637489" y="543598"/>
                </a:lnTo>
                <a:lnTo>
                  <a:pt x="652792" y="543598"/>
                </a:lnTo>
                <a:lnTo>
                  <a:pt x="652792" y="337731"/>
                </a:lnTo>
                <a:close/>
              </a:path>
              <a:path w="2697480" h="881380">
                <a:moveTo>
                  <a:pt x="680402" y="671944"/>
                </a:moveTo>
                <a:lnTo>
                  <a:pt x="665111" y="671944"/>
                </a:lnTo>
                <a:lnTo>
                  <a:pt x="665111" y="877824"/>
                </a:lnTo>
                <a:lnTo>
                  <a:pt x="680402" y="877824"/>
                </a:lnTo>
                <a:lnTo>
                  <a:pt x="680402" y="671944"/>
                </a:lnTo>
                <a:close/>
              </a:path>
              <a:path w="2697480" h="881380">
                <a:moveTo>
                  <a:pt x="837653" y="106159"/>
                </a:moveTo>
                <a:lnTo>
                  <a:pt x="837361" y="105867"/>
                </a:lnTo>
                <a:lnTo>
                  <a:pt x="830097" y="66128"/>
                </a:lnTo>
                <a:lnTo>
                  <a:pt x="829995" y="65633"/>
                </a:lnTo>
                <a:lnTo>
                  <a:pt x="821474" y="51854"/>
                </a:lnTo>
                <a:lnTo>
                  <a:pt x="821474" y="107048"/>
                </a:lnTo>
                <a:lnTo>
                  <a:pt x="815073" y="142405"/>
                </a:lnTo>
                <a:lnTo>
                  <a:pt x="814984" y="142900"/>
                </a:lnTo>
                <a:lnTo>
                  <a:pt x="796886" y="172161"/>
                </a:lnTo>
                <a:lnTo>
                  <a:pt x="769239" y="191871"/>
                </a:lnTo>
                <a:lnTo>
                  <a:pt x="734136" y="199097"/>
                </a:lnTo>
                <a:lnTo>
                  <a:pt x="699363" y="191871"/>
                </a:lnTo>
                <a:lnTo>
                  <a:pt x="699058" y="191871"/>
                </a:lnTo>
                <a:lnTo>
                  <a:pt x="671080" y="171869"/>
                </a:lnTo>
                <a:lnTo>
                  <a:pt x="652780" y="142405"/>
                </a:lnTo>
                <a:lnTo>
                  <a:pt x="646303" y="107048"/>
                </a:lnTo>
                <a:lnTo>
                  <a:pt x="646201" y="105867"/>
                </a:lnTo>
                <a:lnTo>
                  <a:pt x="652602" y="70523"/>
                </a:lnTo>
                <a:lnTo>
                  <a:pt x="652691" y="70027"/>
                </a:lnTo>
                <a:lnTo>
                  <a:pt x="670788" y="40767"/>
                </a:lnTo>
                <a:lnTo>
                  <a:pt x="698296" y="21145"/>
                </a:lnTo>
                <a:lnTo>
                  <a:pt x="697992" y="21145"/>
                </a:lnTo>
                <a:lnTo>
                  <a:pt x="733539" y="13817"/>
                </a:lnTo>
                <a:lnTo>
                  <a:pt x="768743" y="21145"/>
                </a:lnTo>
                <a:lnTo>
                  <a:pt x="796594" y="41059"/>
                </a:lnTo>
                <a:lnTo>
                  <a:pt x="814895" y="70523"/>
                </a:lnTo>
                <a:lnTo>
                  <a:pt x="821372" y="105867"/>
                </a:lnTo>
                <a:lnTo>
                  <a:pt x="821474" y="107048"/>
                </a:lnTo>
                <a:lnTo>
                  <a:pt x="821474" y="51854"/>
                </a:lnTo>
                <a:lnTo>
                  <a:pt x="809129" y="31877"/>
                </a:lnTo>
                <a:lnTo>
                  <a:pt x="783818" y="13817"/>
                </a:lnTo>
                <a:lnTo>
                  <a:pt x="776693" y="8737"/>
                </a:lnTo>
                <a:lnTo>
                  <a:pt x="777011" y="8737"/>
                </a:lnTo>
                <a:lnTo>
                  <a:pt x="734136" y="0"/>
                </a:lnTo>
                <a:lnTo>
                  <a:pt x="691603" y="8737"/>
                </a:lnTo>
                <a:lnTo>
                  <a:pt x="658837" y="32169"/>
                </a:lnTo>
                <a:lnTo>
                  <a:pt x="637768" y="66128"/>
                </a:lnTo>
                <a:lnTo>
                  <a:pt x="630428" y="105867"/>
                </a:lnTo>
                <a:lnTo>
                  <a:pt x="630313" y="107048"/>
                </a:lnTo>
                <a:lnTo>
                  <a:pt x="637578" y="146799"/>
                </a:lnTo>
                <a:lnTo>
                  <a:pt x="637667" y="147294"/>
                </a:lnTo>
                <a:lnTo>
                  <a:pt x="658545" y="181051"/>
                </a:lnTo>
                <a:lnTo>
                  <a:pt x="691108" y="204279"/>
                </a:lnTo>
                <a:lnTo>
                  <a:pt x="733539" y="212928"/>
                </a:lnTo>
                <a:lnTo>
                  <a:pt x="775614" y="204279"/>
                </a:lnTo>
                <a:lnTo>
                  <a:pt x="775944" y="204279"/>
                </a:lnTo>
                <a:lnTo>
                  <a:pt x="783183" y="199097"/>
                </a:lnTo>
                <a:lnTo>
                  <a:pt x="808837" y="180759"/>
                </a:lnTo>
                <a:lnTo>
                  <a:pt x="829906" y="146799"/>
                </a:lnTo>
                <a:lnTo>
                  <a:pt x="837260" y="107048"/>
                </a:lnTo>
                <a:lnTo>
                  <a:pt x="837361" y="106464"/>
                </a:lnTo>
                <a:lnTo>
                  <a:pt x="837653" y="106159"/>
                </a:lnTo>
                <a:close/>
              </a:path>
              <a:path w="2697480" h="881380">
                <a:moveTo>
                  <a:pt x="887361" y="337731"/>
                </a:moveTo>
                <a:lnTo>
                  <a:pt x="872655" y="337731"/>
                </a:lnTo>
                <a:lnTo>
                  <a:pt x="872655" y="516851"/>
                </a:lnTo>
                <a:lnTo>
                  <a:pt x="748804" y="360680"/>
                </a:lnTo>
                <a:lnTo>
                  <a:pt x="730605" y="337731"/>
                </a:lnTo>
                <a:lnTo>
                  <a:pt x="716203" y="337731"/>
                </a:lnTo>
                <a:lnTo>
                  <a:pt x="716203" y="543610"/>
                </a:lnTo>
                <a:lnTo>
                  <a:pt x="730897" y="543610"/>
                </a:lnTo>
                <a:lnTo>
                  <a:pt x="730897" y="360680"/>
                </a:lnTo>
                <a:lnTo>
                  <a:pt x="875893" y="543610"/>
                </a:lnTo>
                <a:lnTo>
                  <a:pt x="887361" y="543610"/>
                </a:lnTo>
                <a:lnTo>
                  <a:pt x="887361" y="516851"/>
                </a:lnTo>
                <a:lnTo>
                  <a:pt x="887361" y="337731"/>
                </a:lnTo>
                <a:close/>
              </a:path>
              <a:path w="2697480" h="881380">
                <a:moveTo>
                  <a:pt x="929093" y="877824"/>
                </a:moveTo>
                <a:lnTo>
                  <a:pt x="902436" y="820178"/>
                </a:lnTo>
                <a:lnTo>
                  <a:pt x="896048" y="806361"/>
                </a:lnTo>
                <a:lnTo>
                  <a:pt x="879690" y="770991"/>
                </a:lnTo>
                <a:lnTo>
                  <a:pt x="879690" y="806361"/>
                </a:lnTo>
                <a:lnTo>
                  <a:pt x="771169" y="806361"/>
                </a:lnTo>
                <a:lnTo>
                  <a:pt x="825576" y="687235"/>
                </a:lnTo>
                <a:lnTo>
                  <a:pt x="879690" y="806361"/>
                </a:lnTo>
                <a:lnTo>
                  <a:pt x="879690" y="770991"/>
                </a:lnTo>
                <a:lnTo>
                  <a:pt x="840968" y="687235"/>
                </a:lnTo>
                <a:lnTo>
                  <a:pt x="833221" y="670471"/>
                </a:lnTo>
                <a:lnTo>
                  <a:pt x="818515" y="670471"/>
                </a:lnTo>
                <a:lnTo>
                  <a:pt x="722630" y="877824"/>
                </a:lnTo>
                <a:lnTo>
                  <a:pt x="738517" y="877824"/>
                </a:lnTo>
                <a:lnTo>
                  <a:pt x="764692" y="820178"/>
                </a:lnTo>
                <a:lnTo>
                  <a:pt x="886155" y="820178"/>
                </a:lnTo>
                <a:lnTo>
                  <a:pt x="912329" y="877824"/>
                </a:lnTo>
                <a:lnTo>
                  <a:pt x="929093" y="877824"/>
                </a:lnTo>
                <a:close/>
              </a:path>
              <a:path w="2697480" h="881380">
                <a:moveTo>
                  <a:pt x="1086383" y="106159"/>
                </a:moveTo>
                <a:lnTo>
                  <a:pt x="1086091" y="105867"/>
                </a:lnTo>
                <a:lnTo>
                  <a:pt x="1078814" y="66128"/>
                </a:lnTo>
                <a:lnTo>
                  <a:pt x="1078725" y="65633"/>
                </a:lnTo>
                <a:lnTo>
                  <a:pt x="1070203" y="51866"/>
                </a:lnTo>
                <a:lnTo>
                  <a:pt x="1070203" y="107048"/>
                </a:lnTo>
                <a:lnTo>
                  <a:pt x="1063802" y="142405"/>
                </a:lnTo>
                <a:lnTo>
                  <a:pt x="1063713" y="142900"/>
                </a:lnTo>
                <a:lnTo>
                  <a:pt x="1045603" y="172161"/>
                </a:lnTo>
                <a:lnTo>
                  <a:pt x="1017968" y="191871"/>
                </a:lnTo>
                <a:lnTo>
                  <a:pt x="982853" y="199097"/>
                </a:lnTo>
                <a:lnTo>
                  <a:pt x="948093" y="191871"/>
                </a:lnTo>
                <a:lnTo>
                  <a:pt x="947775" y="191871"/>
                </a:lnTo>
                <a:lnTo>
                  <a:pt x="919810" y="171869"/>
                </a:lnTo>
                <a:lnTo>
                  <a:pt x="901496" y="142405"/>
                </a:lnTo>
                <a:lnTo>
                  <a:pt x="895019" y="107048"/>
                </a:lnTo>
                <a:lnTo>
                  <a:pt x="894905" y="105867"/>
                </a:lnTo>
                <a:lnTo>
                  <a:pt x="901319" y="70523"/>
                </a:lnTo>
                <a:lnTo>
                  <a:pt x="901407" y="70027"/>
                </a:lnTo>
                <a:lnTo>
                  <a:pt x="919505" y="40767"/>
                </a:lnTo>
                <a:lnTo>
                  <a:pt x="947013" y="21145"/>
                </a:lnTo>
                <a:lnTo>
                  <a:pt x="946696" y="21145"/>
                </a:lnTo>
                <a:lnTo>
                  <a:pt x="982256" y="13817"/>
                </a:lnTo>
                <a:lnTo>
                  <a:pt x="1017473" y="21145"/>
                </a:lnTo>
                <a:lnTo>
                  <a:pt x="1045311" y="41059"/>
                </a:lnTo>
                <a:lnTo>
                  <a:pt x="1063625" y="70523"/>
                </a:lnTo>
                <a:lnTo>
                  <a:pt x="1070089" y="105867"/>
                </a:lnTo>
                <a:lnTo>
                  <a:pt x="1070203" y="107048"/>
                </a:lnTo>
                <a:lnTo>
                  <a:pt x="1070203" y="51866"/>
                </a:lnTo>
                <a:lnTo>
                  <a:pt x="1057846" y="31877"/>
                </a:lnTo>
                <a:lnTo>
                  <a:pt x="1032548" y="13817"/>
                </a:lnTo>
                <a:lnTo>
                  <a:pt x="1025410" y="8737"/>
                </a:lnTo>
                <a:lnTo>
                  <a:pt x="1025740" y="8737"/>
                </a:lnTo>
                <a:lnTo>
                  <a:pt x="982853" y="0"/>
                </a:lnTo>
                <a:lnTo>
                  <a:pt x="940333" y="8737"/>
                </a:lnTo>
                <a:lnTo>
                  <a:pt x="907567" y="32169"/>
                </a:lnTo>
                <a:lnTo>
                  <a:pt x="886485" y="66128"/>
                </a:lnTo>
                <a:lnTo>
                  <a:pt x="879144" y="105867"/>
                </a:lnTo>
                <a:lnTo>
                  <a:pt x="879043" y="107048"/>
                </a:lnTo>
                <a:lnTo>
                  <a:pt x="886307" y="146799"/>
                </a:lnTo>
                <a:lnTo>
                  <a:pt x="886396" y="147294"/>
                </a:lnTo>
                <a:lnTo>
                  <a:pt x="907275" y="181051"/>
                </a:lnTo>
                <a:lnTo>
                  <a:pt x="939825" y="204279"/>
                </a:lnTo>
                <a:lnTo>
                  <a:pt x="982256" y="212928"/>
                </a:lnTo>
                <a:lnTo>
                  <a:pt x="1024331" y="204279"/>
                </a:lnTo>
                <a:lnTo>
                  <a:pt x="1024661" y="204279"/>
                </a:lnTo>
                <a:lnTo>
                  <a:pt x="1031900" y="199097"/>
                </a:lnTo>
                <a:lnTo>
                  <a:pt x="1057554" y="180759"/>
                </a:lnTo>
                <a:lnTo>
                  <a:pt x="1078636" y="146799"/>
                </a:lnTo>
                <a:lnTo>
                  <a:pt x="1085977" y="107048"/>
                </a:lnTo>
                <a:lnTo>
                  <a:pt x="1086091" y="106464"/>
                </a:lnTo>
                <a:lnTo>
                  <a:pt x="1086383" y="106159"/>
                </a:lnTo>
                <a:close/>
              </a:path>
              <a:path w="2697480" h="881380">
                <a:moveTo>
                  <a:pt x="1098245" y="529488"/>
                </a:moveTo>
                <a:lnTo>
                  <a:pt x="965593" y="529488"/>
                </a:lnTo>
                <a:lnTo>
                  <a:pt x="965593" y="446849"/>
                </a:lnTo>
                <a:lnTo>
                  <a:pt x="1083525" y="446849"/>
                </a:lnTo>
                <a:lnTo>
                  <a:pt x="1083525" y="432739"/>
                </a:lnTo>
                <a:lnTo>
                  <a:pt x="965593" y="432739"/>
                </a:lnTo>
                <a:lnTo>
                  <a:pt x="965593" y="351853"/>
                </a:lnTo>
                <a:lnTo>
                  <a:pt x="1096759" y="351853"/>
                </a:lnTo>
                <a:lnTo>
                  <a:pt x="1096759" y="337731"/>
                </a:lnTo>
                <a:lnTo>
                  <a:pt x="950290" y="337731"/>
                </a:lnTo>
                <a:lnTo>
                  <a:pt x="950290" y="543610"/>
                </a:lnTo>
                <a:lnTo>
                  <a:pt x="1098245" y="543610"/>
                </a:lnTo>
                <a:lnTo>
                  <a:pt x="1098245" y="529488"/>
                </a:lnTo>
                <a:close/>
              </a:path>
              <a:path w="2697480" h="881380">
                <a:moveTo>
                  <a:pt x="1107084" y="863701"/>
                </a:moveTo>
                <a:lnTo>
                  <a:pt x="986205" y="863701"/>
                </a:lnTo>
                <a:lnTo>
                  <a:pt x="986205" y="671944"/>
                </a:lnTo>
                <a:lnTo>
                  <a:pt x="970915" y="671944"/>
                </a:lnTo>
                <a:lnTo>
                  <a:pt x="970915" y="877824"/>
                </a:lnTo>
                <a:lnTo>
                  <a:pt x="1107084" y="877824"/>
                </a:lnTo>
                <a:lnTo>
                  <a:pt x="1107084" y="863701"/>
                </a:lnTo>
                <a:close/>
              </a:path>
              <a:path w="2697480" h="881380">
                <a:moveTo>
                  <a:pt x="1274381" y="195275"/>
                </a:moveTo>
                <a:lnTo>
                  <a:pt x="1153502" y="195275"/>
                </a:lnTo>
                <a:lnTo>
                  <a:pt x="1153502" y="3530"/>
                </a:lnTo>
                <a:lnTo>
                  <a:pt x="1138199" y="3530"/>
                </a:lnTo>
                <a:lnTo>
                  <a:pt x="1138199" y="209397"/>
                </a:lnTo>
                <a:lnTo>
                  <a:pt x="1274381" y="209397"/>
                </a:lnTo>
                <a:lnTo>
                  <a:pt x="1274381" y="195275"/>
                </a:lnTo>
                <a:close/>
              </a:path>
              <a:path w="2697480" h="881380">
                <a:moveTo>
                  <a:pt x="1281493" y="489788"/>
                </a:moveTo>
                <a:lnTo>
                  <a:pt x="1265529" y="453796"/>
                </a:lnTo>
                <a:lnTo>
                  <a:pt x="1213853" y="433031"/>
                </a:lnTo>
                <a:lnTo>
                  <a:pt x="1183881" y="424840"/>
                </a:lnTo>
                <a:lnTo>
                  <a:pt x="1165542" y="414934"/>
                </a:lnTo>
                <a:lnTo>
                  <a:pt x="1156360" y="402831"/>
                </a:lnTo>
                <a:lnTo>
                  <a:pt x="1153845" y="388023"/>
                </a:lnTo>
                <a:lnTo>
                  <a:pt x="1153845" y="387438"/>
                </a:lnTo>
                <a:lnTo>
                  <a:pt x="1157452" y="372313"/>
                </a:lnTo>
                <a:lnTo>
                  <a:pt x="1167638" y="359981"/>
                </a:lnTo>
                <a:lnTo>
                  <a:pt x="1183500" y="351675"/>
                </a:lnTo>
                <a:lnTo>
                  <a:pt x="1204137" y="348627"/>
                </a:lnTo>
                <a:lnTo>
                  <a:pt x="1220571" y="349897"/>
                </a:lnTo>
                <a:lnTo>
                  <a:pt x="1236078" y="353949"/>
                </a:lnTo>
                <a:lnTo>
                  <a:pt x="1251000" y="361149"/>
                </a:lnTo>
                <a:lnTo>
                  <a:pt x="1265605" y="371843"/>
                </a:lnTo>
                <a:lnTo>
                  <a:pt x="1275308" y="359791"/>
                </a:lnTo>
                <a:lnTo>
                  <a:pt x="1259700" y="348818"/>
                </a:lnTo>
                <a:lnTo>
                  <a:pt x="1259293" y="348627"/>
                </a:lnTo>
                <a:lnTo>
                  <a:pt x="1243444" y="341007"/>
                </a:lnTo>
                <a:lnTo>
                  <a:pt x="1225473" y="336346"/>
                </a:lnTo>
                <a:lnTo>
                  <a:pt x="1204734" y="334797"/>
                </a:lnTo>
                <a:lnTo>
                  <a:pt x="1178255" y="338950"/>
                </a:lnTo>
                <a:lnTo>
                  <a:pt x="1157300" y="350380"/>
                </a:lnTo>
                <a:lnTo>
                  <a:pt x="1143520" y="367550"/>
                </a:lnTo>
                <a:lnTo>
                  <a:pt x="1138555" y="388899"/>
                </a:lnTo>
                <a:lnTo>
                  <a:pt x="1138555" y="389496"/>
                </a:lnTo>
                <a:lnTo>
                  <a:pt x="1154734" y="426402"/>
                </a:lnTo>
                <a:lnTo>
                  <a:pt x="1207960" y="447433"/>
                </a:lnTo>
                <a:lnTo>
                  <a:pt x="1236789" y="455193"/>
                </a:lnTo>
                <a:lnTo>
                  <a:pt x="1254620" y="464718"/>
                </a:lnTo>
                <a:lnTo>
                  <a:pt x="1263675" y="476554"/>
                </a:lnTo>
                <a:lnTo>
                  <a:pt x="1266190" y="491261"/>
                </a:lnTo>
                <a:lnTo>
                  <a:pt x="1266190" y="491845"/>
                </a:lnTo>
                <a:lnTo>
                  <a:pt x="1262405" y="508165"/>
                </a:lnTo>
                <a:lnTo>
                  <a:pt x="1251750" y="521106"/>
                </a:lnTo>
                <a:lnTo>
                  <a:pt x="1235303" y="529653"/>
                </a:lnTo>
                <a:lnTo>
                  <a:pt x="1214145" y="532726"/>
                </a:lnTo>
                <a:lnTo>
                  <a:pt x="1193469" y="530923"/>
                </a:lnTo>
                <a:lnTo>
                  <a:pt x="1193139" y="530923"/>
                </a:lnTo>
                <a:lnTo>
                  <a:pt x="1174356" y="525272"/>
                </a:lnTo>
                <a:lnTo>
                  <a:pt x="1157147" y="515734"/>
                </a:lnTo>
                <a:lnTo>
                  <a:pt x="1140320" y="502132"/>
                </a:lnTo>
                <a:lnTo>
                  <a:pt x="1130325" y="513613"/>
                </a:lnTo>
                <a:lnTo>
                  <a:pt x="1149070" y="528066"/>
                </a:lnTo>
                <a:lnTo>
                  <a:pt x="1168704" y="538353"/>
                </a:lnTo>
                <a:lnTo>
                  <a:pt x="1189875" y="544512"/>
                </a:lnTo>
                <a:lnTo>
                  <a:pt x="1213256" y="546557"/>
                </a:lnTo>
                <a:lnTo>
                  <a:pt x="1240663" y="542455"/>
                </a:lnTo>
                <a:lnTo>
                  <a:pt x="1258874" y="532726"/>
                </a:lnTo>
                <a:lnTo>
                  <a:pt x="1262265" y="530923"/>
                </a:lnTo>
                <a:lnTo>
                  <a:pt x="1276413" y="513181"/>
                </a:lnTo>
                <a:lnTo>
                  <a:pt x="1281493" y="490372"/>
                </a:lnTo>
                <a:lnTo>
                  <a:pt x="1281493" y="489788"/>
                </a:lnTo>
                <a:close/>
              </a:path>
              <a:path w="2697480" h="881380">
                <a:moveTo>
                  <a:pt x="1379118" y="824001"/>
                </a:moveTo>
                <a:lnTo>
                  <a:pt x="1363167" y="788009"/>
                </a:lnTo>
                <a:lnTo>
                  <a:pt x="1311478" y="767232"/>
                </a:lnTo>
                <a:lnTo>
                  <a:pt x="1281506" y="759053"/>
                </a:lnTo>
                <a:lnTo>
                  <a:pt x="1263167" y="749147"/>
                </a:lnTo>
                <a:lnTo>
                  <a:pt x="1253985" y="737044"/>
                </a:lnTo>
                <a:lnTo>
                  <a:pt x="1251470" y="722236"/>
                </a:lnTo>
                <a:lnTo>
                  <a:pt x="1251470" y="721652"/>
                </a:lnTo>
                <a:lnTo>
                  <a:pt x="1255077" y="706526"/>
                </a:lnTo>
                <a:lnTo>
                  <a:pt x="1265262" y="694194"/>
                </a:lnTo>
                <a:lnTo>
                  <a:pt x="1281125" y="685876"/>
                </a:lnTo>
                <a:lnTo>
                  <a:pt x="1301762" y="682828"/>
                </a:lnTo>
                <a:lnTo>
                  <a:pt x="1318196" y="684098"/>
                </a:lnTo>
                <a:lnTo>
                  <a:pt x="1333715" y="688162"/>
                </a:lnTo>
                <a:lnTo>
                  <a:pt x="1348625" y="695363"/>
                </a:lnTo>
                <a:lnTo>
                  <a:pt x="1363230" y="706069"/>
                </a:lnTo>
                <a:lnTo>
                  <a:pt x="1372933" y="694004"/>
                </a:lnTo>
                <a:lnTo>
                  <a:pt x="1323098" y="670560"/>
                </a:lnTo>
                <a:lnTo>
                  <a:pt x="1302359" y="669010"/>
                </a:lnTo>
                <a:lnTo>
                  <a:pt x="1275892" y="673163"/>
                </a:lnTo>
                <a:lnTo>
                  <a:pt x="1254937" y="684593"/>
                </a:lnTo>
                <a:lnTo>
                  <a:pt x="1241145" y="701763"/>
                </a:lnTo>
                <a:lnTo>
                  <a:pt x="1236192" y="723125"/>
                </a:lnTo>
                <a:lnTo>
                  <a:pt x="1236192" y="723709"/>
                </a:lnTo>
                <a:lnTo>
                  <a:pt x="1252359" y="760615"/>
                </a:lnTo>
                <a:lnTo>
                  <a:pt x="1305585" y="781646"/>
                </a:lnTo>
                <a:lnTo>
                  <a:pt x="1334414" y="789406"/>
                </a:lnTo>
                <a:lnTo>
                  <a:pt x="1352245" y="798931"/>
                </a:lnTo>
                <a:lnTo>
                  <a:pt x="1361300" y="810768"/>
                </a:lnTo>
                <a:lnTo>
                  <a:pt x="1363827" y="825461"/>
                </a:lnTo>
                <a:lnTo>
                  <a:pt x="1363827" y="826058"/>
                </a:lnTo>
                <a:lnTo>
                  <a:pt x="1360030" y="842378"/>
                </a:lnTo>
                <a:lnTo>
                  <a:pt x="1349375" y="855319"/>
                </a:lnTo>
                <a:lnTo>
                  <a:pt x="1332928" y="863866"/>
                </a:lnTo>
                <a:lnTo>
                  <a:pt x="1311770" y="866940"/>
                </a:lnTo>
                <a:lnTo>
                  <a:pt x="1291094" y="865136"/>
                </a:lnTo>
                <a:lnTo>
                  <a:pt x="1290764" y="865136"/>
                </a:lnTo>
                <a:lnTo>
                  <a:pt x="1271993" y="859472"/>
                </a:lnTo>
                <a:lnTo>
                  <a:pt x="1254772" y="849947"/>
                </a:lnTo>
                <a:lnTo>
                  <a:pt x="1237945" y="836358"/>
                </a:lnTo>
                <a:lnTo>
                  <a:pt x="1227950" y="847826"/>
                </a:lnTo>
                <a:lnTo>
                  <a:pt x="1246695" y="862279"/>
                </a:lnTo>
                <a:lnTo>
                  <a:pt x="1266329" y="872566"/>
                </a:lnTo>
                <a:lnTo>
                  <a:pt x="1287500" y="878713"/>
                </a:lnTo>
                <a:lnTo>
                  <a:pt x="1310881" y="880757"/>
                </a:lnTo>
                <a:lnTo>
                  <a:pt x="1338300" y="876655"/>
                </a:lnTo>
                <a:lnTo>
                  <a:pt x="1356512" y="866940"/>
                </a:lnTo>
                <a:lnTo>
                  <a:pt x="1359890" y="865136"/>
                </a:lnTo>
                <a:lnTo>
                  <a:pt x="1374038" y="847382"/>
                </a:lnTo>
                <a:lnTo>
                  <a:pt x="1379118" y="824585"/>
                </a:lnTo>
                <a:lnTo>
                  <a:pt x="1379118" y="824001"/>
                </a:lnTo>
                <a:close/>
              </a:path>
              <a:path w="2697480" h="881380">
                <a:moveTo>
                  <a:pt x="1469504" y="489788"/>
                </a:moveTo>
                <a:lnTo>
                  <a:pt x="1453553" y="453796"/>
                </a:lnTo>
                <a:lnTo>
                  <a:pt x="1401851" y="433031"/>
                </a:lnTo>
                <a:lnTo>
                  <a:pt x="1371892" y="424840"/>
                </a:lnTo>
                <a:lnTo>
                  <a:pt x="1353553" y="414934"/>
                </a:lnTo>
                <a:lnTo>
                  <a:pt x="1344371" y="402831"/>
                </a:lnTo>
                <a:lnTo>
                  <a:pt x="1341869" y="388023"/>
                </a:lnTo>
                <a:lnTo>
                  <a:pt x="1341869" y="387438"/>
                </a:lnTo>
                <a:lnTo>
                  <a:pt x="1345463" y="372313"/>
                </a:lnTo>
                <a:lnTo>
                  <a:pt x="1355648" y="359981"/>
                </a:lnTo>
                <a:lnTo>
                  <a:pt x="1371523" y="351675"/>
                </a:lnTo>
                <a:lnTo>
                  <a:pt x="1392161" y="348627"/>
                </a:lnTo>
                <a:lnTo>
                  <a:pt x="1408582" y="349897"/>
                </a:lnTo>
                <a:lnTo>
                  <a:pt x="1424101" y="353949"/>
                </a:lnTo>
                <a:lnTo>
                  <a:pt x="1439011" y="361149"/>
                </a:lnTo>
                <a:lnTo>
                  <a:pt x="1453616" y="371843"/>
                </a:lnTo>
                <a:lnTo>
                  <a:pt x="1463332" y="359791"/>
                </a:lnTo>
                <a:lnTo>
                  <a:pt x="1447711" y="348818"/>
                </a:lnTo>
                <a:lnTo>
                  <a:pt x="1447304" y="348627"/>
                </a:lnTo>
                <a:lnTo>
                  <a:pt x="1431455" y="341007"/>
                </a:lnTo>
                <a:lnTo>
                  <a:pt x="1413497" y="336346"/>
                </a:lnTo>
                <a:lnTo>
                  <a:pt x="1392745" y="334797"/>
                </a:lnTo>
                <a:lnTo>
                  <a:pt x="1366266" y="338950"/>
                </a:lnTo>
                <a:lnTo>
                  <a:pt x="1345311" y="350380"/>
                </a:lnTo>
                <a:lnTo>
                  <a:pt x="1331531" y="367550"/>
                </a:lnTo>
                <a:lnTo>
                  <a:pt x="1326565" y="388899"/>
                </a:lnTo>
                <a:lnTo>
                  <a:pt x="1326565" y="389496"/>
                </a:lnTo>
                <a:lnTo>
                  <a:pt x="1342745" y="426402"/>
                </a:lnTo>
                <a:lnTo>
                  <a:pt x="1395984" y="447433"/>
                </a:lnTo>
                <a:lnTo>
                  <a:pt x="1424800" y="455193"/>
                </a:lnTo>
                <a:lnTo>
                  <a:pt x="1442631" y="464718"/>
                </a:lnTo>
                <a:lnTo>
                  <a:pt x="1451686" y="476554"/>
                </a:lnTo>
                <a:lnTo>
                  <a:pt x="1454213" y="491261"/>
                </a:lnTo>
                <a:lnTo>
                  <a:pt x="1454213" y="491845"/>
                </a:lnTo>
                <a:lnTo>
                  <a:pt x="1450416" y="508165"/>
                </a:lnTo>
                <a:lnTo>
                  <a:pt x="1439760" y="521106"/>
                </a:lnTo>
                <a:lnTo>
                  <a:pt x="1423314" y="529653"/>
                </a:lnTo>
                <a:lnTo>
                  <a:pt x="1402156" y="532726"/>
                </a:lnTo>
                <a:lnTo>
                  <a:pt x="1381480" y="530923"/>
                </a:lnTo>
                <a:lnTo>
                  <a:pt x="1381163" y="530923"/>
                </a:lnTo>
                <a:lnTo>
                  <a:pt x="1362379" y="525272"/>
                </a:lnTo>
                <a:lnTo>
                  <a:pt x="1345158" y="515734"/>
                </a:lnTo>
                <a:lnTo>
                  <a:pt x="1328331" y="502132"/>
                </a:lnTo>
                <a:lnTo>
                  <a:pt x="1318336" y="513613"/>
                </a:lnTo>
                <a:lnTo>
                  <a:pt x="1337081" y="528066"/>
                </a:lnTo>
                <a:lnTo>
                  <a:pt x="1356715" y="538353"/>
                </a:lnTo>
                <a:lnTo>
                  <a:pt x="1377886" y="544512"/>
                </a:lnTo>
                <a:lnTo>
                  <a:pt x="1401267" y="546557"/>
                </a:lnTo>
                <a:lnTo>
                  <a:pt x="1428686" y="542455"/>
                </a:lnTo>
                <a:lnTo>
                  <a:pt x="1446898" y="532726"/>
                </a:lnTo>
                <a:lnTo>
                  <a:pt x="1450276" y="530923"/>
                </a:lnTo>
                <a:lnTo>
                  <a:pt x="1464424" y="513181"/>
                </a:lnTo>
                <a:lnTo>
                  <a:pt x="1469504" y="490372"/>
                </a:lnTo>
                <a:lnTo>
                  <a:pt x="1469504" y="489788"/>
                </a:lnTo>
                <a:close/>
              </a:path>
              <a:path w="2697480" h="881380">
                <a:moveTo>
                  <a:pt x="1600873" y="845464"/>
                </a:moveTo>
                <a:lnTo>
                  <a:pt x="1590573" y="835469"/>
                </a:lnTo>
                <a:lnTo>
                  <a:pt x="1574876" y="849160"/>
                </a:lnTo>
                <a:lnTo>
                  <a:pt x="1558442" y="859218"/>
                </a:lnTo>
                <a:lnTo>
                  <a:pt x="1540370" y="865416"/>
                </a:lnTo>
                <a:lnTo>
                  <a:pt x="1519694" y="867524"/>
                </a:lnTo>
                <a:lnTo>
                  <a:pt x="1485379" y="860374"/>
                </a:lnTo>
                <a:lnTo>
                  <a:pt x="1457756" y="840727"/>
                </a:lnTo>
                <a:lnTo>
                  <a:pt x="1439341" y="811314"/>
                </a:lnTo>
                <a:lnTo>
                  <a:pt x="1432750" y="775462"/>
                </a:lnTo>
                <a:lnTo>
                  <a:pt x="1432648" y="774293"/>
                </a:lnTo>
                <a:lnTo>
                  <a:pt x="1439252" y="738073"/>
                </a:lnTo>
                <a:lnTo>
                  <a:pt x="1457490" y="708863"/>
                </a:lnTo>
                <a:lnTo>
                  <a:pt x="1484998" y="689343"/>
                </a:lnTo>
                <a:lnTo>
                  <a:pt x="1519402" y="682244"/>
                </a:lnTo>
                <a:lnTo>
                  <a:pt x="1540751" y="684530"/>
                </a:lnTo>
                <a:lnTo>
                  <a:pt x="1558963" y="690880"/>
                </a:lnTo>
                <a:lnTo>
                  <a:pt x="1574736" y="700481"/>
                </a:lnTo>
                <a:lnTo>
                  <a:pt x="1588820" y="712533"/>
                </a:lnTo>
                <a:lnTo>
                  <a:pt x="1599692" y="701357"/>
                </a:lnTo>
                <a:lnTo>
                  <a:pt x="1565541" y="677608"/>
                </a:lnTo>
                <a:lnTo>
                  <a:pt x="1519694" y="668413"/>
                </a:lnTo>
                <a:lnTo>
                  <a:pt x="1478559" y="676859"/>
                </a:lnTo>
                <a:lnTo>
                  <a:pt x="1445958" y="699808"/>
                </a:lnTo>
                <a:lnTo>
                  <a:pt x="1424495" y="733679"/>
                </a:lnTo>
                <a:lnTo>
                  <a:pt x="1416862" y="774293"/>
                </a:lnTo>
                <a:lnTo>
                  <a:pt x="1416761" y="775462"/>
                </a:lnTo>
                <a:lnTo>
                  <a:pt x="1424482" y="816952"/>
                </a:lnTo>
                <a:lnTo>
                  <a:pt x="1445882" y="850582"/>
                </a:lnTo>
                <a:lnTo>
                  <a:pt x="1478305" y="873112"/>
                </a:lnTo>
                <a:lnTo>
                  <a:pt x="1519110" y="881354"/>
                </a:lnTo>
                <a:lnTo>
                  <a:pt x="1544218" y="878763"/>
                </a:lnTo>
                <a:lnTo>
                  <a:pt x="1565503" y="871461"/>
                </a:lnTo>
                <a:lnTo>
                  <a:pt x="1571942" y="867524"/>
                </a:lnTo>
                <a:lnTo>
                  <a:pt x="1584045" y="860132"/>
                </a:lnTo>
                <a:lnTo>
                  <a:pt x="1600873" y="845464"/>
                </a:lnTo>
                <a:close/>
              </a:path>
              <a:path w="2697480" h="881380">
                <a:moveTo>
                  <a:pt x="1606702" y="106159"/>
                </a:moveTo>
                <a:lnTo>
                  <a:pt x="1606410" y="105867"/>
                </a:lnTo>
                <a:lnTo>
                  <a:pt x="1599133" y="66128"/>
                </a:lnTo>
                <a:lnTo>
                  <a:pt x="1599044" y="65633"/>
                </a:lnTo>
                <a:lnTo>
                  <a:pt x="1590522" y="51854"/>
                </a:lnTo>
                <a:lnTo>
                  <a:pt x="1590522" y="107048"/>
                </a:lnTo>
                <a:lnTo>
                  <a:pt x="1584121" y="142405"/>
                </a:lnTo>
                <a:lnTo>
                  <a:pt x="1584032" y="142900"/>
                </a:lnTo>
                <a:lnTo>
                  <a:pt x="1565922" y="172161"/>
                </a:lnTo>
                <a:lnTo>
                  <a:pt x="1538287" y="191871"/>
                </a:lnTo>
                <a:lnTo>
                  <a:pt x="1503172" y="199097"/>
                </a:lnTo>
                <a:lnTo>
                  <a:pt x="1468412" y="191871"/>
                </a:lnTo>
                <a:lnTo>
                  <a:pt x="1468094" y="191871"/>
                </a:lnTo>
                <a:lnTo>
                  <a:pt x="1440129" y="171869"/>
                </a:lnTo>
                <a:lnTo>
                  <a:pt x="1421828" y="142405"/>
                </a:lnTo>
                <a:lnTo>
                  <a:pt x="1415351" y="107048"/>
                </a:lnTo>
                <a:lnTo>
                  <a:pt x="1415237" y="105867"/>
                </a:lnTo>
                <a:lnTo>
                  <a:pt x="1421638" y="70523"/>
                </a:lnTo>
                <a:lnTo>
                  <a:pt x="1421739" y="70027"/>
                </a:lnTo>
                <a:lnTo>
                  <a:pt x="1439837" y="40767"/>
                </a:lnTo>
                <a:lnTo>
                  <a:pt x="1467345" y="21145"/>
                </a:lnTo>
                <a:lnTo>
                  <a:pt x="1467027" y="21145"/>
                </a:lnTo>
                <a:lnTo>
                  <a:pt x="1502587" y="13817"/>
                </a:lnTo>
                <a:lnTo>
                  <a:pt x="1537792" y="21145"/>
                </a:lnTo>
                <a:lnTo>
                  <a:pt x="1565630" y="41059"/>
                </a:lnTo>
                <a:lnTo>
                  <a:pt x="1583944" y="70523"/>
                </a:lnTo>
                <a:lnTo>
                  <a:pt x="1590408" y="105867"/>
                </a:lnTo>
                <a:lnTo>
                  <a:pt x="1590522" y="107048"/>
                </a:lnTo>
                <a:lnTo>
                  <a:pt x="1590522" y="51854"/>
                </a:lnTo>
                <a:lnTo>
                  <a:pt x="1578178" y="31877"/>
                </a:lnTo>
                <a:lnTo>
                  <a:pt x="1552867" y="13817"/>
                </a:lnTo>
                <a:lnTo>
                  <a:pt x="1545742" y="8737"/>
                </a:lnTo>
                <a:lnTo>
                  <a:pt x="1546059" y="8737"/>
                </a:lnTo>
                <a:lnTo>
                  <a:pt x="1503172" y="0"/>
                </a:lnTo>
                <a:lnTo>
                  <a:pt x="1460652" y="8737"/>
                </a:lnTo>
                <a:lnTo>
                  <a:pt x="1427886" y="32169"/>
                </a:lnTo>
                <a:lnTo>
                  <a:pt x="1406817" y="66128"/>
                </a:lnTo>
                <a:lnTo>
                  <a:pt x="1399463" y="105867"/>
                </a:lnTo>
                <a:lnTo>
                  <a:pt x="1399362" y="107048"/>
                </a:lnTo>
                <a:lnTo>
                  <a:pt x="1406626" y="146799"/>
                </a:lnTo>
                <a:lnTo>
                  <a:pt x="1406715" y="147294"/>
                </a:lnTo>
                <a:lnTo>
                  <a:pt x="1427594" y="181051"/>
                </a:lnTo>
                <a:lnTo>
                  <a:pt x="1460157" y="204279"/>
                </a:lnTo>
                <a:lnTo>
                  <a:pt x="1502587" y="212928"/>
                </a:lnTo>
                <a:lnTo>
                  <a:pt x="1544662" y="204279"/>
                </a:lnTo>
                <a:lnTo>
                  <a:pt x="1544980" y="204279"/>
                </a:lnTo>
                <a:lnTo>
                  <a:pt x="1552232" y="199097"/>
                </a:lnTo>
                <a:lnTo>
                  <a:pt x="1577886" y="180759"/>
                </a:lnTo>
                <a:lnTo>
                  <a:pt x="1598955" y="146799"/>
                </a:lnTo>
                <a:lnTo>
                  <a:pt x="1606296" y="107048"/>
                </a:lnTo>
                <a:lnTo>
                  <a:pt x="1606410" y="106464"/>
                </a:lnTo>
                <a:lnTo>
                  <a:pt x="1606702" y="106159"/>
                </a:lnTo>
                <a:close/>
              </a:path>
              <a:path w="2697480" h="881380">
                <a:moveTo>
                  <a:pt x="1659636" y="671944"/>
                </a:moveTo>
                <a:lnTo>
                  <a:pt x="1644345" y="671944"/>
                </a:lnTo>
                <a:lnTo>
                  <a:pt x="1644345" y="877824"/>
                </a:lnTo>
                <a:lnTo>
                  <a:pt x="1659636" y="877824"/>
                </a:lnTo>
                <a:lnTo>
                  <a:pt x="1659636" y="671944"/>
                </a:lnTo>
                <a:close/>
              </a:path>
              <a:path w="2697480" h="881380">
                <a:moveTo>
                  <a:pt x="1772424" y="537730"/>
                </a:moveTo>
                <a:lnTo>
                  <a:pt x="1746478" y="510959"/>
                </a:lnTo>
                <a:lnTo>
                  <a:pt x="1734489" y="498602"/>
                </a:lnTo>
                <a:lnTo>
                  <a:pt x="1741563" y="488315"/>
                </a:lnTo>
                <a:lnTo>
                  <a:pt x="1742655" y="486714"/>
                </a:lnTo>
                <a:lnTo>
                  <a:pt x="1750364" y="473710"/>
                </a:lnTo>
                <a:lnTo>
                  <a:pt x="1757895" y="459282"/>
                </a:lnTo>
                <a:lnTo>
                  <a:pt x="1765084" y="443903"/>
                </a:lnTo>
                <a:lnTo>
                  <a:pt x="1751253" y="438315"/>
                </a:lnTo>
                <a:lnTo>
                  <a:pt x="1745132" y="452081"/>
                </a:lnTo>
                <a:lnTo>
                  <a:pt x="1738642" y="465086"/>
                </a:lnTo>
                <a:lnTo>
                  <a:pt x="1731772" y="477189"/>
                </a:lnTo>
                <a:lnTo>
                  <a:pt x="1724494" y="488315"/>
                </a:lnTo>
                <a:lnTo>
                  <a:pt x="1715084" y="478663"/>
                </a:lnTo>
                <a:lnTo>
                  <a:pt x="1715084" y="500964"/>
                </a:lnTo>
                <a:lnTo>
                  <a:pt x="1701774" y="514451"/>
                </a:lnTo>
                <a:lnTo>
                  <a:pt x="1687436" y="524637"/>
                </a:lnTo>
                <a:lnTo>
                  <a:pt x="1671980" y="531075"/>
                </a:lnTo>
                <a:lnTo>
                  <a:pt x="1655368" y="533323"/>
                </a:lnTo>
                <a:lnTo>
                  <a:pt x="1635925" y="529894"/>
                </a:lnTo>
                <a:lnTo>
                  <a:pt x="1620672" y="520446"/>
                </a:lnTo>
                <a:lnTo>
                  <a:pt x="1610715" y="506272"/>
                </a:lnTo>
                <a:lnTo>
                  <a:pt x="1607261" y="489191"/>
                </a:lnTo>
                <a:lnTo>
                  <a:pt x="1607197" y="488315"/>
                </a:lnTo>
                <a:lnTo>
                  <a:pt x="1609902" y="473710"/>
                </a:lnTo>
                <a:lnTo>
                  <a:pt x="1618424" y="459892"/>
                </a:lnTo>
                <a:lnTo>
                  <a:pt x="1633080" y="447789"/>
                </a:lnTo>
                <a:lnTo>
                  <a:pt x="1654200" y="438023"/>
                </a:lnTo>
                <a:lnTo>
                  <a:pt x="1715084" y="500964"/>
                </a:lnTo>
                <a:lnTo>
                  <a:pt x="1715084" y="478663"/>
                </a:lnTo>
                <a:lnTo>
                  <a:pt x="1675523" y="438023"/>
                </a:lnTo>
                <a:lnTo>
                  <a:pt x="1670380" y="432739"/>
                </a:lnTo>
                <a:lnTo>
                  <a:pt x="1691563" y="423456"/>
                </a:lnTo>
                <a:lnTo>
                  <a:pt x="1691741" y="423316"/>
                </a:lnTo>
                <a:lnTo>
                  <a:pt x="1707476" y="411695"/>
                </a:lnTo>
                <a:lnTo>
                  <a:pt x="1717484" y="397078"/>
                </a:lnTo>
                <a:lnTo>
                  <a:pt x="1720850" y="379793"/>
                </a:lnTo>
                <a:lnTo>
                  <a:pt x="1720964" y="379209"/>
                </a:lnTo>
                <a:lnTo>
                  <a:pt x="1717332" y="361632"/>
                </a:lnTo>
                <a:lnTo>
                  <a:pt x="1707324" y="347332"/>
                </a:lnTo>
                <a:lnTo>
                  <a:pt x="1707045" y="347141"/>
                </a:lnTo>
                <a:lnTo>
                  <a:pt x="1705660" y="346265"/>
                </a:lnTo>
                <a:lnTo>
                  <a:pt x="1705660" y="379793"/>
                </a:lnTo>
                <a:lnTo>
                  <a:pt x="1702892" y="393534"/>
                </a:lnTo>
                <a:lnTo>
                  <a:pt x="1702866" y="393712"/>
                </a:lnTo>
                <a:lnTo>
                  <a:pt x="1694497" y="405523"/>
                </a:lnTo>
                <a:lnTo>
                  <a:pt x="1680603" y="415366"/>
                </a:lnTo>
                <a:lnTo>
                  <a:pt x="1661261" y="423316"/>
                </a:lnTo>
                <a:lnTo>
                  <a:pt x="1649844" y="410324"/>
                </a:lnTo>
                <a:lnTo>
                  <a:pt x="1642516" y="399681"/>
                </a:lnTo>
                <a:lnTo>
                  <a:pt x="1638592" y="390194"/>
                </a:lnTo>
                <a:lnTo>
                  <a:pt x="1637512" y="381266"/>
                </a:lnTo>
                <a:lnTo>
                  <a:pt x="1637436" y="380669"/>
                </a:lnTo>
                <a:lnTo>
                  <a:pt x="1640065" y="367487"/>
                </a:lnTo>
                <a:lnTo>
                  <a:pt x="1647405" y="356844"/>
                </a:lnTo>
                <a:lnTo>
                  <a:pt x="1658658" y="349732"/>
                </a:lnTo>
                <a:lnTo>
                  <a:pt x="1673034" y="347141"/>
                </a:lnTo>
                <a:lnTo>
                  <a:pt x="1686445" y="349732"/>
                </a:lnTo>
                <a:lnTo>
                  <a:pt x="1686090" y="349732"/>
                </a:lnTo>
                <a:lnTo>
                  <a:pt x="1696288" y="356527"/>
                </a:lnTo>
                <a:lnTo>
                  <a:pt x="1703171" y="366877"/>
                </a:lnTo>
                <a:lnTo>
                  <a:pt x="1705559" y="379209"/>
                </a:lnTo>
                <a:lnTo>
                  <a:pt x="1705660" y="379793"/>
                </a:lnTo>
                <a:lnTo>
                  <a:pt x="1705660" y="346265"/>
                </a:lnTo>
                <a:lnTo>
                  <a:pt x="1692414" y="337794"/>
                </a:lnTo>
                <a:lnTo>
                  <a:pt x="1692694" y="337794"/>
                </a:lnTo>
                <a:lnTo>
                  <a:pt x="1673618" y="334200"/>
                </a:lnTo>
                <a:lnTo>
                  <a:pt x="1636623" y="347700"/>
                </a:lnTo>
                <a:lnTo>
                  <a:pt x="1622145" y="381266"/>
                </a:lnTo>
                <a:lnTo>
                  <a:pt x="1623529" y="393534"/>
                </a:lnTo>
                <a:lnTo>
                  <a:pt x="1627771" y="404939"/>
                </a:lnTo>
                <a:lnTo>
                  <a:pt x="1634921" y="416331"/>
                </a:lnTo>
                <a:lnTo>
                  <a:pt x="1645081" y="428612"/>
                </a:lnTo>
                <a:lnTo>
                  <a:pt x="1622615" y="439356"/>
                </a:lnTo>
                <a:lnTo>
                  <a:pt x="1605889" y="453059"/>
                </a:lnTo>
                <a:lnTo>
                  <a:pt x="1595450" y="469684"/>
                </a:lnTo>
                <a:lnTo>
                  <a:pt x="1592008" y="488315"/>
                </a:lnTo>
                <a:lnTo>
                  <a:pt x="1591957" y="488607"/>
                </a:lnTo>
                <a:lnTo>
                  <a:pt x="1591843" y="489191"/>
                </a:lnTo>
                <a:lnTo>
                  <a:pt x="1596644" y="512559"/>
                </a:lnTo>
                <a:lnTo>
                  <a:pt x="1609902" y="530669"/>
                </a:lnTo>
                <a:lnTo>
                  <a:pt x="1629943" y="542391"/>
                </a:lnTo>
                <a:lnTo>
                  <a:pt x="1655076" y="546557"/>
                </a:lnTo>
                <a:lnTo>
                  <a:pt x="1674901" y="544182"/>
                </a:lnTo>
                <a:lnTo>
                  <a:pt x="1693024" y="537248"/>
                </a:lnTo>
                <a:lnTo>
                  <a:pt x="1698853" y="533323"/>
                </a:lnTo>
                <a:lnTo>
                  <a:pt x="1709597" y="526084"/>
                </a:lnTo>
                <a:lnTo>
                  <a:pt x="1724787" y="510959"/>
                </a:lnTo>
                <a:lnTo>
                  <a:pt x="1760372" y="547725"/>
                </a:lnTo>
                <a:lnTo>
                  <a:pt x="1772424" y="537730"/>
                </a:lnTo>
                <a:close/>
              </a:path>
              <a:path w="2697480" h="881380">
                <a:moveTo>
                  <a:pt x="1803514" y="3530"/>
                </a:moveTo>
                <a:lnTo>
                  <a:pt x="1658518" y="3530"/>
                </a:lnTo>
                <a:lnTo>
                  <a:pt x="1658518" y="209397"/>
                </a:lnTo>
                <a:lnTo>
                  <a:pt x="1673809" y="209397"/>
                </a:lnTo>
                <a:lnTo>
                  <a:pt x="1673809" y="116166"/>
                </a:lnTo>
                <a:lnTo>
                  <a:pt x="1790280" y="116166"/>
                </a:lnTo>
                <a:lnTo>
                  <a:pt x="1790280" y="102044"/>
                </a:lnTo>
                <a:lnTo>
                  <a:pt x="1673809" y="102044"/>
                </a:lnTo>
                <a:lnTo>
                  <a:pt x="1673809" y="17640"/>
                </a:lnTo>
                <a:lnTo>
                  <a:pt x="1803514" y="17640"/>
                </a:lnTo>
                <a:lnTo>
                  <a:pt x="1803514" y="3530"/>
                </a:lnTo>
                <a:close/>
              </a:path>
              <a:path w="2697480" h="881380">
                <a:moveTo>
                  <a:pt x="1870989" y="863701"/>
                </a:moveTo>
                <a:lnTo>
                  <a:pt x="1738337" y="863701"/>
                </a:lnTo>
                <a:lnTo>
                  <a:pt x="1738337" y="781062"/>
                </a:lnTo>
                <a:lnTo>
                  <a:pt x="1856270" y="781062"/>
                </a:lnTo>
                <a:lnTo>
                  <a:pt x="1856270" y="766940"/>
                </a:lnTo>
                <a:lnTo>
                  <a:pt x="1738337" y="766940"/>
                </a:lnTo>
                <a:lnTo>
                  <a:pt x="1738337" y="686066"/>
                </a:lnTo>
                <a:lnTo>
                  <a:pt x="1869503" y="686066"/>
                </a:lnTo>
                <a:lnTo>
                  <a:pt x="1869503" y="671944"/>
                </a:lnTo>
                <a:lnTo>
                  <a:pt x="1723047" y="671944"/>
                </a:lnTo>
                <a:lnTo>
                  <a:pt x="1723047" y="877824"/>
                </a:lnTo>
                <a:lnTo>
                  <a:pt x="1870989" y="877824"/>
                </a:lnTo>
                <a:lnTo>
                  <a:pt x="1870989" y="863701"/>
                </a:lnTo>
                <a:close/>
              </a:path>
              <a:path w="2697480" h="881380">
                <a:moveTo>
                  <a:pt x="2086559" y="671944"/>
                </a:moveTo>
                <a:lnTo>
                  <a:pt x="2071865" y="671944"/>
                </a:lnTo>
                <a:lnTo>
                  <a:pt x="2071865" y="851052"/>
                </a:lnTo>
                <a:lnTo>
                  <a:pt x="1948002" y="694880"/>
                </a:lnTo>
                <a:lnTo>
                  <a:pt x="1929803" y="671944"/>
                </a:lnTo>
                <a:lnTo>
                  <a:pt x="1915388" y="671944"/>
                </a:lnTo>
                <a:lnTo>
                  <a:pt x="1915388" y="877824"/>
                </a:lnTo>
                <a:lnTo>
                  <a:pt x="1930095" y="877824"/>
                </a:lnTo>
                <a:lnTo>
                  <a:pt x="1930095" y="694880"/>
                </a:lnTo>
                <a:lnTo>
                  <a:pt x="2075091" y="877824"/>
                </a:lnTo>
                <a:lnTo>
                  <a:pt x="2086559" y="877824"/>
                </a:lnTo>
                <a:lnTo>
                  <a:pt x="2086559" y="851052"/>
                </a:lnTo>
                <a:lnTo>
                  <a:pt x="2086559" y="671944"/>
                </a:lnTo>
                <a:close/>
              </a:path>
              <a:path w="2697480" h="881380">
                <a:moveTo>
                  <a:pt x="2323096" y="845464"/>
                </a:moveTo>
                <a:lnTo>
                  <a:pt x="2312809" y="835469"/>
                </a:lnTo>
                <a:lnTo>
                  <a:pt x="2297099" y="849160"/>
                </a:lnTo>
                <a:lnTo>
                  <a:pt x="2280678" y="859218"/>
                </a:lnTo>
                <a:lnTo>
                  <a:pt x="2262594" y="865416"/>
                </a:lnTo>
                <a:lnTo>
                  <a:pt x="2241931" y="867524"/>
                </a:lnTo>
                <a:lnTo>
                  <a:pt x="2207603" y="860374"/>
                </a:lnTo>
                <a:lnTo>
                  <a:pt x="2179980" y="840727"/>
                </a:lnTo>
                <a:lnTo>
                  <a:pt x="2161565" y="811314"/>
                </a:lnTo>
                <a:lnTo>
                  <a:pt x="2154974" y="775462"/>
                </a:lnTo>
                <a:lnTo>
                  <a:pt x="2154872" y="774293"/>
                </a:lnTo>
                <a:lnTo>
                  <a:pt x="2161476" y="738073"/>
                </a:lnTo>
                <a:lnTo>
                  <a:pt x="2179726" y="708863"/>
                </a:lnTo>
                <a:lnTo>
                  <a:pt x="2207234" y="689343"/>
                </a:lnTo>
                <a:lnTo>
                  <a:pt x="2241639" y="682244"/>
                </a:lnTo>
                <a:lnTo>
                  <a:pt x="2262987" y="684530"/>
                </a:lnTo>
                <a:lnTo>
                  <a:pt x="2281186" y="690880"/>
                </a:lnTo>
                <a:lnTo>
                  <a:pt x="2296972" y="700481"/>
                </a:lnTo>
                <a:lnTo>
                  <a:pt x="2311044" y="712533"/>
                </a:lnTo>
                <a:lnTo>
                  <a:pt x="2321928" y="701357"/>
                </a:lnTo>
                <a:lnTo>
                  <a:pt x="2287778" y="677608"/>
                </a:lnTo>
                <a:lnTo>
                  <a:pt x="2241931" y="668413"/>
                </a:lnTo>
                <a:lnTo>
                  <a:pt x="2200783" y="676859"/>
                </a:lnTo>
                <a:lnTo>
                  <a:pt x="2168182" y="699808"/>
                </a:lnTo>
                <a:lnTo>
                  <a:pt x="2146719" y="733679"/>
                </a:lnTo>
                <a:lnTo>
                  <a:pt x="2139099" y="774293"/>
                </a:lnTo>
                <a:lnTo>
                  <a:pt x="2138984" y="775462"/>
                </a:lnTo>
                <a:lnTo>
                  <a:pt x="2146706" y="816952"/>
                </a:lnTo>
                <a:lnTo>
                  <a:pt x="2168106" y="850582"/>
                </a:lnTo>
                <a:lnTo>
                  <a:pt x="2200529" y="873112"/>
                </a:lnTo>
                <a:lnTo>
                  <a:pt x="2241346" y="881354"/>
                </a:lnTo>
                <a:lnTo>
                  <a:pt x="2266442" y="878763"/>
                </a:lnTo>
                <a:lnTo>
                  <a:pt x="2287740" y="871461"/>
                </a:lnTo>
                <a:lnTo>
                  <a:pt x="2294166" y="867524"/>
                </a:lnTo>
                <a:lnTo>
                  <a:pt x="2306269" y="860132"/>
                </a:lnTo>
                <a:lnTo>
                  <a:pt x="2323096" y="845464"/>
                </a:lnTo>
                <a:close/>
              </a:path>
              <a:path w="2697480" h="881380">
                <a:moveTo>
                  <a:pt x="2513660" y="863701"/>
                </a:moveTo>
                <a:lnTo>
                  <a:pt x="2381008" y="863701"/>
                </a:lnTo>
                <a:lnTo>
                  <a:pt x="2381008" y="781062"/>
                </a:lnTo>
                <a:lnTo>
                  <a:pt x="2498941" y="781062"/>
                </a:lnTo>
                <a:lnTo>
                  <a:pt x="2498941" y="766940"/>
                </a:lnTo>
                <a:lnTo>
                  <a:pt x="2381008" y="766940"/>
                </a:lnTo>
                <a:lnTo>
                  <a:pt x="2381008" y="686066"/>
                </a:lnTo>
                <a:lnTo>
                  <a:pt x="2512187" y="686066"/>
                </a:lnTo>
                <a:lnTo>
                  <a:pt x="2512187" y="671944"/>
                </a:lnTo>
                <a:lnTo>
                  <a:pt x="2365730" y="671944"/>
                </a:lnTo>
                <a:lnTo>
                  <a:pt x="2365730" y="877824"/>
                </a:lnTo>
                <a:lnTo>
                  <a:pt x="2513660" y="877824"/>
                </a:lnTo>
                <a:lnTo>
                  <a:pt x="2513660" y="863701"/>
                </a:lnTo>
                <a:close/>
              </a:path>
              <a:path w="2697480" h="881380">
                <a:moveTo>
                  <a:pt x="2696908" y="824001"/>
                </a:moveTo>
                <a:lnTo>
                  <a:pt x="2680957" y="788009"/>
                </a:lnTo>
                <a:lnTo>
                  <a:pt x="2629268" y="767232"/>
                </a:lnTo>
                <a:lnTo>
                  <a:pt x="2599296" y="759053"/>
                </a:lnTo>
                <a:lnTo>
                  <a:pt x="2580957" y="749147"/>
                </a:lnTo>
                <a:lnTo>
                  <a:pt x="2571775" y="737044"/>
                </a:lnTo>
                <a:lnTo>
                  <a:pt x="2569273" y="722236"/>
                </a:lnTo>
                <a:lnTo>
                  <a:pt x="2569273" y="721652"/>
                </a:lnTo>
                <a:lnTo>
                  <a:pt x="2572867" y="706526"/>
                </a:lnTo>
                <a:lnTo>
                  <a:pt x="2583053" y="694194"/>
                </a:lnTo>
                <a:lnTo>
                  <a:pt x="2598928" y="685876"/>
                </a:lnTo>
                <a:lnTo>
                  <a:pt x="2619565" y="682828"/>
                </a:lnTo>
                <a:lnTo>
                  <a:pt x="2635986" y="684098"/>
                </a:lnTo>
                <a:lnTo>
                  <a:pt x="2651506" y="688162"/>
                </a:lnTo>
                <a:lnTo>
                  <a:pt x="2666415" y="695363"/>
                </a:lnTo>
                <a:lnTo>
                  <a:pt x="2681020" y="706069"/>
                </a:lnTo>
                <a:lnTo>
                  <a:pt x="2690736" y="694004"/>
                </a:lnTo>
                <a:lnTo>
                  <a:pt x="2640888" y="670560"/>
                </a:lnTo>
                <a:lnTo>
                  <a:pt x="2620149" y="669010"/>
                </a:lnTo>
                <a:lnTo>
                  <a:pt x="2593683" y="673163"/>
                </a:lnTo>
                <a:lnTo>
                  <a:pt x="2572728" y="684593"/>
                </a:lnTo>
                <a:lnTo>
                  <a:pt x="2558935" y="701763"/>
                </a:lnTo>
                <a:lnTo>
                  <a:pt x="2553970" y="723125"/>
                </a:lnTo>
                <a:lnTo>
                  <a:pt x="2553970" y="723709"/>
                </a:lnTo>
                <a:lnTo>
                  <a:pt x="2570149" y="760615"/>
                </a:lnTo>
                <a:lnTo>
                  <a:pt x="2623375" y="781646"/>
                </a:lnTo>
                <a:lnTo>
                  <a:pt x="2652204" y="789406"/>
                </a:lnTo>
                <a:lnTo>
                  <a:pt x="2670035" y="798931"/>
                </a:lnTo>
                <a:lnTo>
                  <a:pt x="2679103" y="810768"/>
                </a:lnTo>
                <a:lnTo>
                  <a:pt x="2681617" y="825461"/>
                </a:lnTo>
                <a:lnTo>
                  <a:pt x="2681617" y="826058"/>
                </a:lnTo>
                <a:lnTo>
                  <a:pt x="2677833" y="842378"/>
                </a:lnTo>
                <a:lnTo>
                  <a:pt x="2667165" y="855319"/>
                </a:lnTo>
                <a:lnTo>
                  <a:pt x="2650718" y="863866"/>
                </a:lnTo>
                <a:lnTo>
                  <a:pt x="2629560" y="866940"/>
                </a:lnTo>
                <a:lnTo>
                  <a:pt x="2608884" y="865136"/>
                </a:lnTo>
                <a:lnTo>
                  <a:pt x="2608554" y="865136"/>
                </a:lnTo>
                <a:lnTo>
                  <a:pt x="2589784" y="859472"/>
                </a:lnTo>
                <a:lnTo>
                  <a:pt x="2572562" y="849947"/>
                </a:lnTo>
                <a:lnTo>
                  <a:pt x="2555735" y="836358"/>
                </a:lnTo>
                <a:lnTo>
                  <a:pt x="2545740" y="847826"/>
                </a:lnTo>
                <a:lnTo>
                  <a:pt x="2564485" y="862279"/>
                </a:lnTo>
                <a:lnTo>
                  <a:pt x="2584119" y="872566"/>
                </a:lnTo>
                <a:lnTo>
                  <a:pt x="2605290" y="878713"/>
                </a:lnTo>
                <a:lnTo>
                  <a:pt x="2628684" y="880757"/>
                </a:lnTo>
                <a:lnTo>
                  <a:pt x="2656090" y="876655"/>
                </a:lnTo>
                <a:lnTo>
                  <a:pt x="2674302" y="866940"/>
                </a:lnTo>
                <a:lnTo>
                  <a:pt x="2677680" y="865136"/>
                </a:lnTo>
                <a:lnTo>
                  <a:pt x="2691828" y="847382"/>
                </a:lnTo>
                <a:lnTo>
                  <a:pt x="2696908" y="824585"/>
                </a:lnTo>
                <a:lnTo>
                  <a:pt x="2696908" y="824001"/>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1" i="0" u="sng">
                <a:solidFill>
                  <a:schemeClr val="bg1"/>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sz="3300" b="0" i="0">
                <a:solidFill>
                  <a:schemeClr val="bg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u="sng">
                <a:solidFill>
                  <a:schemeClr val="bg1"/>
                </a:solidFill>
                <a:latin typeface="Century Gothic"/>
                <a:cs typeface="Century Gothic"/>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u="sng">
                <a:solidFill>
                  <a:schemeClr val="bg1"/>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193966"/>
          </a:solidFill>
        </p:spPr>
        <p:txBody>
          <a:bodyPr wrap="square" lIns="0" tIns="0" rIns="0" bIns="0" rtlCol="0"/>
          <a:lstStyle/>
          <a:p>
            <a:endParaRPr/>
          </a:p>
        </p:txBody>
      </p:sp>
      <p:sp>
        <p:nvSpPr>
          <p:cNvPr id="17" name="bg object 17"/>
          <p:cNvSpPr/>
          <p:nvPr/>
        </p:nvSpPr>
        <p:spPr>
          <a:xfrm>
            <a:off x="0" y="0"/>
            <a:ext cx="20104100" cy="3078480"/>
          </a:xfrm>
          <a:custGeom>
            <a:avLst/>
            <a:gdLst/>
            <a:ahLst/>
            <a:cxnLst/>
            <a:rect l="l" t="t" r="r" b="b"/>
            <a:pathLst>
              <a:path w="20104100" h="3078480">
                <a:moveTo>
                  <a:pt x="20104099" y="0"/>
                </a:moveTo>
                <a:lnTo>
                  <a:pt x="0" y="0"/>
                </a:lnTo>
                <a:lnTo>
                  <a:pt x="0" y="3078440"/>
                </a:lnTo>
                <a:lnTo>
                  <a:pt x="20104099" y="3078440"/>
                </a:lnTo>
                <a:lnTo>
                  <a:pt x="20104099" y="0"/>
                </a:lnTo>
                <a:close/>
              </a:path>
            </a:pathLst>
          </a:custGeom>
          <a:solidFill>
            <a:srgbClr val="FFFFFF">
              <a:alpha val="19999"/>
            </a:srgbClr>
          </a:solidFill>
        </p:spPr>
        <p:txBody>
          <a:bodyPr wrap="square" lIns="0" tIns="0" rIns="0" bIns="0" rtlCol="0"/>
          <a:lstStyle/>
          <a:p>
            <a:endParaRPr/>
          </a:p>
        </p:txBody>
      </p:sp>
      <p:sp>
        <p:nvSpPr>
          <p:cNvPr id="2" name="Holder 2"/>
          <p:cNvSpPr>
            <a:spLocks noGrp="1"/>
          </p:cNvSpPr>
          <p:nvPr>
            <p:ph type="title"/>
          </p:nvPr>
        </p:nvSpPr>
        <p:spPr>
          <a:xfrm>
            <a:off x="364251" y="3095161"/>
            <a:ext cx="19282410" cy="1022551"/>
          </a:xfrm>
          <a:prstGeom prst="rect">
            <a:avLst/>
          </a:prstGeom>
        </p:spPr>
        <p:txBody>
          <a:bodyPr wrap="square" lIns="0" tIns="0" rIns="0" bIns="0">
            <a:spAutoFit/>
          </a:bodyPr>
          <a:lstStyle>
            <a:lvl1pPr>
              <a:defRPr sz="3600" b="1" i="0" u="sng">
                <a:solidFill>
                  <a:schemeClr val="bg1"/>
                </a:solidFill>
                <a:latin typeface="Century Gothic"/>
                <a:cs typeface="Century Gothic"/>
              </a:defRPr>
            </a:lvl1pPr>
          </a:lstStyle>
          <a:p>
            <a:endParaRPr/>
          </a:p>
        </p:txBody>
      </p:sp>
      <p:sp>
        <p:nvSpPr>
          <p:cNvPr id="3" name="Holder 3"/>
          <p:cNvSpPr>
            <a:spLocks noGrp="1"/>
          </p:cNvSpPr>
          <p:nvPr>
            <p:ph type="body" idx="1"/>
          </p:nvPr>
        </p:nvSpPr>
        <p:spPr>
          <a:xfrm>
            <a:off x="364251" y="4272190"/>
            <a:ext cx="19092545" cy="4381500"/>
          </a:xfrm>
          <a:prstGeom prst="rect">
            <a:avLst/>
          </a:prstGeom>
        </p:spPr>
        <p:txBody>
          <a:bodyPr wrap="square" lIns="0" tIns="0" rIns="0" bIns="0">
            <a:spAutoFit/>
          </a:bodyPr>
          <a:lstStyle>
            <a:lvl1pPr>
              <a:defRPr sz="3300" b="0" i="0">
                <a:solidFill>
                  <a:schemeClr val="bg1"/>
                </a:solidFill>
                <a:latin typeface="Verdana"/>
                <a:cs typeface="Verdana"/>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1/22/2026</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2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2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2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2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2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2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2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lloquium Spring 2026 &#10;Ocean County College Logo">
            <a:extLst>
              <a:ext uri="{FF2B5EF4-FFF2-40B4-BE49-F238E27FC236}">
                <a16:creationId xmlns:a16="http://schemas.microsoft.com/office/drawing/2014/main" id="{A02B6252-06FF-4137-A6F9-326DB2EBFA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05" y="794"/>
            <a:ext cx="20104100" cy="11308556"/>
          </a:xfrm>
          <a:prstGeom prst="rect">
            <a:avLst/>
          </a:prstGeom>
        </p:spPr>
      </p:pic>
      <p:sp>
        <p:nvSpPr>
          <p:cNvPr id="2" name="Title 1" hidden="1">
            <a:extLst>
              <a:ext uri="{FF2B5EF4-FFF2-40B4-BE49-F238E27FC236}">
                <a16:creationId xmlns:a16="http://schemas.microsoft.com/office/drawing/2014/main" id="{E7EF16C2-2D18-4580-8C2D-C89344300657}"/>
              </a:ext>
            </a:extLst>
          </p:cNvPr>
          <p:cNvSpPr>
            <a:spLocks noGrp="1"/>
          </p:cNvSpPr>
          <p:nvPr>
            <p:ph type="ctrTitle"/>
          </p:nvPr>
        </p:nvSpPr>
        <p:spPr>
          <a:xfrm>
            <a:off x="1282640" y="1222864"/>
            <a:ext cx="17538818" cy="553998"/>
          </a:xfrm>
        </p:spPr>
        <p:txBody>
          <a:bodyPr/>
          <a:lstStyle/>
          <a:p>
            <a:r>
              <a:rPr lang="en-US" dirty="0"/>
              <a:t>Colloquium Spring 2026</a:t>
            </a:r>
          </a:p>
        </p:txBody>
      </p:sp>
    </p:spTree>
    <p:extLst>
      <p:ext uri="{BB962C8B-B14F-4D97-AF65-F5344CB8AC3E}">
        <p14:creationId xmlns:p14="http://schemas.microsoft.com/office/powerpoint/2010/main" val="3072893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descr="Students and professor performing sign language at the ASL Rock &amp; Roll Show "/>
          <p:cNvPicPr/>
          <p:nvPr/>
        </p:nvPicPr>
        <p:blipFill>
          <a:blip r:embed="rId2" cstate="print"/>
          <a:stretch>
            <a:fillRect/>
          </a:stretch>
        </p:blipFill>
        <p:spPr>
          <a:xfrm>
            <a:off x="35214" y="794"/>
            <a:ext cx="20104100" cy="11308556"/>
          </a:xfrm>
          <a:prstGeom prst="rect">
            <a:avLst/>
          </a:prstGeom>
        </p:spPr>
      </p:pic>
      <p:sp>
        <p:nvSpPr>
          <p:cNvPr id="3" name="Title 2" hidden="1">
            <a:extLst>
              <a:ext uri="{FF2B5EF4-FFF2-40B4-BE49-F238E27FC236}">
                <a16:creationId xmlns:a16="http://schemas.microsoft.com/office/drawing/2014/main" id="{FC8DA0B8-1F3B-4224-9F57-D0591EC25DC3}"/>
              </a:ext>
            </a:extLst>
          </p:cNvPr>
          <p:cNvSpPr>
            <a:spLocks noGrp="1"/>
          </p:cNvSpPr>
          <p:nvPr>
            <p:ph type="ctrTitle"/>
          </p:nvPr>
        </p:nvSpPr>
        <p:spPr>
          <a:xfrm>
            <a:off x="1282640" y="1222864"/>
            <a:ext cx="17538818" cy="553998"/>
          </a:xfrm>
        </p:spPr>
        <p:txBody>
          <a:bodyPr/>
          <a:lstStyle/>
          <a:p>
            <a:r>
              <a:rPr lang="en-US" dirty="0"/>
              <a:t>Students and professor performing sign language at the ASL Rock &amp; Roll Show</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descr="Student artwork unveiling at the Tutoring Center"/>
          <p:cNvPicPr/>
          <p:nvPr/>
        </p:nvPicPr>
        <p:blipFill>
          <a:blip r:embed="rId2" cstate="print"/>
          <a:stretch>
            <a:fillRect/>
          </a:stretch>
        </p:blipFill>
        <p:spPr>
          <a:xfrm>
            <a:off x="0" y="794"/>
            <a:ext cx="20104100" cy="11308556"/>
          </a:xfrm>
          <a:prstGeom prst="rect">
            <a:avLst/>
          </a:prstGeom>
        </p:spPr>
      </p:pic>
      <p:sp>
        <p:nvSpPr>
          <p:cNvPr id="3" name="Title 2" hidden="1">
            <a:extLst>
              <a:ext uri="{FF2B5EF4-FFF2-40B4-BE49-F238E27FC236}">
                <a16:creationId xmlns:a16="http://schemas.microsoft.com/office/drawing/2014/main" id="{D1FEDD4C-82C4-4988-A6AC-EA994FDD4774}"/>
              </a:ext>
            </a:extLst>
          </p:cNvPr>
          <p:cNvSpPr>
            <a:spLocks noGrp="1"/>
          </p:cNvSpPr>
          <p:nvPr>
            <p:ph type="ctrTitle"/>
          </p:nvPr>
        </p:nvSpPr>
        <p:spPr>
          <a:xfrm>
            <a:off x="1282640" y="1222864"/>
            <a:ext cx="17538818" cy="553998"/>
          </a:xfrm>
        </p:spPr>
        <p:txBody>
          <a:bodyPr/>
          <a:lstStyle/>
          <a:p>
            <a:r>
              <a:rPr lang="en-US" dirty="0"/>
              <a:t>Student artwork unveiling at the Tutoring Center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descr="Experimental photography Student Gallery"/>
          <p:cNvPicPr/>
          <p:nvPr/>
        </p:nvPicPr>
        <p:blipFill>
          <a:blip r:embed="rId2" cstate="print"/>
          <a:stretch>
            <a:fillRect/>
          </a:stretch>
        </p:blipFill>
        <p:spPr>
          <a:xfrm>
            <a:off x="0" y="2814"/>
            <a:ext cx="20104100" cy="11308556"/>
          </a:xfrm>
          <a:prstGeom prst="rect">
            <a:avLst/>
          </a:prstGeom>
        </p:spPr>
      </p:pic>
      <p:sp>
        <p:nvSpPr>
          <p:cNvPr id="3" name="Title 2" hidden="1">
            <a:extLst>
              <a:ext uri="{FF2B5EF4-FFF2-40B4-BE49-F238E27FC236}">
                <a16:creationId xmlns:a16="http://schemas.microsoft.com/office/drawing/2014/main" id="{8800C1E8-7BBA-4BF5-97C8-6B8CD0C00D33}"/>
              </a:ext>
            </a:extLst>
          </p:cNvPr>
          <p:cNvSpPr>
            <a:spLocks noGrp="1"/>
          </p:cNvSpPr>
          <p:nvPr>
            <p:ph type="ctrTitle"/>
          </p:nvPr>
        </p:nvSpPr>
        <p:spPr>
          <a:xfrm>
            <a:off x="1282640" y="1222864"/>
            <a:ext cx="17538818" cy="553998"/>
          </a:xfrm>
        </p:spPr>
        <p:txBody>
          <a:bodyPr/>
          <a:lstStyle/>
          <a:p>
            <a:r>
              <a:rPr lang="en-US" dirty="0"/>
              <a:t>Experimental photography Student Gallery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descr="Art Club at Smithville Art Walk"/>
          <p:cNvPicPr/>
          <p:nvPr/>
        </p:nvPicPr>
        <p:blipFill>
          <a:blip r:embed="rId2" cstate="print"/>
          <a:stretch>
            <a:fillRect/>
          </a:stretch>
        </p:blipFill>
        <p:spPr>
          <a:xfrm>
            <a:off x="-13277" y="0"/>
            <a:ext cx="20104100" cy="11308556"/>
          </a:xfrm>
          <a:prstGeom prst="rect">
            <a:avLst/>
          </a:prstGeom>
        </p:spPr>
      </p:pic>
      <p:sp>
        <p:nvSpPr>
          <p:cNvPr id="3" name="Title 2" hidden="1">
            <a:extLst>
              <a:ext uri="{FF2B5EF4-FFF2-40B4-BE49-F238E27FC236}">
                <a16:creationId xmlns:a16="http://schemas.microsoft.com/office/drawing/2014/main" id="{7A6D294E-822F-4D4C-BB5E-A62C7C3BA4D1}"/>
              </a:ext>
            </a:extLst>
          </p:cNvPr>
          <p:cNvSpPr>
            <a:spLocks noGrp="1"/>
          </p:cNvSpPr>
          <p:nvPr>
            <p:ph type="ctrTitle"/>
          </p:nvPr>
        </p:nvSpPr>
        <p:spPr>
          <a:xfrm>
            <a:off x="1282640" y="1222864"/>
            <a:ext cx="17538818" cy="553998"/>
          </a:xfrm>
        </p:spPr>
        <p:txBody>
          <a:bodyPr/>
          <a:lstStyle/>
          <a:p>
            <a:r>
              <a:rPr lang="en-US" dirty="0"/>
              <a:t>Art Club at Smithville Art Walk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descr="The Strength of Song and Dance featuring Ty &quot;Dancing Wolf&quot; Ellis"/>
          <p:cNvPicPr/>
          <p:nvPr/>
        </p:nvPicPr>
        <p:blipFill>
          <a:blip r:embed="rId2" cstate="print"/>
          <a:stretch>
            <a:fillRect/>
          </a:stretch>
        </p:blipFill>
        <p:spPr>
          <a:xfrm>
            <a:off x="0" y="9742"/>
            <a:ext cx="20104100" cy="11308556"/>
          </a:xfrm>
          <a:prstGeom prst="rect">
            <a:avLst/>
          </a:prstGeom>
        </p:spPr>
      </p:pic>
      <p:sp>
        <p:nvSpPr>
          <p:cNvPr id="3" name="Title 2" hidden="1">
            <a:extLst>
              <a:ext uri="{FF2B5EF4-FFF2-40B4-BE49-F238E27FC236}">
                <a16:creationId xmlns:a16="http://schemas.microsoft.com/office/drawing/2014/main" id="{89BC617D-8CC6-4E0B-93CA-BCE870273F4D}"/>
              </a:ext>
            </a:extLst>
          </p:cNvPr>
          <p:cNvSpPr>
            <a:spLocks noGrp="1"/>
          </p:cNvSpPr>
          <p:nvPr>
            <p:ph type="ctrTitle"/>
          </p:nvPr>
        </p:nvSpPr>
        <p:spPr>
          <a:xfrm>
            <a:off x="1282640" y="1222864"/>
            <a:ext cx="17538818" cy="553998"/>
          </a:xfrm>
        </p:spPr>
        <p:txBody>
          <a:bodyPr/>
          <a:lstStyle/>
          <a:p>
            <a:r>
              <a:rPr lang="en-US" dirty="0"/>
              <a:t>The Strength of Song and Dance featuring Ty "Dancing Wolf" Ellis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descr="Music Practice Suite Open House"/>
          <p:cNvPicPr/>
          <p:nvPr/>
        </p:nvPicPr>
        <p:blipFill>
          <a:blip r:embed="rId2" cstate="print"/>
          <a:stretch>
            <a:fillRect/>
          </a:stretch>
        </p:blipFill>
        <p:spPr>
          <a:xfrm>
            <a:off x="0" y="794"/>
            <a:ext cx="20104100" cy="11308556"/>
          </a:xfrm>
          <a:prstGeom prst="rect">
            <a:avLst/>
          </a:prstGeom>
        </p:spPr>
      </p:pic>
      <p:sp>
        <p:nvSpPr>
          <p:cNvPr id="3" name="Title 2">
            <a:extLst>
              <a:ext uri="{FF2B5EF4-FFF2-40B4-BE49-F238E27FC236}">
                <a16:creationId xmlns:a16="http://schemas.microsoft.com/office/drawing/2014/main" id="{35D15D70-97F4-439F-ACE7-B013115266ED}"/>
              </a:ext>
            </a:extLst>
          </p:cNvPr>
          <p:cNvSpPr>
            <a:spLocks noGrp="1"/>
          </p:cNvSpPr>
          <p:nvPr>
            <p:ph type="ctrTitle"/>
          </p:nvPr>
        </p:nvSpPr>
        <p:spPr>
          <a:xfrm>
            <a:off x="1282640" y="1222864"/>
            <a:ext cx="17538818" cy="553998"/>
          </a:xfrm>
        </p:spPr>
        <p:txBody>
          <a:bodyPr/>
          <a:lstStyle/>
          <a:p>
            <a:r>
              <a:rPr lang="en-US" dirty="0"/>
              <a:t>Music Practice Suite Open House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object 4" descr="Grunin Center for the Arts Logo"/>
          <p:cNvSpPr/>
          <p:nvPr/>
        </p:nvSpPr>
        <p:spPr>
          <a:xfrm>
            <a:off x="0" y="0"/>
            <a:ext cx="20104100" cy="3078480"/>
          </a:xfrm>
          <a:custGeom>
            <a:avLst/>
            <a:gdLst/>
            <a:ahLst/>
            <a:cxnLst/>
            <a:rect l="l" t="t" r="r" b="b"/>
            <a:pathLst>
              <a:path w="20104100" h="3078480">
                <a:moveTo>
                  <a:pt x="20104099" y="0"/>
                </a:moveTo>
                <a:lnTo>
                  <a:pt x="0" y="0"/>
                </a:lnTo>
                <a:lnTo>
                  <a:pt x="0" y="3078440"/>
                </a:lnTo>
                <a:lnTo>
                  <a:pt x="20104099" y="3078440"/>
                </a:lnTo>
                <a:lnTo>
                  <a:pt x="20104099" y="0"/>
                </a:lnTo>
                <a:close/>
              </a:path>
            </a:pathLst>
          </a:custGeom>
          <a:solidFill>
            <a:srgbClr val="00376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6" name="object 6" descr="Jay and Linda Grunin Center for the Arts"/>
          <p:cNvSpPr/>
          <p:nvPr/>
        </p:nvSpPr>
        <p:spPr>
          <a:xfrm>
            <a:off x="380365" y="3233608"/>
            <a:ext cx="19274155" cy="7803515"/>
          </a:xfrm>
          <a:custGeom>
            <a:avLst/>
            <a:gdLst/>
            <a:ahLst/>
            <a:cxnLst/>
            <a:rect l="l" t="t" r="r" b="b"/>
            <a:pathLst>
              <a:path w="19274155" h="7803515">
                <a:moveTo>
                  <a:pt x="19273549" y="0"/>
                </a:moveTo>
                <a:lnTo>
                  <a:pt x="0" y="0"/>
                </a:lnTo>
                <a:lnTo>
                  <a:pt x="0" y="7802903"/>
                </a:lnTo>
                <a:lnTo>
                  <a:pt x="19273549" y="7802903"/>
                </a:lnTo>
                <a:lnTo>
                  <a:pt x="19273549" y="0"/>
                </a:lnTo>
                <a:close/>
              </a:path>
            </a:pathLst>
          </a:custGeom>
          <a:no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527050" y="3634632"/>
            <a:ext cx="19050000" cy="6760312"/>
          </a:xfrm>
          <a:prstGeom prst="rect">
            <a:avLst/>
          </a:prstGeom>
        </p:spPr>
        <p:txBody>
          <a:bodyPr vert="horz" wrap="square" lIns="0" tIns="15875" rIns="0" bIns="0" rtlCol="0">
            <a:spAutoFit/>
          </a:bodyPr>
          <a:lstStyle/>
          <a:p>
            <a:pPr marL="469900" marR="20955" indent="-457200">
              <a:lnSpc>
                <a:spcPct val="108300"/>
              </a:lnSpc>
              <a:spcBef>
                <a:spcPts val="100"/>
              </a:spcBef>
              <a:buFont typeface="Wingdings" panose="05000000000000000000" pitchFamily="2" charset="2"/>
              <a:buChar char="§"/>
            </a:pPr>
            <a:r>
              <a:rPr lang="en-US" sz="3200" spc="-160" dirty="0">
                <a:solidFill>
                  <a:schemeClr val="tx1"/>
                </a:solidFill>
                <a:latin typeface="Verdana"/>
                <a:cs typeface="Verdana"/>
              </a:rPr>
              <a:t>Thanks</a:t>
            </a:r>
            <a:r>
              <a:rPr lang="en-US" sz="3200" spc="-275" dirty="0">
                <a:solidFill>
                  <a:schemeClr val="tx1"/>
                </a:solidFill>
                <a:latin typeface="Verdana"/>
                <a:cs typeface="Verdana"/>
              </a:rPr>
              <a:t> </a:t>
            </a:r>
            <a:r>
              <a:rPr lang="en-US" sz="3200" spc="-180" dirty="0">
                <a:solidFill>
                  <a:schemeClr val="tx1"/>
                </a:solidFill>
                <a:latin typeface="Verdana"/>
                <a:cs typeface="Verdana"/>
              </a:rPr>
              <a:t>to</a:t>
            </a:r>
            <a:r>
              <a:rPr lang="en-US" sz="3200" spc="-275" dirty="0">
                <a:solidFill>
                  <a:schemeClr val="tx1"/>
                </a:solidFill>
                <a:latin typeface="Verdana"/>
                <a:cs typeface="Verdana"/>
              </a:rPr>
              <a:t> </a:t>
            </a:r>
            <a:r>
              <a:rPr lang="en-US" sz="3200" spc="-170" dirty="0">
                <a:solidFill>
                  <a:schemeClr val="tx1"/>
                </a:solidFill>
                <a:latin typeface="Verdana"/>
                <a:cs typeface="Verdana"/>
              </a:rPr>
              <a:t>outside</a:t>
            </a:r>
            <a:r>
              <a:rPr lang="en-US" sz="3200" spc="-275" dirty="0">
                <a:solidFill>
                  <a:schemeClr val="tx1"/>
                </a:solidFill>
                <a:latin typeface="Verdana"/>
                <a:cs typeface="Verdana"/>
              </a:rPr>
              <a:t> </a:t>
            </a:r>
            <a:r>
              <a:rPr lang="en-US" sz="3200" spc="-210" dirty="0">
                <a:solidFill>
                  <a:schemeClr val="tx1"/>
                </a:solidFill>
                <a:latin typeface="Verdana"/>
                <a:cs typeface="Verdana"/>
              </a:rPr>
              <a:t>donors,</a:t>
            </a:r>
            <a:r>
              <a:rPr lang="en-US" sz="3200" spc="-275" dirty="0">
                <a:solidFill>
                  <a:schemeClr val="tx1"/>
                </a:solidFill>
                <a:latin typeface="Verdana"/>
                <a:cs typeface="Verdana"/>
              </a:rPr>
              <a:t> </a:t>
            </a:r>
            <a:r>
              <a:rPr lang="en-US" sz="3200" spc="-160" dirty="0">
                <a:solidFill>
                  <a:schemeClr val="tx1"/>
                </a:solidFill>
                <a:latin typeface="Verdana"/>
                <a:cs typeface="Verdana"/>
              </a:rPr>
              <a:t>The</a:t>
            </a:r>
            <a:r>
              <a:rPr lang="en-US" sz="3200" spc="-275" dirty="0">
                <a:solidFill>
                  <a:schemeClr val="tx1"/>
                </a:solidFill>
                <a:latin typeface="Verdana"/>
                <a:cs typeface="Verdana"/>
              </a:rPr>
              <a:t> </a:t>
            </a:r>
            <a:r>
              <a:rPr lang="en-US" sz="3200" spc="-240" dirty="0">
                <a:solidFill>
                  <a:schemeClr val="tx1"/>
                </a:solidFill>
                <a:latin typeface="Verdana"/>
                <a:cs typeface="Verdana"/>
              </a:rPr>
              <a:t>Jay</a:t>
            </a:r>
            <a:r>
              <a:rPr lang="en-US" sz="3200" spc="-275" dirty="0">
                <a:solidFill>
                  <a:schemeClr val="tx1"/>
                </a:solidFill>
                <a:latin typeface="Verdana"/>
                <a:cs typeface="Verdana"/>
              </a:rPr>
              <a:t> </a:t>
            </a:r>
            <a:r>
              <a:rPr lang="en-US" sz="3200" spc="-125" dirty="0">
                <a:solidFill>
                  <a:schemeClr val="tx1"/>
                </a:solidFill>
                <a:latin typeface="Verdana"/>
                <a:cs typeface="Verdana"/>
              </a:rPr>
              <a:t>and</a:t>
            </a:r>
            <a:r>
              <a:rPr lang="en-US" sz="3200" spc="-275" dirty="0">
                <a:solidFill>
                  <a:schemeClr val="tx1"/>
                </a:solidFill>
                <a:latin typeface="Verdana"/>
                <a:cs typeface="Verdana"/>
              </a:rPr>
              <a:t> </a:t>
            </a:r>
            <a:r>
              <a:rPr lang="en-US" sz="3200" spc="-125" dirty="0">
                <a:solidFill>
                  <a:schemeClr val="tx1"/>
                </a:solidFill>
                <a:latin typeface="Verdana"/>
                <a:cs typeface="Verdana"/>
              </a:rPr>
              <a:t>Linda</a:t>
            </a:r>
            <a:r>
              <a:rPr lang="en-US" sz="3200" spc="-275" dirty="0">
                <a:solidFill>
                  <a:schemeClr val="tx1"/>
                </a:solidFill>
                <a:latin typeface="Verdana"/>
                <a:cs typeface="Verdana"/>
              </a:rPr>
              <a:t> </a:t>
            </a:r>
            <a:r>
              <a:rPr lang="en-US" sz="3200" spc="-204" dirty="0">
                <a:solidFill>
                  <a:schemeClr val="tx1"/>
                </a:solidFill>
                <a:latin typeface="Verdana"/>
                <a:cs typeface="Verdana"/>
              </a:rPr>
              <a:t>Grunin</a:t>
            </a:r>
            <a:r>
              <a:rPr lang="en-US" sz="3200" spc="-275" dirty="0">
                <a:solidFill>
                  <a:schemeClr val="tx1"/>
                </a:solidFill>
                <a:latin typeface="Verdana"/>
                <a:cs typeface="Verdana"/>
              </a:rPr>
              <a:t> </a:t>
            </a:r>
            <a:r>
              <a:rPr lang="en-US" sz="3200" spc="-210" dirty="0">
                <a:solidFill>
                  <a:schemeClr val="tx1"/>
                </a:solidFill>
                <a:latin typeface="Verdana"/>
                <a:cs typeface="Verdana"/>
              </a:rPr>
              <a:t>Center</a:t>
            </a:r>
            <a:r>
              <a:rPr lang="en-US" sz="3200" spc="-275" dirty="0">
                <a:solidFill>
                  <a:schemeClr val="tx1"/>
                </a:solidFill>
                <a:latin typeface="Verdana"/>
                <a:cs typeface="Verdana"/>
              </a:rPr>
              <a:t> </a:t>
            </a:r>
            <a:r>
              <a:rPr lang="en-US" sz="3200" spc="-185" dirty="0">
                <a:solidFill>
                  <a:schemeClr val="tx1"/>
                </a:solidFill>
                <a:latin typeface="Verdana"/>
                <a:cs typeface="Verdana"/>
              </a:rPr>
              <a:t>for</a:t>
            </a:r>
            <a:r>
              <a:rPr lang="en-US" sz="3200" spc="-275" dirty="0">
                <a:solidFill>
                  <a:schemeClr val="tx1"/>
                </a:solidFill>
                <a:latin typeface="Verdana"/>
                <a:cs typeface="Verdana"/>
              </a:rPr>
              <a:t> </a:t>
            </a:r>
            <a:r>
              <a:rPr lang="en-US" sz="3200" spc="-200" dirty="0">
                <a:solidFill>
                  <a:schemeClr val="tx1"/>
                </a:solidFill>
                <a:latin typeface="Verdana"/>
                <a:cs typeface="Verdana"/>
              </a:rPr>
              <a:t>the</a:t>
            </a:r>
            <a:r>
              <a:rPr lang="en-US" sz="3200" spc="-275" dirty="0">
                <a:solidFill>
                  <a:schemeClr val="tx1"/>
                </a:solidFill>
                <a:latin typeface="Verdana"/>
                <a:cs typeface="Verdana"/>
              </a:rPr>
              <a:t> </a:t>
            </a:r>
            <a:r>
              <a:rPr lang="en-US" sz="3200" spc="-65" dirty="0">
                <a:solidFill>
                  <a:schemeClr val="tx1"/>
                </a:solidFill>
                <a:latin typeface="Verdana"/>
                <a:cs typeface="Verdana"/>
              </a:rPr>
              <a:t>Arts</a:t>
            </a:r>
            <a:r>
              <a:rPr lang="en-US" sz="3200" spc="-275" dirty="0">
                <a:solidFill>
                  <a:schemeClr val="tx1"/>
                </a:solidFill>
                <a:latin typeface="Verdana"/>
                <a:cs typeface="Verdana"/>
              </a:rPr>
              <a:t> </a:t>
            </a:r>
            <a:r>
              <a:rPr lang="en-US" sz="3200" spc="-140" dirty="0">
                <a:solidFill>
                  <a:schemeClr val="tx1"/>
                </a:solidFill>
                <a:latin typeface="Verdana"/>
                <a:cs typeface="Verdana"/>
              </a:rPr>
              <a:t>has</a:t>
            </a:r>
            <a:r>
              <a:rPr lang="en-US" sz="3200" spc="-275" dirty="0">
                <a:solidFill>
                  <a:schemeClr val="tx1"/>
                </a:solidFill>
                <a:latin typeface="Verdana"/>
                <a:cs typeface="Verdana"/>
              </a:rPr>
              <a:t> </a:t>
            </a:r>
            <a:r>
              <a:rPr lang="en-US" sz="3200" spc="-120" dirty="0">
                <a:solidFill>
                  <a:schemeClr val="tx1"/>
                </a:solidFill>
                <a:latin typeface="Verdana"/>
                <a:cs typeface="Verdana"/>
              </a:rPr>
              <a:t>had</a:t>
            </a:r>
            <a:r>
              <a:rPr lang="en-US" sz="3200" spc="-275" dirty="0">
                <a:solidFill>
                  <a:schemeClr val="tx1"/>
                </a:solidFill>
                <a:latin typeface="Verdana"/>
                <a:cs typeface="Verdana"/>
              </a:rPr>
              <a:t> </a:t>
            </a:r>
            <a:r>
              <a:rPr lang="en-US" sz="3200" spc="-225" dirty="0">
                <a:solidFill>
                  <a:schemeClr val="tx1"/>
                </a:solidFill>
                <a:latin typeface="Verdana"/>
                <a:cs typeface="Verdana"/>
              </a:rPr>
              <a:t>some</a:t>
            </a:r>
            <a:r>
              <a:rPr lang="en-US" sz="3200" spc="-275" dirty="0">
                <a:solidFill>
                  <a:schemeClr val="tx1"/>
                </a:solidFill>
                <a:latin typeface="Verdana"/>
                <a:cs typeface="Verdana"/>
              </a:rPr>
              <a:t> </a:t>
            </a:r>
            <a:r>
              <a:rPr lang="en-US" sz="3200" spc="-60" dirty="0">
                <a:solidFill>
                  <a:schemeClr val="tx1"/>
                </a:solidFill>
                <a:latin typeface="Verdana"/>
                <a:cs typeface="Verdana"/>
              </a:rPr>
              <a:t>much-</a:t>
            </a:r>
            <a:r>
              <a:rPr lang="en-US" sz="3200" spc="-180" dirty="0">
                <a:solidFill>
                  <a:schemeClr val="tx1"/>
                </a:solidFill>
                <a:latin typeface="Verdana"/>
                <a:cs typeface="Verdana"/>
              </a:rPr>
              <a:t>needed</a:t>
            </a:r>
            <a:r>
              <a:rPr lang="en-US" sz="3200" spc="-254" dirty="0">
                <a:solidFill>
                  <a:schemeClr val="tx1"/>
                </a:solidFill>
                <a:latin typeface="Verdana"/>
                <a:cs typeface="Verdana"/>
              </a:rPr>
              <a:t> </a:t>
            </a:r>
            <a:r>
              <a:rPr lang="en-US" sz="3200" spc="-195" dirty="0">
                <a:solidFill>
                  <a:schemeClr val="tx1"/>
                </a:solidFill>
                <a:latin typeface="Verdana"/>
                <a:cs typeface="Verdana"/>
              </a:rPr>
              <a:t>refreshing</a:t>
            </a:r>
            <a:r>
              <a:rPr lang="en-US" sz="3200" spc="-250" dirty="0">
                <a:solidFill>
                  <a:schemeClr val="tx1"/>
                </a:solidFill>
                <a:latin typeface="Verdana"/>
                <a:cs typeface="Verdana"/>
              </a:rPr>
              <a:t> </a:t>
            </a:r>
            <a:r>
              <a:rPr lang="en-US" sz="3200" spc="-105" dirty="0">
                <a:solidFill>
                  <a:schemeClr val="tx1"/>
                </a:solidFill>
                <a:latin typeface="Verdana"/>
                <a:cs typeface="Verdana"/>
              </a:rPr>
              <a:t>with</a:t>
            </a:r>
            <a:r>
              <a:rPr lang="en-US" sz="3200" spc="-250" dirty="0">
                <a:solidFill>
                  <a:schemeClr val="tx1"/>
                </a:solidFill>
                <a:latin typeface="Verdana"/>
                <a:cs typeface="Verdana"/>
              </a:rPr>
              <a:t> </a:t>
            </a:r>
            <a:r>
              <a:rPr lang="en-US" sz="3200" spc="-110" dirty="0">
                <a:solidFill>
                  <a:schemeClr val="tx1"/>
                </a:solidFill>
                <a:latin typeface="Verdana"/>
                <a:cs typeface="Verdana"/>
              </a:rPr>
              <a:t>new</a:t>
            </a:r>
            <a:r>
              <a:rPr lang="en-US" sz="3200" spc="-250" dirty="0">
                <a:solidFill>
                  <a:schemeClr val="tx1"/>
                </a:solidFill>
                <a:latin typeface="Verdana"/>
                <a:cs typeface="Verdana"/>
              </a:rPr>
              <a:t> </a:t>
            </a:r>
            <a:r>
              <a:rPr lang="en-US" sz="3200" spc="-195" dirty="0">
                <a:solidFill>
                  <a:schemeClr val="tx1"/>
                </a:solidFill>
                <a:latin typeface="Verdana"/>
                <a:cs typeface="Verdana"/>
              </a:rPr>
              <a:t>paint,</a:t>
            </a:r>
            <a:r>
              <a:rPr lang="en-US" sz="3200" spc="-250" dirty="0">
                <a:solidFill>
                  <a:schemeClr val="tx1"/>
                </a:solidFill>
                <a:latin typeface="Verdana"/>
                <a:cs typeface="Verdana"/>
              </a:rPr>
              <a:t> </a:t>
            </a:r>
            <a:r>
              <a:rPr lang="en-US" sz="3200" spc="-190" dirty="0">
                <a:solidFill>
                  <a:schemeClr val="tx1"/>
                </a:solidFill>
                <a:latin typeface="Verdana"/>
                <a:cs typeface="Verdana"/>
              </a:rPr>
              <a:t>floors,</a:t>
            </a:r>
            <a:r>
              <a:rPr lang="en-US" sz="3200" spc="-250" dirty="0">
                <a:solidFill>
                  <a:schemeClr val="tx1"/>
                </a:solidFill>
                <a:latin typeface="Verdana"/>
                <a:cs typeface="Verdana"/>
              </a:rPr>
              <a:t> </a:t>
            </a:r>
            <a:r>
              <a:rPr lang="en-US" sz="3200" spc="-235" dirty="0">
                <a:solidFill>
                  <a:schemeClr val="tx1"/>
                </a:solidFill>
                <a:latin typeface="Verdana"/>
                <a:cs typeface="Verdana"/>
              </a:rPr>
              <a:t>restrooms,</a:t>
            </a:r>
            <a:r>
              <a:rPr lang="en-US" sz="3200" spc="-250" dirty="0">
                <a:solidFill>
                  <a:schemeClr val="tx1"/>
                </a:solidFill>
                <a:latin typeface="Verdana"/>
                <a:cs typeface="Verdana"/>
              </a:rPr>
              <a:t> </a:t>
            </a:r>
            <a:r>
              <a:rPr lang="en-US" sz="3200" spc="-125" dirty="0">
                <a:solidFill>
                  <a:schemeClr val="tx1"/>
                </a:solidFill>
                <a:latin typeface="Verdana"/>
                <a:cs typeface="Verdana"/>
              </a:rPr>
              <a:t>and</a:t>
            </a:r>
            <a:r>
              <a:rPr lang="en-US" sz="3200" spc="-250" dirty="0">
                <a:solidFill>
                  <a:schemeClr val="tx1"/>
                </a:solidFill>
                <a:latin typeface="Verdana"/>
                <a:cs typeface="Verdana"/>
              </a:rPr>
              <a:t> </a:t>
            </a:r>
            <a:r>
              <a:rPr lang="en-US" sz="3200" spc="-200" dirty="0">
                <a:solidFill>
                  <a:schemeClr val="tx1"/>
                </a:solidFill>
                <a:latin typeface="Verdana"/>
                <a:cs typeface="Verdana"/>
              </a:rPr>
              <a:t>the</a:t>
            </a:r>
            <a:r>
              <a:rPr lang="en-US" sz="3200" spc="-250" dirty="0">
                <a:solidFill>
                  <a:schemeClr val="tx1"/>
                </a:solidFill>
                <a:latin typeface="Verdana"/>
                <a:cs typeface="Verdana"/>
              </a:rPr>
              <a:t> </a:t>
            </a:r>
            <a:r>
              <a:rPr lang="en-US" sz="3200" spc="-155" dirty="0">
                <a:solidFill>
                  <a:schemeClr val="tx1"/>
                </a:solidFill>
                <a:latin typeface="Verdana"/>
                <a:cs typeface="Verdana"/>
              </a:rPr>
              <a:t>upgraded</a:t>
            </a:r>
            <a:r>
              <a:rPr lang="en-US" sz="3200" spc="-250" dirty="0">
                <a:solidFill>
                  <a:schemeClr val="tx1"/>
                </a:solidFill>
                <a:latin typeface="Verdana"/>
                <a:cs typeface="Verdana"/>
              </a:rPr>
              <a:t> </a:t>
            </a:r>
            <a:r>
              <a:rPr lang="en-US" sz="3200" spc="-170" dirty="0" err="1">
                <a:solidFill>
                  <a:schemeClr val="tx1"/>
                </a:solidFill>
                <a:latin typeface="Verdana"/>
                <a:cs typeface="Verdana"/>
              </a:rPr>
              <a:t>Bösendorfer</a:t>
            </a:r>
            <a:r>
              <a:rPr lang="en-US" sz="3200" spc="-250" dirty="0">
                <a:solidFill>
                  <a:schemeClr val="tx1"/>
                </a:solidFill>
                <a:latin typeface="Verdana"/>
                <a:cs typeface="Verdana"/>
              </a:rPr>
              <a:t> </a:t>
            </a:r>
            <a:r>
              <a:rPr lang="en-US" sz="3200" spc="-20" dirty="0">
                <a:solidFill>
                  <a:schemeClr val="tx1"/>
                </a:solidFill>
                <a:latin typeface="Verdana"/>
                <a:cs typeface="Verdana"/>
              </a:rPr>
              <a:t>Room. </a:t>
            </a:r>
          </a:p>
          <a:p>
            <a:pPr marL="469900" marR="20955" indent="-457200">
              <a:lnSpc>
                <a:spcPct val="108300"/>
              </a:lnSpc>
              <a:spcBef>
                <a:spcPts val="100"/>
              </a:spcBef>
              <a:buFont typeface="Wingdings" panose="05000000000000000000" pitchFamily="2" charset="2"/>
              <a:buChar char="§"/>
            </a:pPr>
            <a:endParaRPr lang="en-US" sz="3200" spc="-20" dirty="0">
              <a:solidFill>
                <a:schemeClr val="tx1"/>
              </a:solidFill>
              <a:latin typeface="Verdana"/>
              <a:cs typeface="Verdana"/>
            </a:endParaRPr>
          </a:p>
          <a:p>
            <a:pPr marL="469900" marR="20955" indent="-457200">
              <a:lnSpc>
                <a:spcPct val="108300"/>
              </a:lnSpc>
              <a:spcBef>
                <a:spcPts val="100"/>
              </a:spcBef>
              <a:buFont typeface="Wingdings" panose="05000000000000000000" pitchFamily="2" charset="2"/>
              <a:buChar char="§"/>
            </a:pPr>
            <a:r>
              <a:rPr lang="en-US" sz="3200" spc="-160" dirty="0">
                <a:solidFill>
                  <a:schemeClr val="tx1"/>
                </a:solidFill>
                <a:latin typeface="Verdana"/>
                <a:cs typeface="Verdana"/>
              </a:rPr>
              <a:t>The</a:t>
            </a:r>
            <a:r>
              <a:rPr lang="en-US" sz="3200" spc="-270" dirty="0">
                <a:solidFill>
                  <a:schemeClr val="tx1"/>
                </a:solidFill>
                <a:latin typeface="Verdana"/>
                <a:cs typeface="Verdana"/>
              </a:rPr>
              <a:t> </a:t>
            </a:r>
            <a:r>
              <a:rPr lang="en-US" sz="3200" spc="-165" dirty="0">
                <a:solidFill>
                  <a:schemeClr val="tx1"/>
                </a:solidFill>
                <a:latin typeface="Verdana"/>
                <a:cs typeface="Verdana"/>
              </a:rPr>
              <a:t>lighting</a:t>
            </a:r>
            <a:r>
              <a:rPr lang="en-US" sz="3200" spc="-265" dirty="0">
                <a:solidFill>
                  <a:schemeClr val="tx1"/>
                </a:solidFill>
                <a:latin typeface="Verdana"/>
                <a:cs typeface="Verdana"/>
              </a:rPr>
              <a:t> </a:t>
            </a:r>
            <a:r>
              <a:rPr lang="en-US" sz="3200" spc="-170" dirty="0">
                <a:solidFill>
                  <a:schemeClr val="tx1"/>
                </a:solidFill>
                <a:latin typeface="Verdana"/>
                <a:cs typeface="Verdana"/>
              </a:rPr>
              <a:t>on the main stage has been upgraded to incorporate LED lights, offering</a:t>
            </a:r>
            <a:r>
              <a:rPr lang="en-US" sz="3200" spc="-265" dirty="0">
                <a:solidFill>
                  <a:schemeClr val="tx1"/>
                </a:solidFill>
                <a:latin typeface="Verdana"/>
                <a:cs typeface="Verdana"/>
              </a:rPr>
              <a:t> </a:t>
            </a:r>
            <a:r>
              <a:rPr lang="en-US" sz="3200" spc="-25" dirty="0">
                <a:solidFill>
                  <a:schemeClr val="tx1"/>
                </a:solidFill>
                <a:latin typeface="Verdana"/>
                <a:cs typeface="Verdana"/>
              </a:rPr>
              <a:t>a</a:t>
            </a:r>
            <a:r>
              <a:rPr lang="en-US" sz="3200" spc="-270" dirty="0">
                <a:solidFill>
                  <a:schemeClr val="tx1"/>
                </a:solidFill>
                <a:latin typeface="Verdana"/>
                <a:cs typeface="Verdana"/>
              </a:rPr>
              <a:t> </a:t>
            </a:r>
            <a:r>
              <a:rPr lang="en-US" sz="3200" spc="-130" dirty="0">
                <a:solidFill>
                  <a:schemeClr val="tx1"/>
                </a:solidFill>
                <a:latin typeface="Verdana"/>
                <a:cs typeface="Verdana"/>
              </a:rPr>
              <a:t>wider</a:t>
            </a:r>
            <a:r>
              <a:rPr lang="en-US" sz="3200" spc="-265" dirty="0">
                <a:solidFill>
                  <a:schemeClr val="tx1"/>
                </a:solidFill>
                <a:latin typeface="Verdana"/>
                <a:cs typeface="Verdana"/>
              </a:rPr>
              <a:t> </a:t>
            </a:r>
            <a:r>
              <a:rPr lang="en-US" sz="3200" spc="-25" dirty="0">
                <a:solidFill>
                  <a:schemeClr val="tx1"/>
                </a:solidFill>
                <a:latin typeface="Verdana"/>
                <a:cs typeface="Verdana"/>
              </a:rPr>
              <a:t>range </a:t>
            </a:r>
            <a:r>
              <a:rPr lang="en-US" sz="3200" spc="-120" dirty="0">
                <a:solidFill>
                  <a:schemeClr val="tx1"/>
                </a:solidFill>
                <a:latin typeface="Verdana"/>
                <a:cs typeface="Verdana"/>
              </a:rPr>
              <a:t>of</a:t>
            </a:r>
            <a:r>
              <a:rPr lang="en-US" sz="3200" spc="-254" dirty="0">
                <a:solidFill>
                  <a:schemeClr val="tx1"/>
                </a:solidFill>
                <a:latin typeface="Verdana"/>
                <a:cs typeface="Verdana"/>
              </a:rPr>
              <a:t> </a:t>
            </a:r>
            <a:r>
              <a:rPr lang="en-US" sz="3200" spc="-165" dirty="0">
                <a:solidFill>
                  <a:schemeClr val="tx1"/>
                </a:solidFill>
                <a:latin typeface="Verdana"/>
                <a:cs typeface="Verdana"/>
              </a:rPr>
              <a:t>theatrical</a:t>
            </a:r>
            <a:r>
              <a:rPr lang="en-US" sz="3200" spc="-254" dirty="0">
                <a:solidFill>
                  <a:schemeClr val="tx1"/>
                </a:solidFill>
                <a:latin typeface="Verdana"/>
                <a:cs typeface="Verdana"/>
              </a:rPr>
              <a:t> </a:t>
            </a:r>
            <a:r>
              <a:rPr lang="en-US" sz="3200" spc="-165" dirty="0">
                <a:solidFill>
                  <a:schemeClr val="tx1"/>
                </a:solidFill>
                <a:latin typeface="Verdana"/>
                <a:cs typeface="Verdana"/>
              </a:rPr>
              <a:t>lighting</a:t>
            </a:r>
            <a:r>
              <a:rPr lang="en-US" sz="3200" spc="-254" dirty="0">
                <a:solidFill>
                  <a:schemeClr val="tx1"/>
                </a:solidFill>
                <a:latin typeface="Verdana"/>
                <a:cs typeface="Verdana"/>
              </a:rPr>
              <a:t> </a:t>
            </a:r>
            <a:r>
              <a:rPr lang="en-US" sz="3200" spc="-185" dirty="0">
                <a:solidFill>
                  <a:schemeClr val="tx1"/>
                </a:solidFill>
                <a:latin typeface="Verdana"/>
                <a:cs typeface="Verdana"/>
              </a:rPr>
              <a:t>possibilities.</a:t>
            </a:r>
            <a:r>
              <a:rPr lang="en-US" sz="3200" spc="-254" dirty="0">
                <a:solidFill>
                  <a:schemeClr val="tx1"/>
                </a:solidFill>
                <a:latin typeface="Verdana"/>
                <a:cs typeface="Verdana"/>
              </a:rPr>
              <a:t> </a:t>
            </a:r>
          </a:p>
          <a:p>
            <a:pPr marL="469900" marR="20955" indent="-457200">
              <a:lnSpc>
                <a:spcPct val="108300"/>
              </a:lnSpc>
              <a:spcBef>
                <a:spcPts val="100"/>
              </a:spcBef>
              <a:buFont typeface="Wingdings" panose="05000000000000000000" pitchFamily="2" charset="2"/>
              <a:buChar char="§"/>
            </a:pPr>
            <a:endParaRPr lang="en-US" sz="3200" spc="-254" dirty="0">
              <a:solidFill>
                <a:schemeClr val="tx1"/>
              </a:solidFill>
              <a:latin typeface="Verdana"/>
              <a:cs typeface="Verdana"/>
            </a:endParaRPr>
          </a:p>
          <a:p>
            <a:pPr marL="469900" marR="20955" indent="-457200">
              <a:lnSpc>
                <a:spcPct val="108300"/>
              </a:lnSpc>
              <a:spcBef>
                <a:spcPts val="100"/>
              </a:spcBef>
              <a:buFont typeface="Wingdings" panose="05000000000000000000" pitchFamily="2" charset="2"/>
              <a:buChar char="§"/>
            </a:pPr>
            <a:r>
              <a:rPr lang="en-US" sz="3200" spc="155" dirty="0">
                <a:solidFill>
                  <a:schemeClr val="tx1"/>
                </a:solidFill>
                <a:latin typeface="Verdana"/>
                <a:cs typeface="Verdana"/>
              </a:rPr>
              <a:t>A</a:t>
            </a:r>
            <a:r>
              <a:rPr lang="en-US" sz="3200" spc="-254" dirty="0">
                <a:solidFill>
                  <a:schemeClr val="tx1"/>
                </a:solidFill>
                <a:latin typeface="Verdana"/>
                <a:cs typeface="Verdana"/>
              </a:rPr>
              <a:t> </a:t>
            </a:r>
            <a:r>
              <a:rPr lang="en-US" sz="3200" spc="-150" dirty="0">
                <a:solidFill>
                  <a:schemeClr val="tx1"/>
                </a:solidFill>
                <a:latin typeface="Verdana"/>
                <a:cs typeface="Verdana"/>
              </a:rPr>
              <a:t>long-</a:t>
            </a:r>
            <a:r>
              <a:rPr lang="en-US" sz="3200" spc="-110" dirty="0">
                <a:solidFill>
                  <a:schemeClr val="tx1"/>
                </a:solidFill>
                <a:latin typeface="Verdana"/>
                <a:cs typeface="Verdana"/>
              </a:rPr>
              <a:t>awaited</a:t>
            </a:r>
            <a:r>
              <a:rPr lang="en-US" sz="3200" spc="-254" dirty="0">
                <a:solidFill>
                  <a:schemeClr val="tx1"/>
                </a:solidFill>
                <a:latin typeface="Verdana"/>
                <a:cs typeface="Verdana"/>
              </a:rPr>
              <a:t> </a:t>
            </a:r>
            <a:r>
              <a:rPr lang="en-US" sz="3200" spc="-145" dirty="0">
                <a:solidFill>
                  <a:schemeClr val="tx1"/>
                </a:solidFill>
                <a:latin typeface="Verdana"/>
                <a:cs typeface="Verdana"/>
              </a:rPr>
              <a:t>audio</a:t>
            </a:r>
            <a:r>
              <a:rPr lang="en-US" sz="3200" spc="-254" dirty="0">
                <a:solidFill>
                  <a:schemeClr val="tx1"/>
                </a:solidFill>
                <a:latin typeface="Verdana"/>
                <a:cs typeface="Verdana"/>
              </a:rPr>
              <a:t> </a:t>
            </a:r>
            <a:r>
              <a:rPr lang="en-US" sz="3200" spc="-215" dirty="0">
                <a:solidFill>
                  <a:schemeClr val="tx1"/>
                </a:solidFill>
                <a:latin typeface="Verdana"/>
                <a:cs typeface="Verdana"/>
              </a:rPr>
              <a:t>system</a:t>
            </a:r>
            <a:r>
              <a:rPr lang="en-US" sz="3200" spc="-254" dirty="0">
                <a:solidFill>
                  <a:schemeClr val="tx1"/>
                </a:solidFill>
                <a:latin typeface="Verdana"/>
                <a:cs typeface="Verdana"/>
              </a:rPr>
              <a:t> </a:t>
            </a:r>
            <a:r>
              <a:rPr lang="en-US" sz="3200" spc="-160" dirty="0">
                <a:solidFill>
                  <a:schemeClr val="tx1"/>
                </a:solidFill>
                <a:latin typeface="Verdana"/>
                <a:cs typeface="Verdana"/>
              </a:rPr>
              <a:t>upgrade</a:t>
            </a:r>
            <a:r>
              <a:rPr lang="en-US" sz="3200" spc="-254" dirty="0">
                <a:solidFill>
                  <a:schemeClr val="tx1"/>
                </a:solidFill>
                <a:latin typeface="Verdana"/>
                <a:cs typeface="Verdana"/>
              </a:rPr>
              <a:t> </a:t>
            </a:r>
            <a:r>
              <a:rPr lang="en-US" sz="3200" spc="-90" dirty="0">
                <a:solidFill>
                  <a:schemeClr val="tx1"/>
                </a:solidFill>
                <a:latin typeface="Verdana"/>
                <a:cs typeface="Verdana"/>
              </a:rPr>
              <a:t>will</a:t>
            </a:r>
            <a:r>
              <a:rPr lang="en-US" sz="3200" spc="-254" dirty="0">
                <a:solidFill>
                  <a:schemeClr val="tx1"/>
                </a:solidFill>
                <a:latin typeface="Verdana"/>
                <a:cs typeface="Verdana"/>
              </a:rPr>
              <a:t> </a:t>
            </a:r>
            <a:r>
              <a:rPr lang="en-US" sz="3200" spc="-190" dirty="0">
                <a:solidFill>
                  <a:schemeClr val="tx1"/>
                </a:solidFill>
                <a:latin typeface="Verdana"/>
                <a:cs typeface="Verdana"/>
              </a:rPr>
              <a:t>provide</a:t>
            </a:r>
            <a:r>
              <a:rPr lang="en-US" sz="3200" spc="-250" dirty="0">
                <a:solidFill>
                  <a:schemeClr val="tx1"/>
                </a:solidFill>
                <a:latin typeface="Verdana"/>
                <a:cs typeface="Verdana"/>
              </a:rPr>
              <a:t> </a:t>
            </a:r>
            <a:r>
              <a:rPr lang="en-US" sz="3200" spc="-25" dirty="0">
                <a:solidFill>
                  <a:schemeClr val="tx1"/>
                </a:solidFill>
                <a:latin typeface="Verdana"/>
                <a:cs typeface="Verdana"/>
              </a:rPr>
              <a:t>a</a:t>
            </a:r>
            <a:r>
              <a:rPr lang="en-US" sz="3200" spc="-254" dirty="0">
                <a:solidFill>
                  <a:schemeClr val="tx1"/>
                </a:solidFill>
                <a:latin typeface="Verdana"/>
                <a:cs typeface="Verdana"/>
              </a:rPr>
              <a:t> </a:t>
            </a:r>
            <a:r>
              <a:rPr lang="en-US" sz="3200" spc="-10" dirty="0">
                <a:solidFill>
                  <a:schemeClr val="tx1"/>
                </a:solidFill>
                <a:latin typeface="Verdana"/>
                <a:cs typeface="Verdana"/>
              </a:rPr>
              <a:t>better </a:t>
            </a:r>
            <a:r>
              <a:rPr lang="en-US" sz="3200" spc="-125" dirty="0">
                <a:solidFill>
                  <a:schemeClr val="tx1"/>
                </a:solidFill>
                <a:latin typeface="Verdana"/>
                <a:cs typeface="Verdana"/>
              </a:rPr>
              <a:t>and</a:t>
            </a:r>
            <a:r>
              <a:rPr lang="en-US" sz="3200" spc="-250" dirty="0">
                <a:solidFill>
                  <a:schemeClr val="tx1"/>
                </a:solidFill>
                <a:latin typeface="Verdana"/>
                <a:cs typeface="Verdana"/>
              </a:rPr>
              <a:t> more</a:t>
            </a:r>
            <a:r>
              <a:rPr lang="en-US" sz="3200" spc="-245" dirty="0">
                <a:solidFill>
                  <a:schemeClr val="tx1"/>
                </a:solidFill>
                <a:latin typeface="Verdana"/>
                <a:cs typeface="Verdana"/>
              </a:rPr>
              <a:t> </a:t>
            </a:r>
            <a:r>
              <a:rPr lang="en-US" sz="3200" spc="-185" dirty="0">
                <a:solidFill>
                  <a:schemeClr val="tx1"/>
                </a:solidFill>
                <a:latin typeface="Verdana"/>
                <a:cs typeface="Verdana"/>
              </a:rPr>
              <a:t>consistent</a:t>
            </a:r>
            <a:r>
              <a:rPr lang="en-US" sz="3200" spc="-245" dirty="0">
                <a:solidFill>
                  <a:schemeClr val="tx1"/>
                </a:solidFill>
                <a:latin typeface="Verdana"/>
                <a:cs typeface="Verdana"/>
              </a:rPr>
              <a:t> </a:t>
            </a:r>
            <a:r>
              <a:rPr lang="en-US" sz="3200" spc="-175" dirty="0">
                <a:solidFill>
                  <a:schemeClr val="tx1"/>
                </a:solidFill>
                <a:latin typeface="Verdana"/>
                <a:cs typeface="Verdana"/>
              </a:rPr>
              <a:t>listening</a:t>
            </a:r>
            <a:r>
              <a:rPr lang="en-US" sz="3200" spc="-245" dirty="0">
                <a:solidFill>
                  <a:schemeClr val="tx1"/>
                </a:solidFill>
                <a:latin typeface="Verdana"/>
                <a:cs typeface="Verdana"/>
              </a:rPr>
              <a:t> </a:t>
            </a:r>
            <a:r>
              <a:rPr lang="en-US" sz="3200" spc="-200" dirty="0">
                <a:solidFill>
                  <a:schemeClr val="tx1"/>
                </a:solidFill>
                <a:latin typeface="Verdana"/>
                <a:cs typeface="Verdana"/>
              </a:rPr>
              <a:t>experience</a:t>
            </a:r>
            <a:r>
              <a:rPr lang="en-US" sz="3200" spc="-245" dirty="0">
                <a:solidFill>
                  <a:schemeClr val="tx1"/>
                </a:solidFill>
                <a:latin typeface="Verdana"/>
                <a:cs typeface="Verdana"/>
              </a:rPr>
              <a:t> </a:t>
            </a:r>
            <a:r>
              <a:rPr lang="en-US" sz="3200" spc="-200" dirty="0">
                <a:solidFill>
                  <a:schemeClr val="tx1"/>
                </a:solidFill>
                <a:latin typeface="Verdana"/>
                <a:cs typeface="Verdana"/>
              </a:rPr>
              <a:t>throughout</a:t>
            </a:r>
            <a:r>
              <a:rPr lang="en-US" sz="3200" spc="-245" dirty="0">
                <a:solidFill>
                  <a:schemeClr val="tx1"/>
                </a:solidFill>
                <a:latin typeface="Verdana"/>
                <a:cs typeface="Verdana"/>
              </a:rPr>
              <a:t> </a:t>
            </a:r>
            <a:r>
              <a:rPr lang="en-US" sz="3200" spc="-200" dirty="0">
                <a:solidFill>
                  <a:schemeClr val="tx1"/>
                </a:solidFill>
                <a:latin typeface="Verdana"/>
                <a:cs typeface="Verdana"/>
              </a:rPr>
              <a:t>the</a:t>
            </a:r>
            <a:r>
              <a:rPr lang="en-US" sz="3200" spc="-245" dirty="0">
                <a:solidFill>
                  <a:schemeClr val="tx1"/>
                </a:solidFill>
                <a:latin typeface="Verdana"/>
                <a:cs typeface="Verdana"/>
              </a:rPr>
              <a:t> </a:t>
            </a:r>
            <a:r>
              <a:rPr lang="en-US" sz="3200" spc="-210" dirty="0">
                <a:solidFill>
                  <a:schemeClr val="tx1"/>
                </a:solidFill>
                <a:latin typeface="Verdana"/>
                <a:cs typeface="Verdana"/>
              </a:rPr>
              <a:t>entire</a:t>
            </a:r>
            <a:r>
              <a:rPr lang="en-US" sz="3200" spc="-245" dirty="0">
                <a:solidFill>
                  <a:schemeClr val="tx1"/>
                </a:solidFill>
                <a:latin typeface="Verdana"/>
                <a:cs typeface="Verdana"/>
              </a:rPr>
              <a:t> </a:t>
            </a:r>
            <a:r>
              <a:rPr lang="en-US" sz="3200" spc="-70" dirty="0">
                <a:solidFill>
                  <a:schemeClr val="tx1"/>
                </a:solidFill>
                <a:latin typeface="Verdana"/>
                <a:cs typeface="Verdana"/>
              </a:rPr>
              <a:t>theater.</a:t>
            </a:r>
            <a:endParaRPr lang="en-US" sz="3200" dirty="0">
              <a:solidFill>
                <a:schemeClr val="tx1"/>
              </a:solidFill>
              <a:latin typeface="Verdana"/>
              <a:cs typeface="Verdana"/>
            </a:endParaRPr>
          </a:p>
          <a:p>
            <a:pPr marL="469900" marR="197485" indent="-457200">
              <a:lnSpc>
                <a:spcPct val="108300"/>
              </a:lnSpc>
              <a:spcBef>
                <a:spcPts val="2760"/>
              </a:spcBef>
              <a:buFont typeface="Wingdings" panose="05000000000000000000" pitchFamily="2" charset="2"/>
              <a:buChar char="§"/>
            </a:pPr>
            <a:r>
              <a:rPr lang="en-US" sz="3200" spc="-160" dirty="0">
                <a:solidFill>
                  <a:schemeClr val="tx1"/>
                </a:solidFill>
                <a:latin typeface="Verdana"/>
                <a:cs typeface="Verdana"/>
              </a:rPr>
              <a:t>The</a:t>
            </a:r>
            <a:r>
              <a:rPr lang="en-US" sz="3200" spc="-260" dirty="0">
                <a:solidFill>
                  <a:schemeClr val="tx1"/>
                </a:solidFill>
                <a:latin typeface="Verdana"/>
                <a:cs typeface="Verdana"/>
              </a:rPr>
              <a:t> </a:t>
            </a:r>
            <a:r>
              <a:rPr lang="en-US" sz="3200" spc="-204" dirty="0">
                <a:solidFill>
                  <a:schemeClr val="tx1"/>
                </a:solidFill>
                <a:latin typeface="Verdana"/>
                <a:cs typeface="Verdana"/>
              </a:rPr>
              <a:t>Grunin</a:t>
            </a:r>
            <a:r>
              <a:rPr lang="en-US" sz="3200" spc="-260" dirty="0">
                <a:solidFill>
                  <a:schemeClr val="tx1"/>
                </a:solidFill>
                <a:latin typeface="Verdana"/>
                <a:cs typeface="Verdana"/>
              </a:rPr>
              <a:t> </a:t>
            </a:r>
            <a:r>
              <a:rPr lang="en-US" sz="3200" spc="-204" dirty="0">
                <a:solidFill>
                  <a:schemeClr val="tx1"/>
                </a:solidFill>
                <a:latin typeface="Verdana"/>
                <a:cs typeface="Verdana"/>
              </a:rPr>
              <a:t>Center’s</a:t>
            </a:r>
            <a:r>
              <a:rPr lang="en-US" sz="3200" spc="-254" dirty="0">
                <a:solidFill>
                  <a:schemeClr val="tx1"/>
                </a:solidFill>
                <a:latin typeface="Verdana"/>
                <a:cs typeface="Verdana"/>
              </a:rPr>
              <a:t> </a:t>
            </a:r>
            <a:r>
              <a:rPr lang="en-US" sz="3200" spc="-170" dirty="0">
                <a:solidFill>
                  <a:schemeClr val="tx1"/>
                </a:solidFill>
                <a:latin typeface="Verdana"/>
                <a:cs typeface="Verdana"/>
              </a:rPr>
              <a:t>Schools</a:t>
            </a:r>
            <a:r>
              <a:rPr lang="en-US" sz="3200" spc="-260" dirty="0">
                <a:solidFill>
                  <a:schemeClr val="tx1"/>
                </a:solidFill>
                <a:latin typeface="Verdana"/>
                <a:cs typeface="Verdana"/>
              </a:rPr>
              <a:t> ‘</a:t>
            </a:r>
            <a:r>
              <a:rPr lang="en-US" sz="3200" spc="-235" dirty="0">
                <a:solidFill>
                  <a:schemeClr val="tx1"/>
                </a:solidFill>
                <a:latin typeface="Verdana"/>
                <a:cs typeface="Verdana"/>
              </a:rPr>
              <a:t>n’</a:t>
            </a:r>
            <a:r>
              <a:rPr lang="en-US" sz="3200" spc="-254" dirty="0">
                <a:solidFill>
                  <a:schemeClr val="tx1"/>
                </a:solidFill>
                <a:latin typeface="Verdana"/>
                <a:cs typeface="Verdana"/>
              </a:rPr>
              <a:t> </a:t>
            </a:r>
            <a:r>
              <a:rPr lang="en-US" sz="3200" spc="-175" dirty="0">
                <a:solidFill>
                  <a:schemeClr val="tx1"/>
                </a:solidFill>
                <a:latin typeface="Verdana"/>
                <a:cs typeface="Verdana"/>
              </a:rPr>
              <a:t>Stage</a:t>
            </a:r>
            <a:r>
              <a:rPr lang="en-US" sz="3200" spc="-260" dirty="0">
                <a:solidFill>
                  <a:schemeClr val="tx1"/>
                </a:solidFill>
                <a:latin typeface="Verdana"/>
                <a:cs typeface="Verdana"/>
              </a:rPr>
              <a:t> </a:t>
            </a:r>
            <a:r>
              <a:rPr lang="en-US" sz="3200" spc="-180" dirty="0">
                <a:solidFill>
                  <a:schemeClr val="tx1"/>
                </a:solidFill>
                <a:latin typeface="Verdana"/>
                <a:cs typeface="Verdana"/>
              </a:rPr>
              <a:t>student</a:t>
            </a:r>
            <a:r>
              <a:rPr lang="en-US" sz="3200" spc="-254" dirty="0">
                <a:solidFill>
                  <a:schemeClr val="tx1"/>
                </a:solidFill>
                <a:latin typeface="Verdana"/>
                <a:cs typeface="Verdana"/>
              </a:rPr>
              <a:t> </a:t>
            </a:r>
            <a:r>
              <a:rPr lang="en-US" sz="3200" spc="-200" dirty="0">
                <a:solidFill>
                  <a:schemeClr val="tx1"/>
                </a:solidFill>
                <a:latin typeface="Verdana"/>
                <a:cs typeface="Verdana"/>
              </a:rPr>
              <a:t>matinee</a:t>
            </a:r>
            <a:r>
              <a:rPr lang="en-US" sz="3200" spc="-260" dirty="0">
                <a:solidFill>
                  <a:schemeClr val="tx1"/>
                </a:solidFill>
                <a:latin typeface="Verdana"/>
                <a:cs typeface="Verdana"/>
              </a:rPr>
              <a:t> </a:t>
            </a:r>
            <a:r>
              <a:rPr lang="en-US" sz="3200" spc="-190" dirty="0">
                <a:solidFill>
                  <a:schemeClr val="tx1"/>
                </a:solidFill>
                <a:latin typeface="Verdana"/>
                <a:cs typeface="Verdana"/>
              </a:rPr>
              <a:t>series</a:t>
            </a:r>
            <a:r>
              <a:rPr lang="en-US" sz="3200" spc="-254" dirty="0">
                <a:solidFill>
                  <a:schemeClr val="tx1"/>
                </a:solidFill>
                <a:latin typeface="Verdana"/>
                <a:cs typeface="Verdana"/>
              </a:rPr>
              <a:t> </a:t>
            </a:r>
            <a:r>
              <a:rPr lang="en-US" sz="3200" spc="-120" dirty="0">
                <a:solidFill>
                  <a:schemeClr val="tx1"/>
                </a:solidFill>
                <a:latin typeface="Verdana"/>
                <a:cs typeface="Verdana"/>
              </a:rPr>
              <a:t>had</a:t>
            </a:r>
            <a:r>
              <a:rPr lang="en-US" sz="3200" spc="-260" dirty="0">
                <a:solidFill>
                  <a:schemeClr val="tx1"/>
                </a:solidFill>
                <a:latin typeface="Verdana"/>
                <a:cs typeface="Verdana"/>
              </a:rPr>
              <a:t> </a:t>
            </a:r>
            <a:r>
              <a:rPr lang="en-US" sz="3200" spc="-225" dirty="0">
                <a:solidFill>
                  <a:schemeClr val="tx1"/>
                </a:solidFill>
                <a:latin typeface="Verdana"/>
                <a:cs typeface="Verdana"/>
              </a:rPr>
              <a:t>1,093</a:t>
            </a:r>
            <a:r>
              <a:rPr lang="en-US" sz="3200" spc="-254" dirty="0">
                <a:solidFill>
                  <a:schemeClr val="tx1"/>
                </a:solidFill>
                <a:latin typeface="Verdana"/>
                <a:cs typeface="Verdana"/>
              </a:rPr>
              <a:t> </a:t>
            </a:r>
            <a:r>
              <a:rPr lang="en-US" sz="3200" spc="-170" dirty="0">
                <a:solidFill>
                  <a:schemeClr val="tx1"/>
                </a:solidFill>
                <a:latin typeface="Verdana"/>
                <a:cs typeface="Verdana"/>
              </a:rPr>
              <a:t>students</a:t>
            </a:r>
            <a:r>
              <a:rPr lang="en-US" sz="3200" spc="-260" dirty="0">
                <a:solidFill>
                  <a:schemeClr val="tx1"/>
                </a:solidFill>
                <a:latin typeface="Verdana"/>
                <a:cs typeface="Verdana"/>
              </a:rPr>
              <a:t> </a:t>
            </a:r>
            <a:r>
              <a:rPr lang="en-US" sz="3200" spc="-220" dirty="0">
                <a:solidFill>
                  <a:schemeClr val="tx1"/>
                </a:solidFill>
                <a:latin typeface="Verdana"/>
                <a:cs typeface="Verdana"/>
              </a:rPr>
              <a:t>from</a:t>
            </a:r>
            <a:r>
              <a:rPr lang="en-US" sz="3200" spc="-254" dirty="0">
                <a:solidFill>
                  <a:schemeClr val="tx1"/>
                </a:solidFill>
                <a:latin typeface="Verdana"/>
                <a:cs typeface="Verdana"/>
              </a:rPr>
              <a:t> </a:t>
            </a:r>
            <a:r>
              <a:rPr lang="en-US" sz="3200" spc="-25" dirty="0">
                <a:solidFill>
                  <a:schemeClr val="tx1"/>
                </a:solidFill>
                <a:latin typeface="Verdana"/>
                <a:cs typeface="Verdana"/>
              </a:rPr>
              <a:t>13 </a:t>
            </a:r>
            <a:r>
              <a:rPr lang="en-US" sz="3200" spc="-140" dirty="0">
                <a:solidFill>
                  <a:schemeClr val="tx1"/>
                </a:solidFill>
                <a:latin typeface="Verdana"/>
                <a:cs typeface="Verdana"/>
              </a:rPr>
              <a:t>Ocean</a:t>
            </a:r>
            <a:r>
              <a:rPr lang="en-US" sz="3200" spc="-254" dirty="0">
                <a:solidFill>
                  <a:schemeClr val="tx1"/>
                </a:solidFill>
                <a:latin typeface="Verdana"/>
                <a:cs typeface="Verdana"/>
              </a:rPr>
              <a:t> </a:t>
            </a:r>
            <a:r>
              <a:rPr lang="en-US" sz="3200" spc="-180" dirty="0">
                <a:solidFill>
                  <a:schemeClr val="tx1"/>
                </a:solidFill>
                <a:latin typeface="Verdana"/>
                <a:cs typeface="Verdana"/>
              </a:rPr>
              <a:t>County</a:t>
            </a:r>
            <a:r>
              <a:rPr lang="en-US" sz="3200" spc="-254" dirty="0">
                <a:solidFill>
                  <a:schemeClr val="tx1"/>
                </a:solidFill>
                <a:latin typeface="Verdana"/>
                <a:cs typeface="Verdana"/>
              </a:rPr>
              <a:t> </a:t>
            </a:r>
            <a:r>
              <a:rPr lang="en-US" sz="3200" spc="-160" dirty="0">
                <a:solidFill>
                  <a:schemeClr val="tx1"/>
                </a:solidFill>
                <a:latin typeface="Verdana"/>
                <a:cs typeface="Verdana"/>
              </a:rPr>
              <a:t>schools</a:t>
            </a:r>
            <a:r>
              <a:rPr lang="en-US" sz="3200" spc="-254" dirty="0">
                <a:solidFill>
                  <a:schemeClr val="tx1"/>
                </a:solidFill>
                <a:latin typeface="Verdana"/>
                <a:cs typeface="Verdana"/>
              </a:rPr>
              <a:t> </a:t>
            </a:r>
            <a:r>
              <a:rPr lang="en-US" sz="3200" spc="-125" dirty="0">
                <a:solidFill>
                  <a:schemeClr val="tx1"/>
                </a:solidFill>
                <a:latin typeface="Verdana"/>
                <a:cs typeface="Verdana"/>
              </a:rPr>
              <a:t>and</a:t>
            </a:r>
            <a:r>
              <a:rPr lang="en-US" sz="3200" spc="-250" dirty="0">
                <a:solidFill>
                  <a:schemeClr val="tx1"/>
                </a:solidFill>
                <a:latin typeface="Verdana"/>
                <a:cs typeface="Verdana"/>
              </a:rPr>
              <a:t> </a:t>
            </a:r>
            <a:r>
              <a:rPr lang="en-US" sz="3200" spc="-135" dirty="0">
                <a:solidFill>
                  <a:schemeClr val="tx1"/>
                </a:solidFill>
                <a:latin typeface="Verdana"/>
                <a:cs typeface="Verdana"/>
              </a:rPr>
              <a:t>3</a:t>
            </a:r>
            <a:r>
              <a:rPr lang="en-US" sz="3200" spc="-254" dirty="0">
                <a:solidFill>
                  <a:schemeClr val="tx1"/>
                </a:solidFill>
                <a:latin typeface="Verdana"/>
                <a:cs typeface="Verdana"/>
              </a:rPr>
              <a:t> </a:t>
            </a:r>
            <a:r>
              <a:rPr lang="en-US" sz="3200" spc="-225" dirty="0">
                <a:solidFill>
                  <a:schemeClr val="tx1"/>
                </a:solidFill>
                <a:latin typeface="Verdana"/>
                <a:cs typeface="Verdana"/>
              </a:rPr>
              <a:t>community</a:t>
            </a:r>
            <a:r>
              <a:rPr lang="en-US" sz="3200" spc="-254" dirty="0">
                <a:solidFill>
                  <a:schemeClr val="tx1"/>
                </a:solidFill>
                <a:latin typeface="Verdana"/>
                <a:cs typeface="Verdana"/>
              </a:rPr>
              <a:t> </a:t>
            </a:r>
            <a:r>
              <a:rPr lang="en-US" sz="3200" spc="-180" dirty="0">
                <a:solidFill>
                  <a:schemeClr val="tx1"/>
                </a:solidFill>
                <a:latin typeface="Verdana"/>
                <a:cs typeface="Verdana"/>
              </a:rPr>
              <a:t>groups</a:t>
            </a:r>
            <a:r>
              <a:rPr lang="en-US" sz="3200" spc="-250" dirty="0">
                <a:solidFill>
                  <a:schemeClr val="tx1"/>
                </a:solidFill>
                <a:latin typeface="Verdana"/>
                <a:cs typeface="Verdana"/>
              </a:rPr>
              <a:t> </a:t>
            </a:r>
            <a:r>
              <a:rPr lang="en-US" sz="3200" spc="-155" dirty="0">
                <a:solidFill>
                  <a:schemeClr val="tx1"/>
                </a:solidFill>
                <a:latin typeface="Verdana"/>
                <a:cs typeface="Verdana"/>
              </a:rPr>
              <a:t>attend </a:t>
            </a:r>
            <a:r>
              <a:rPr lang="en-US" sz="3200" spc="-180" dirty="0">
                <a:solidFill>
                  <a:schemeClr val="tx1"/>
                </a:solidFill>
                <a:latin typeface="Verdana"/>
                <a:cs typeface="Verdana"/>
              </a:rPr>
              <a:t>performances</a:t>
            </a:r>
            <a:r>
              <a:rPr lang="en-US" sz="3200" spc="-254" dirty="0">
                <a:solidFill>
                  <a:schemeClr val="tx1"/>
                </a:solidFill>
                <a:latin typeface="Verdana"/>
                <a:cs typeface="Verdana"/>
              </a:rPr>
              <a:t> </a:t>
            </a:r>
            <a:r>
              <a:rPr lang="en-US" sz="3200" spc="-200" dirty="0">
                <a:solidFill>
                  <a:schemeClr val="tx1"/>
                </a:solidFill>
                <a:latin typeface="Verdana"/>
                <a:cs typeface="Verdana"/>
              </a:rPr>
              <a:t>by</a:t>
            </a:r>
            <a:r>
              <a:rPr lang="en-US" sz="3200" spc="-250" dirty="0">
                <a:solidFill>
                  <a:schemeClr val="tx1"/>
                </a:solidFill>
                <a:latin typeface="Verdana"/>
                <a:cs typeface="Verdana"/>
              </a:rPr>
              <a:t> </a:t>
            </a:r>
            <a:r>
              <a:rPr lang="en-US" sz="3200" spc="-150" dirty="0">
                <a:solidFill>
                  <a:schemeClr val="tx1"/>
                </a:solidFill>
                <a:latin typeface="Verdana"/>
                <a:cs typeface="Verdana"/>
              </a:rPr>
              <a:t>Calpulli</a:t>
            </a:r>
            <a:r>
              <a:rPr lang="en-US" sz="3200" spc="-254" dirty="0">
                <a:solidFill>
                  <a:schemeClr val="tx1"/>
                </a:solidFill>
                <a:latin typeface="Verdana"/>
                <a:cs typeface="Verdana"/>
              </a:rPr>
              <a:t> </a:t>
            </a:r>
            <a:r>
              <a:rPr lang="en-US" sz="3200" spc="-45" dirty="0">
                <a:solidFill>
                  <a:schemeClr val="tx1"/>
                </a:solidFill>
                <a:latin typeface="Verdana"/>
                <a:cs typeface="Verdana"/>
              </a:rPr>
              <a:t>Mexican </a:t>
            </a:r>
            <a:r>
              <a:rPr lang="en-US" sz="3200" spc="-155" dirty="0">
                <a:solidFill>
                  <a:schemeClr val="tx1"/>
                </a:solidFill>
                <a:latin typeface="Verdana"/>
                <a:cs typeface="Verdana"/>
              </a:rPr>
              <a:t>Dance</a:t>
            </a:r>
            <a:r>
              <a:rPr lang="en-US" sz="3200" spc="-270" dirty="0">
                <a:solidFill>
                  <a:schemeClr val="tx1"/>
                </a:solidFill>
                <a:latin typeface="Verdana"/>
                <a:cs typeface="Verdana"/>
              </a:rPr>
              <a:t> </a:t>
            </a:r>
            <a:r>
              <a:rPr lang="en-US" sz="3200" spc="-125" dirty="0">
                <a:solidFill>
                  <a:schemeClr val="tx1"/>
                </a:solidFill>
                <a:latin typeface="Verdana"/>
                <a:cs typeface="Verdana"/>
              </a:rPr>
              <a:t>and</a:t>
            </a:r>
            <a:r>
              <a:rPr lang="en-US" sz="3200" spc="-265" dirty="0">
                <a:solidFill>
                  <a:schemeClr val="tx1"/>
                </a:solidFill>
                <a:latin typeface="Verdana"/>
                <a:cs typeface="Verdana"/>
              </a:rPr>
              <a:t> </a:t>
            </a:r>
            <a:r>
              <a:rPr lang="en-US" sz="3200" spc="-160" dirty="0">
                <a:solidFill>
                  <a:schemeClr val="tx1"/>
                </a:solidFill>
                <a:latin typeface="Verdana"/>
                <a:cs typeface="Verdana"/>
              </a:rPr>
              <a:t>The</a:t>
            </a:r>
            <a:r>
              <a:rPr lang="en-US" sz="3200" spc="-265" dirty="0">
                <a:solidFill>
                  <a:schemeClr val="tx1"/>
                </a:solidFill>
                <a:latin typeface="Verdana"/>
                <a:cs typeface="Verdana"/>
              </a:rPr>
              <a:t> </a:t>
            </a:r>
            <a:r>
              <a:rPr lang="en-US" sz="3200" dirty="0">
                <a:solidFill>
                  <a:schemeClr val="tx1"/>
                </a:solidFill>
                <a:latin typeface="Verdana"/>
                <a:cs typeface="Verdana"/>
              </a:rPr>
              <a:t>PAZA</a:t>
            </a:r>
            <a:r>
              <a:rPr lang="en-US" sz="3200" spc="-270" dirty="0">
                <a:solidFill>
                  <a:schemeClr val="tx1"/>
                </a:solidFill>
                <a:latin typeface="Verdana"/>
                <a:cs typeface="Verdana"/>
              </a:rPr>
              <a:t> </a:t>
            </a:r>
            <a:r>
              <a:rPr lang="en-US" sz="3200" spc="-220" dirty="0">
                <a:solidFill>
                  <a:schemeClr val="tx1"/>
                </a:solidFill>
                <a:latin typeface="Verdana"/>
                <a:cs typeface="Verdana"/>
              </a:rPr>
              <a:t>experience,</a:t>
            </a:r>
            <a:r>
              <a:rPr lang="en-US" sz="3200" spc="-265" dirty="0">
                <a:solidFill>
                  <a:schemeClr val="tx1"/>
                </a:solidFill>
                <a:latin typeface="Verdana"/>
                <a:cs typeface="Verdana"/>
              </a:rPr>
              <a:t> </a:t>
            </a:r>
            <a:r>
              <a:rPr lang="en-US" sz="3200" spc="-180" dirty="0">
                <a:solidFill>
                  <a:schemeClr val="tx1"/>
                </a:solidFill>
                <a:latin typeface="Verdana"/>
                <a:cs typeface="Verdana"/>
              </a:rPr>
              <a:t>thanks</a:t>
            </a:r>
            <a:r>
              <a:rPr lang="en-US" sz="3200" spc="-265" dirty="0">
                <a:solidFill>
                  <a:schemeClr val="tx1"/>
                </a:solidFill>
                <a:latin typeface="Verdana"/>
                <a:cs typeface="Verdana"/>
              </a:rPr>
              <a:t> </a:t>
            </a:r>
            <a:r>
              <a:rPr lang="en-US" sz="3200" spc="-180" dirty="0">
                <a:solidFill>
                  <a:schemeClr val="tx1"/>
                </a:solidFill>
                <a:latin typeface="Verdana"/>
                <a:cs typeface="Verdana"/>
              </a:rPr>
              <a:t>to</a:t>
            </a:r>
            <a:r>
              <a:rPr lang="en-US" sz="3200" spc="-270" dirty="0">
                <a:solidFill>
                  <a:schemeClr val="tx1"/>
                </a:solidFill>
                <a:latin typeface="Verdana"/>
                <a:cs typeface="Verdana"/>
              </a:rPr>
              <a:t> </a:t>
            </a:r>
            <a:r>
              <a:rPr lang="en-US" sz="3200" spc="-200" dirty="0">
                <a:solidFill>
                  <a:schemeClr val="tx1"/>
                </a:solidFill>
                <a:latin typeface="Verdana"/>
                <a:cs typeface="Verdana"/>
              </a:rPr>
              <a:t>the</a:t>
            </a:r>
            <a:r>
              <a:rPr lang="en-US" sz="3200" spc="-265" dirty="0">
                <a:solidFill>
                  <a:schemeClr val="tx1"/>
                </a:solidFill>
                <a:latin typeface="Verdana"/>
                <a:cs typeface="Verdana"/>
              </a:rPr>
              <a:t> </a:t>
            </a:r>
            <a:r>
              <a:rPr lang="en-US" sz="3200" spc="-160" dirty="0">
                <a:solidFill>
                  <a:schemeClr val="tx1"/>
                </a:solidFill>
                <a:latin typeface="Verdana"/>
                <a:cs typeface="Verdana"/>
              </a:rPr>
              <a:t>support</a:t>
            </a:r>
            <a:r>
              <a:rPr lang="en-US" sz="3200" spc="-265" dirty="0">
                <a:solidFill>
                  <a:schemeClr val="tx1"/>
                </a:solidFill>
                <a:latin typeface="Verdana"/>
                <a:cs typeface="Verdana"/>
              </a:rPr>
              <a:t> </a:t>
            </a:r>
            <a:r>
              <a:rPr lang="en-US" sz="3200" spc="-120" dirty="0">
                <a:solidFill>
                  <a:schemeClr val="tx1"/>
                </a:solidFill>
                <a:latin typeface="Verdana"/>
                <a:cs typeface="Verdana"/>
              </a:rPr>
              <a:t>of</a:t>
            </a:r>
            <a:r>
              <a:rPr lang="en-US" sz="3200" spc="-270" dirty="0">
                <a:solidFill>
                  <a:schemeClr val="tx1"/>
                </a:solidFill>
                <a:latin typeface="Verdana"/>
                <a:cs typeface="Verdana"/>
              </a:rPr>
              <a:t> </a:t>
            </a:r>
            <a:r>
              <a:rPr lang="en-US" sz="3200" spc="-200" dirty="0">
                <a:solidFill>
                  <a:schemeClr val="tx1"/>
                </a:solidFill>
                <a:latin typeface="Verdana"/>
                <a:cs typeface="Verdana"/>
              </a:rPr>
              <a:t>the</a:t>
            </a:r>
            <a:r>
              <a:rPr lang="en-US" sz="3200" spc="-265" dirty="0">
                <a:solidFill>
                  <a:schemeClr val="tx1"/>
                </a:solidFill>
                <a:latin typeface="Verdana"/>
                <a:cs typeface="Verdana"/>
              </a:rPr>
              <a:t> </a:t>
            </a:r>
            <a:r>
              <a:rPr lang="en-US" sz="3200" spc="-140" dirty="0">
                <a:solidFill>
                  <a:schemeClr val="tx1"/>
                </a:solidFill>
                <a:latin typeface="Verdana"/>
                <a:cs typeface="Verdana"/>
              </a:rPr>
              <a:t>Ocean</a:t>
            </a:r>
            <a:r>
              <a:rPr lang="en-US" sz="3200" spc="-265" dirty="0">
                <a:solidFill>
                  <a:schemeClr val="tx1"/>
                </a:solidFill>
                <a:latin typeface="Verdana"/>
                <a:cs typeface="Verdana"/>
              </a:rPr>
              <a:t> </a:t>
            </a:r>
            <a:r>
              <a:rPr lang="en-US" sz="3200" spc="-180" dirty="0">
                <a:solidFill>
                  <a:schemeClr val="tx1"/>
                </a:solidFill>
                <a:latin typeface="Verdana"/>
                <a:cs typeface="Verdana"/>
              </a:rPr>
              <a:t>County</a:t>
            </a:r>
            <a:r>
              <a:rPr lang="en-US" sz="3200" spc="-270" dirty="0">
                <a:solidFill>
                  <a:schemeClr val="tx1"/>
                </a:solidFill>
                <a:latin typeface="Verdana"/>
                <a:cs typeface="Verdana"/>
              </a:rPr>
              <a:t> </a:t>
            </a:r>
            <a:r>
              <a:rPr lang="en-US" sz="3200" spc="-180" dirty="0">
                <a:solidFill>
                  <a:schemeClr val="tx1"/>
                </a:solidFill>
                <a:latin typeface="Verdana"/>
                <a:cs typeface="Verdana"/>
              </a:rPr>
              <a:t>Cultural</a:t>
            </a:r>
            <a:r>
              <a:rPr lang="en-US" sz="3200" spc="-265" dirty="0">
                <a:solidFill>
                  <a:schemeClr val="tx1"/>
                </a:solidFill>
                <a:latin typeface="Verdana"/>
                <a:cs typeface="Verdana"/>
              </a:rPr>
              <a:t> </a:t>
            </a:r>
            <a:r>
              <a:rPr lang="en-US" sz="3200" spc="-50" dirty="0">
                <a:solidFill>
                  <a:schemeClr val="tx1"/>
                </a:solidFill>
                <a:latin typeface="Verdana"/>
                <a:cs typeface="Verdana"/>
              </a:rPr>
              <a:t>&amp; </a:t>
            </a:r>
            <a:r>
              <a:rPr lang="en-US" sz="3200" spc="-145" dirty="0">
                <a:solidFill>
                  <a:schemeClr val="tx1"/>
                </a:solidFill>
                <a:latin typeface="Verdana"/>
                <a:cs typeface="Verdana"/>
              </a:rPr>
              <a:t>Heritage</a:t>
            </a:r>
            <a:r>
              <a:rPr lang="en-US" sz="3200" spc="-270" dirty="0">
                <a:solidFill>
                  <a:schemeClr val="tx1"/>
                </a:solidFill>
                <a:latin typeface="Verdana"/>
                <a:cs typeface="Verdana"/>
              </a:rPr>
              <a:t> </a:t>
            </a:r>
            <a:r>
              <a:rPr lang="en-US" sz="3200" spc="-210" dirty="0">
                <a:solidFill>
                  <a:schemeClr val="tx1"/>
                </a:solidFill>
                <a:latin typeface="Verdana"/>
                <a:cs typeface="Verdana"/>
              </a:rPr>
              <a:t>Commission</a:t>
            </a:r>
            <a:r>
              <a:rPr lang="en-US" sz="3200" spc="-265" dirty="0">
                <a:solidFill>
                  <a:schemeClr val="tx1"/>
                </a:solidFill>
                <a:latin typeface="Verdana"/>
                <a:cs typeface="Verdana"/>
              </a:rPr>
              <a:t> </a:t>
            </a:r>
            <a:r>
              <a:rPr lang="en-US" sz="3200" spc="-125" dirty="0">
                <a:solidFill>
                  <a:schemeClr val="tx1"/>
                </a:solidFill>
                <a:latin typeface="Verdana"/>
                <a:cs typeface="Verdana"/>
              </a:rPr>
              <a:t>and</a:t>
            </a:r>
            <a:r>
              <a:rPr lang="en-US" sz="3200" spc="-265" dirty="0">
                <a:solidFill>
                  <a:schemeClr val="tx1"/>
                </a:solidFill>
                <a:latin typeface="Verdana"/>
                <a:cs typeface="Verdana"/>
              </a:rPr>
              <a:t> </a:t>
            </a:r>
            <a:r>
              <a:rPr lang="en-US" sz="3200" spc="-200" dirty="0">
                <a:solidFill>
                  <a:schemeClr val="tx1"/>
                </a:solidFill>
                <a:latin typeface="Verdana"/>
                <a:cs typeface="Verdana"/>
              </a:rPr>
              <a:t>the</a:t>
            </a:r>
            <a:r>
              <a:rPr lang="en-US" sz="3200" spc="-270" dirty="0">
                <a:solidFill>
                  <a:schemeClr val="tx1"/>
                </a:solidFill>
                <a:latin typeface="Verdana"/>
                <a:cs typeface="Verdana"/>
              </a:rPr>
              <a:t> </a:t>
            </a:r>
            <a:r>
              <a:rPr lang="en-US" sz="3200" spc="-140" dirty="0">
                <a:solidFill>
                  <a:schemeClr val="tx1"/>
                </a:solidFill>
                <a:latin typeface="Verdana"/>
                <a:cs typeface="Verdana"/>
              </a:rPr>
              <a:t>Ocean</a:t>
            </a:r>
            <a:r>
              <a:rPr lang="en-US" sz="3200" spc="-265" dirty="0">
                <a:solidFill>
                  <a:schemeClr val="tx1"/>
                </a:solidFill>
                <a:latin typeface="Verdana"/>
                <a:cs typeface="Verdana"/>
              </a:rPr>
              <a:t> </a:t>
            </a:r>
            <a:r>
              <a:rPr lang="en-US" sz="3200" spc="-180" dirty="0">
                <a:solidFill>
                  <a:schemeClr val="tx1"/>
                </a:solidFill>
                <a:latin typeface="Verdana"/>
                <a:cs typeface="Verdana"/>
              </a:rPr>
              <a:t>County</a:t>
            </a:r>
            <a:r>
              <a:rPr lang="en-US" sz="3200" spc="-265" dirty="0">
                <a:solidFill>
                  <a:schemeClr val="tx1"/>
                </a:solidFill>
                <a:latin typeface="Verdana"/>
                <a:cs typeface="Verdana"/>
              </a:rPr>
              <a:t> </a:t>
            </a:r>
            <a:r>
              <a:rPr lang="en-US" sz="3200" spc="-155" dirty="0">
                <a:solidFill>
                  <a:schemeClr val="tx1"/>
                </a:solidFill>
                <a:latin typeface="Verdana"/>
                <a:cs typeface="Verdana"/>
              </a:rPr>
              <a:t>College</a:t>
            </a:r>
            <a:r>
              <a:rPr lang="en-US" sz="3200" spc="-270" dirty="0">
                <a:solidFill>
                  <a:schemeClr val="tx1"/>
                </a:solidFill>
                <a:latin typeface="Verdana"/>
                <a:cs typeface="Verdana"/>
              </a:rPr>
              <a:t> </a:t>
            </a:r>
            <a:r>
              <a:rPr lang="en-US" sz="3200" spc="-65" dirty="0">
                <a:solidFill>
                  <a:schemeClr val="tx1"/>
                </a:solidFill>
                <a:latin typeface="Verdana"/>
                <a:cs typeface="Verdana"/>
              </a:rPr>
              <a:t>Foundation.</a:t>
            </a:r>
            <a:endParaRPr lang="en-US" sz="3200" dirty="0">
              <a:solidFill>
                <a:schemeClr val="tx1"/>
              </a:solidFill>
              <a:latin typeface="Verdana"/>
              <a:cs typeface="Verdana"/>
            </a:endParaRPr>
          </a:p>
        </p:txBody>
      </p:sp>
      <p:sp>
        <p:nvSpPr>
          <p:cNvPr id="7" name="object 4" descr="Jay and Linda Grunin Center for the Arts">
            <a:extLst>
              <a:ext uri="{FF2B5EF4-FFF2-40B4-BE49-F238E27FC236}">
                <a16:creationId xmlns:a16="http://schemas.microsoft.com/office/drawing/2014/main" id="{6D0163AE-6C9D-4A85-8AE4-E470A5E04F80}"/>
              </a:ext>
            </a:extLst>
          </p:cNvPr>
          <p:cNvSpPr/>
          <p:nvPr/>
        </p:nvSpPr>
        <p:spPr>
          <a:xfrm>
            <a:off x="8811159" y="244475"/>
            <a:ext cx="2482215" cy="2540000"/>
          </a:xfrm>
          <a:custGeom>
            <a:avLst/>
            <a:gdLst/>
            <a:ahLst/>
            <a:cxnLst/>
            <a:rect l="l" t="t" r="r" b="b"/>
            <a:pathLst>
              <a:path w="2482215" h="2540000">
                <a:moveTo>
                  <a:pt x="724725" y="737222"/>
                </a:moveTo>
                <a:lnTo>
                  <a:pt x="709333" y="737222"/>
                </a:lnTo>
                <a:lnTo>
                  <a:pt x="709333" y="820801"/>
                </a:lnTo>
                <a:lnTo>
                  <a:pt x="708266" y="829056"/>
                </a:lnTo>
                <a:lnTo>
                  <a:pt x="708202" y="829475"/>
                </a:lnTo>
                <a:lnTo>
                  <a:pt x="704837" y="835660"/>
                </a:lnTo>
                <a:lnTo>
                  <a:pt x="699223" y="839381"/>
                </a:lnTo>
                <a:lnTo>
                  <a:pt x="691375" y="840625"/>
                </a:lnTo>
                <a:lnTo>
                  <a:pt x="685647" y="840625"/>
                </a:lnTo>
                <a:lnTo>
                  <a:pt x="681304" y="839254"/>
                </a:lnTo>
                <a:lnTo>
                  <a:pt x="675436" y="833780"/>
                </a:lnTo>
                <a:lnTo>
                  <a:pt x="673963" y="829056"/>
                </a:lnTo>
                <a:lnTo>
                  <a:pt x="673963" y="814451"/>
                </a:lnTo>
                <a:lnTo>
                  <a:pt x="659574" y="814451"/>
                </a:lnTo>
                <a:lnTo>
                  <a:pt x="659574" y="834834"/>
                </a:lnTo>
                <a:lnTo>
                  <a:pt x="662559" y="841959"/>
                </a:lnTo>
                <a:lnTo>
                  <a:pt x="674535" y="851662"/>
                </a:lnTo>
                <a:lnTo>
                  <a:pt x="682142" y="854075"/>
                </a:lnTo>
                <a:lnTo>
                  <a:pt x="691375" y="854075"/>
                </a:lnTo>
                <a:lnTo>
                  <a:pt x="719797" y="840625"/>
                </a:lnTo>
                <a:lnTo>
                  <a:pt x="719899" y="840498"/>
                </a:lnTo>
                <a:lnTo>
                  <a:pt x="722528" y="834834"/>
                </a:lnTo>
                <a:lnTo>
                  <a:pt x="722807" y="833780"/>
                </a:lnTo>
                <a:lnTo>
                  <a:pt x="724192" y="827989"/>
                </a:lnTo>
                <a:lnTo>
                  <a:pt x="724700" y="820801"/>
                </a:lnTo>
                <a:lnTo>
                  <a:pt x="724725" y="737222"/>
                </a:lnTo>
                <a:close/>
              </a:path>
              <a:path w="2482215" h="2540000">
                <a:moveTo>
                  <a:pt x="729081" y="1716925"/>
                </a:moveTo>
                <a:lnTo>
                  <a:pt x="659409" y="1716925"/>
                </a:lnTo>
                <a:lnTo>
                  <a:pt x="659409" y="1817941"/>
                </a:lnTo>
                <a:lnTo>
                  <a:pt x="673061" y="1817941"/>
                </a:lnTo>
                <a:lnTo>
                  <a:pt x="673061" y="1772158"/>
                </a:lnTo>
                <a:lnTo>
                  <a:pt x="722287" y="1772158"/>
                </a:lnTo>
                <a:lnTo>
                  <a:pt x="722287" y="1760220"/>
                </a:lnTo>
                <a:lnTo>
                  <a:pt x="673061" y="1760220"/>
                </a:lnTo>
                <a:lnTo>
                  <a:pt x="673061" y="1728863"/>
                </a:lnTo>
                <a:lnTo>
                  <a:pt x="729081" y="1728863"/>
                </a:lnTo>
                <a:lnTo>
                  <a:pt x="729081" y="1716925"/>
                </a:lnTo>
                <a:close/>
              </a:path>
              <a:path w="2482215" h="2540000">
                <a:moveTo>
                  <a:pt x="795477" y="1980831"/>
                </a:moveTo>
                <a:lnTo>
                  <a:pt x="794499" y="1978037"/>
                </a:lnTo>
                <a:lnTo>
                  <a:pt x="794232" y="1974519"/>
                </a:lnTo>
                <a:lnTo>
                  <a:pt x="788644" y="1969033"/>
                </a:lnTo>
                <a:lnTo>
                  <a:pt x="784352" y="1965731"/>
                </a:lnTo>
                <a:lnTo>
                  <a:pt x="779729" y="1963381"/>
                </a:lnTo>
                <a:lnTo>
                  <a:pt x="753770" y="1949208"/>
                </a:lnTo>
                <a:lnTo>
                  <a:pt x="704684" y="1916633"/>
                </a:lnTo>
                <a:lnTo>
                  <a:pt x="644956" y="1864779"/>
                </a:lnTo>
                <a:lnTo>
                  <a:pt x="611492" y="1829142"/>
                </a:lnTo>
                <a:lnTo>
                  <a:pt x="581101" y="1791360"/>
                </a:lnTo>
                <a:lnTo>
                  <a:pt x="553707" y="1751507"/>
                </a:lnTo>
                <a:lnTo>
                  <a:pt x="529221" y="1709635"/>
                </a:lnTo>
                <a:lnTo>
                  <a:pt x="507568" y="1665808"/>
                </a:lnTo>
                <a:lnTo>
                  <a:pt x="488657" y="1620088"/>
                </a:lnTo>
                <a:lnTo>
                  <a:pt x="472694" y="1572945"/>
                </a:lnTo>
                <a:lnTo>
                  <a:pt x="459930" y="1525219"/>
                </a:lnTo>
                <a:lnTo>
                  <a:pt x="450215" y="1476959"/>
                </a:lnTo>
                <a:lnTo>
                  <a:pt x="443382" y="1428178"/>
                </a:lnTo>
                <a:lnTo>
                  <a:pt x="439254" y="1378927"/>
                </a:lnTo>
                <a:lnTo>
                  <a:pt x="437667" y="1329232"/>
                </a:lnTo>
                <a:lnTo>
                  <a:pt x="437603" y="1321968"/>
                </a:lnTo>
                <a:lnTo>
                  <a:pt x="433895" y="1305318"/>
                </a:lnTo>
                <a:lnTo>
                  <a:pt x="431406" y="1303540"/>
                </a:lnTo>
                <a:lnTo>
                  <a:pt x="428078" y="1299362"/>
                </a:lnTo>
                <a:lnTo>
                  <a:pt x="426123" y="1302524"/>
                </a:lnTo>
                <a:lnTo>
                  <a:pt x="424167" y="1304569"/>
                </a:lnTo>
                <a:lnTo>
                  <a:pt x="420535" y="1317650"/>
                </a:lnTo>
                <a:lnTo>
                  <a:pt x="419811" y="1342872"/>
                </a:lnTo>
                <a:lnTo>
                  <a:pt x="419862" y="1352753"/>
                </a:lnTo>
                <a:lnTo>
                  <a:pt x="424370" y="1416710"/>
                </a:lnTo>
                <a:lnTo>
                  <a:pt x="430237" y="1470558"/>
                </a:lnTo>
                <a:lnTo>
                  <a:pt x="439978" y="1523390"/>
                </a:lnTo>
                <a:lnTo>
                  <a:pt x="453542" y="1574952"/>
                </a:lnTo>
                <a:lnTo>
                  <a:pt x="470916" y="1625219"/>
                </a:lnTo>
                <a:lnTo>
                  <a:pt x="492112" y="1674177"/>
                </a:lnTo>
                <a:lnTo>
                  <a:pt x="517105" y="1721827"/>
                </a:lnTo>
                <a:lnTo>
                  <a:pt x="545401" y="1767395"/>
                </a:lnTo>
                <a:lnTo>
                  <a:pt x="576618" y="1810219"/>
                </a:lnTo>
                <a:lnTo>
                  <a:pt x="610870" y="1850161"/>
                </a:lnTo>
                <a:lnTo>
                  <a:pt x="648322" y="1887105"/>
                </a:lnTo>
                <a:lnTo>
                  <a:pt x="689063" y="1920913"/>
                </a:lnTo>
                <a:lnTo>
                  <a:pt x="733259" y="1951456"/>
                </a:lnTo>
                <a:lnTo>
                  <a:pt x="789127" y="1981720"/>
                </a:lnTo>
                <a:lnTo>
                  <a:pt x="792556" y="1980768"/>
                </a:lnTo>
                <a:lnTo>
                  <a:pt x="795477" y="1980831"/>
                </a:lnTo>
                <a:close/>
              </a:path>
              <a:path w="2482215" h="2540000">
                <a:moveTo>
                  <a:pt x="795832" y="1498625"/>
                </a:moveTo>
                <a:lnTo>
                  <a:pt x="714870" y="1498625"/>
                </a:lnTo>
                <a:lnTo>
                  <a:pt x="713041" y="1508480"/>
                </a:lnTo>
                <a:lnTo>
                  <a:pt x="710120" y="1517167"/>
                </a:lnTo>
                <a:lnTo>
                  <a:pt x="680643" y="1541513"/>
                </a:lnTo>
                <a:lnTo>
                  <a:pt x="672160" y="1542211"/>
                </a:lnTo>
                <a:lnTo>
                  <a:pt x="660158" y="1541183"/>
                </a:lnTo>
                <a:lnTo>
                  <a:pt x="628459" y="1516037"/>
                </a:lnTo>
                <a:lnTo>
                  <a:pt x="621461" y="1471180"/>
                </a:lnTo>
                <a:lnTo>
                  <a:pt x="624446" y="1438567"/>
                </a:lnTo>
                <a:lnTo>
                  <a:pt x="633399" y="1415275"/>
                </a:lnTo>
                <a:lnTo>
                  <a:pt x="648322" y="1401292"/>
                </a:lnTo>
                <a:lnTo>
                  <a:pt x="669226" y="1396631"/>
                </a:lnTo>
                <a:lnTo>
                  <a:pt x="678408" y="1397393"/>
                </a:lnTo>
                <a:lnTo>
                  <a:pt x="709129" y="1422615"/>
                </a:lnTo>
                <a:lnTo>
                  <a:pt x="713320" y="1440243"/>
                </a:lnTo>
                <a:lnTo>
                  <a:pt x="793076" y="1440243"/>
                </a:lnTo>
                <a:lnTo>
                  <a:pt x="781189" y="1395133"/>
                </a:lnTo>
                <a:lnTo>
                  <a:pt x="755535" y="1361452"/>
                </a:lnTo>
                <a:lnTo>
                  <a:pt x="716864" y="1340358"/>
                </a:lnTo>
                <a:lnTo>
                  <a:pt x="665568" y="1333334"/>
                </a:lnTo>
                <a:lnTo>
                  <a:pt x="638035" y="1335722"/>
                </a:lnTo>
                <a:lnTo>
                  <a:pt x="591578" y="1354886"/>
                </a:lnTo>
                <a:lnTo>
                  <a:pt x="557453" y="1392148"/>
                </a:lnTo>
                <a:lnTo>
                  <a:pt x="540067" y="1441030"/>
                </a:lnTo>
                <a:lnTo>
                  <a:pt x="537895" y="1469415"/>
                </a:lnTo>
                <a:lnTo>
                  <a:pt x="540169" y="1499184"/>
                </a:lnTo>
                <a:lnTo>
                  <a:pt x="558342" y="1548942"/>
                </a:lnTo>
                <a:lnTo>
                  <a:pt x="594080" y="1584947"/>
                </a:lnTo>
                <a:lnTo>
                  <a:pt x="643915" y="1603235"/>
                </a:lnTo>
                <a:lnTo>
                  <a:pt x="673887" y="1605521"/>
                </a:lnTo>
                <a:lnTo>
                  <a:pt x="697788" y="1603768"/>
                </a:lnTo>
                <a:lnTo>
                  <a:pt x="739051" y="1589798"/>
                </a:lnTo>
                <a:lnTo>
                  <a:pt x="771131" y="1562150"/>
                </a:lnTo>
                <a:lnTo>
                  <a:pt x="790841" y="1522679"/>
                </a:lnTo>
                <a:lnTo>
                  <a:pt x="795832" y="1498625"/>
                </a:lnTo>
                <a:close/>
              </a:path>
              <a:path w="2482215" h="2540000">
                <a:moveTo>
                  <a:pt x="807237" y="1088580"/>
                </a:moveTo>
                <a:lnTo>
                  <a:pt x="692404" y="1088580"/>
                </a:lnTo>
                <a:lnTo>
                  <a:pt x="692404" y="1144320"/>
                </a:lnTo>
                <a:lnTo>
                  <a:pt x="728980" y="1144320"/>
                </a:lnTo>
                <a:lnTo>
                  <a:pt x="726871" y="1150416"/>
                </a:lnTo>
                <a:lnTo>
                  <a:pt x="692226" y="1174343"/>
                </a:lnTo>
                <a:lnTo>
                  <a:pt x="684504" y="1174902"/>
                </a:lnTo>
                <a:lnTo>
                  <a:pt x="672287" y="1173873"/>
                </a:lnTo>
                <a:lnTo>
                  <a:pt x="638009" y="1148854"/>
                </a:lnTo>
                <a:lnTo>
                  <a:pt x="630008" y="1105281"/>
                </a:lnTo>
                <a:lnTo>
                  <a:pt x="629996" y="1104938"/>
                </a:lnTo>
                <a:lnTo>
                  <a:pt x="630783" y="1088796"/>
                </a:lnTo>
                <a:lnTo>
                  <a:pt x="642645" y="1050239"/>
                </a:lnTo>
                <a:lnTo>
                  <a:pt x="680110" y="1029335"/>
                </a:lnTo>
                <a:lnTo>
                  <a:pt x="688314" y="1029855"/>
                </a:lnTo>
                <a:lnTo>
                  <a:pt x="720852" y="1054176"/>
                </a:lnTo>
                <a:lnTo>
                  <a:pt x="723531" y="1061681"/>
                </a:lnTo>
                <a:lnTo>
                  <a:pt x="804595" y="1061681"/>
                </a:lnTo>
                <a:lnTo>
                  <a:pt x="790702" y="1021067"/>
                </a:lnTo>
                <a:lnTo>
                  <a:pt x="763803" y="990993"/>
                </a:lnTo>
                <a:lnTo>
                  <a:pt x="726478" y="972261"/>
                </a:lnTo>
                <a:lnTo>
                  <a:pt x="680986" y="966025"/>
                </a:lnTo>
                <a:lnTo>
                  <a:pt x="651446" y="968413"/>
                </a:lnTo>
                <a:lnTo>
                  <a:pt x="601865" y="987488"/>
                </a:lnTo>
                <a:lnTo>
                  <a:pt x="565734" y="1024813"/>
                </a:lnTo>
                <a:lnTo>
                  <a:pt x="547357" y="1075359"/>
                </a:lnTo>
                <a:lnTo>
                  <a:pt x="545058" y="1105281"/>
                </a:lnTo>
                <a:lnTo>
                  <a:pt x="547027" y="1132751"/>
                </a:lnTo>
                <a:lnTo>
                  <a:pt x="562762" y="1179525"/>
                </a:lnTo>
                <a:lnTo>
                  <a:pt x="595706" y="1216063"/>
                </a:lnTo>
                <a:lnTo>
                  <a:pt x="644055" y="1235760"/>
                </a:lnTo>
                <a:lnTo>
                  <a:pt x="673239" y="1238224"/>
                </a:lnTo>
                <a:lnTo>
                  <a:pt x="684771" y="1237767"/>
                </a:lnTo>
                <a:lnTo>
                  <a:pt x="725754" y="1226743"/>
                </a:lnTo>
                <a:lnTo>
                  <a:pt x="750087" y="1207274"/>
                </a:lnTo>
                <a:lnTo>
                  <a:pt x="752729" y="1232941"/>
                </a:lnTo>
                <a:lnTo>
                  <a:pt x="807237" y="1232941"/>
                </a:lnTo>
                <a:lnTo>
                  <a:pt x="807237" y="1207274"/>
                </a:lnTo>
                <a:lnTo>
                  <a:pt x="807237" y="1174902"/>
                </a:lnTo>
                <a:lnTo>
                  <a:pt x="807237" y="1088580"/>
                </a:lnTo>
                <a:close/>
              </a:path>
              <a:path w="2482215" h="2540000">
                <a:moveTo>
                  <a:pt x="849160" y="841387"/>
                </a:moveTo>
                <a:lnTo>
                  <a:pt x="846950" y="841844"/>
                </a:lnTo>
                <a:lnTo>
                  <a:pt x="844816" y="842162"/>
                </a:lnTo>
                <a:lnTo>
                  <a:pt x="843229" y="842162"/>
                </a:lnTo>
                <a:lnTo>
                  <a:pt x="842162" y="841844"/>
                </a:lnTo>
                <a:lnTo>
                  <a:pt x="841946" y="841844"/>
                </a:lnTo>
                <a:lnTo>
                  <a:pt x="840397" y="840409"/>
                </a:lnTo>
                <a:lnTo>
                  <a:pt x="840041" y="839089"/>
                </a:lnTo>
                <a:lnTo>
                  <a:pt x="840041" y="808812"/>
                </a:lnTo>
                <a:lnTo>
                  <a:pt x="840041" y="781354"/>
                </a:lnTo>
                <a:lnTo>
                  <a:pt x="837882" y="777151"/>
                </a:lnTo>
                <a:lnTo>
                  <a:pt x="837095" y="775614"/>
                </a:lnTo>
                <a:lnTo>
                  <a:pt x="825385" y="767562"/>
                </a:lnTo>
                <a:lnTo>
                  <a:pt x="817892" y="765543"/>
                </a:lnTo>
                <a:lnTo>
                  <a:pt x="808697" y="765543"/>
                </a:lnTo>
                <a:lnTo>
                  <a:pt x="794334" y="767245"/>
                </a:lnTo>
                <a:lnTo>
                  <a:pt x="783996" y="772350"/>
                </a:lnTo>
                <a:lnTo>
                  <a:pt x="777659" y="780872"/>
                </a:lnTo>
                <a:lnTo>
                  <a:pt x="775335" y="792784"/>
                </a:lnTo>
                <a:lnTo>
                  <a:pt x="788187" y="792784"/>
                </a:lnTo>
                <a:lnTo>
                  <a:pt x="789012" y="787628"/>
                </a:lnTo>
                <a:lnTo>
                  <a:pt x="790790" y="783729"/>
                </a:lnTo>
                <a:lnTo>
                  <a:pt x="796251" y="778471"/>
                </a:lnTo>
                <a:lnTo>
                  <a:pt x="800874" y="777151"/>
                </a:lnTo>
                <a:lnTo>
                  <a:pt x="820026" y="777151"/>
                </a:lnTo>
                <a:lnTo>
                  <a:pt x="826350" y="781697"/>
                </a:lnTo>
                <a:lnTo>
                  <a:pt x="826350" y="793915"/>
                </a:lnTo>
                <a:lnTo>
                  <a:pt x="826109" y="794880"/>
                </a:lnTo>
                <a:lnTo>
                  <a:pt x="826109" y="808812"/>
                </a:lnTo>
                <a:lnTo>
                  <a:pt x="826109" y="828167"/>
                </a:lnTo>
                <a:lnTo>
                  <a:pt x="823506" y="832878"/>
                </a:lnTo>
                <a:lnTo>
                  <a:pt x="812952" y="840409"/>
                </a:lnTo>
                <a:lnTo>
                  <a:pt x="812787" y="840409"/>
                </a:lnTo>
                <a:lnTo>
                  <a:pt x="807173" y="842162"/>
                </a:lnTo>
                <a:lnTo>
                  <a:pt x="790562" y="842162"/>
                </a:lnTo>
                <a:lnTo>
                  <a:pt x="785558" y="837463"/>
                </a:lnTo>
                <a:lnTo>
                  <a:pt x="785558" y="820394"/>
                </a:lnTo>
                <a:lnTo>
                  <a:pt x="791413" y="815733"/>
                </a:lnTo>
                <a:lnTo>
                  <a:pt x="813104" y="812749"/>
                </a:lnTo>
                <a:lnTo>
                  <a:pt x="819658" y="811771"/>
                </a:lnTo>
                <a:lnTo>
                  <a:pt x="823988" y="810450"/>
                </a:lnTo>
                <a:lnTo>
                  <a:pt x="826109" y="808812"/>
                </a:lnTo>
                <a:lnTo>
                  <a:pt x="826109" y="794880"/>
                </a:lnTo>
                <a:lnTo>
                  <a:pt x="825754" y="796277"/>
                </a:lnTo>
                <a:lnTo>
                  <a:pt x="824560" y="797814"/>
                </a:lnTo>
                <a:lnTo>
                  <a:pt x="823429" y="799376"/>
                </a:lnTo>
                <a:lnTo>
                  <a:pt x="821194" y="800354"/>
                </a:lnTo>
                <a:lnTo>
                  <a:pt x="796163" y="803630"/>
                </a:lnTo>
                <a:lnTo>
                  <a:pt x="785228" y="806437"/>
                </a:lnTo>
                <a:lnTo>
                  <a:pt x="779208" y="810450"/>
                </a:lnTo>
                <a:lnTo>
                  <a:pt x="777341" y="811771"/>
                </a:lnTo>
                <a:lnTo>
                  <a:pt x="772731" y="819251"/>
                </a:lnTo>
                <a:lnTo>
                  <a:pt x="771169" y="829246"/>
                </a:lnTo>
                <a:lnTo>
                  <a:pt x="771194" y="837463"/>
                </a:lnTo>
                <a:lnTo>
                  <a:pt x="773823" y="843521"/>
                </a:lnTo>
                <a:lnTo>
                  <a:pt x="779132" y="847661"/>
                </a:lnTo>
                <a:lnTo>
                  <a:pt x="784453" y="851738"/>
                </a:lnTo>
                <a:lnTo>
                  <a:pt x="790587" y="853770"/>
                </a:lnTo>
                <a:lnTo>
                  <a:pt x="797547" y="853770"/>
                </a:lnTo>
                <a:lnTo>
                  <a:pt x="826782" y="840409"/>
                </a:lnTo>
                <a:lnTo>
                  <a:pt x="826985" y="840409"/>
                </a:lnTo>
                <a:lnTo>
                  <a:pt x="827087" y="841844"/>
                </a:lnTo>
                <a:lnTo>
                  <a:pt x="827201" y="843521"/>
                </a:lnTo>
                <a:lnTo>
                  <a:pt x="827265" y="844461"/>
                </a:lnTo>
                <a:lnTo>
                  <a:pt x="828484" y="847661"/>
                </a:lnTo>
                <a:lnTo>
                  <a:pt x="830605" y="849820"/>
                </a:lnTo>
                <a:lnTo>
                  <a:pt x="832764" y="851979"/>
                </a:lnTo>
                <a:lnTo>
                  <a:pt x="836282" y="853084"/>
                </a:lnTo>
                <a:lnTo>
                  <a:pt x="843076" y="853084"/>
                </a:lnTo>
                <a:lnTo>
                  <a:pt x="845769" y="852563"/>
                </a:lnTo>
                <a:lnTo>
                  <a:pt x="849160" y="851522"/>
                </a:lnTo>
                <a:lnTo>
                  <a:pt x="849160" y="842162"/>
                </a:lnTo>
                <a:lnTo>
                  <a:pt x="849160" y="841387"/>
                </a:lnTo>
                <a:close/>
              </a:path>
              <a:path w="2482215" h="2540000">
                <a:moveTo>
                  <a:pt x="868235" y="1766608"/>
                </a:moveTo>
                <a:lnTo>
                  <a:pt x="855141" y="1729689"/>
                </a:lnTo>
                <a:lnTo>
                  <a:pt x="854176" y="1728787"/>
                </a:lnTo>
                <a:lnTo>
                  <a:pt x="854176" y="1767433"/>
                </a:lnTo>
                <a:lnTo>
                  <a:pt x="853592" y="1775917"/>
                </a:lnTo>
                <a:lnTo>
                  <a:pt x="826249" y="1807933"/>
                </a:lnTo>
                <a:lnTo>
                  <a:pt x="818959" y="1808619"/>
                </a:lnTo>
                <a:lnTo>
                  <a:pt x="811580" y="1807933"/>
                </a:lnTo>
                <a:lnTo>
                  <a:pt x="811225" y="1807933"/>
                </a:lnTo>
                <a:lnTo>
                  <a:pt x="784263" y="1775917"/>
                </a:lnTo>
                <a:lnTo>
                  <a:pt x="783678" y="1767433"/>
                </a:lnTo>
                <a:lnTo>
                  <a:pt x="784275" y="1758708"/>
                </a:lnTo>
                <a:lnTo>
                  <a:pt x="784301" y="1758391"/>
                </a:lnTo>
                <a:lnTo>
                  <a:pt x="786028" y="1750834"/>
                </a:lnTo>
                <a:lnTo>
                  <a:pt x="786130" y="1750352"/>
                </a:lnTo>
                <a:lnTo>
                  <a:pt x="789203" y="1743329"/>
                </a:lnTo>
                <a:lnTo>
                  <a:pt x="793508" y="1737296"/>
                </a:lnTo>
                <a:lnTo>
                  <a:pt x="798766" y="1732470"/>
                </a:lnTo>
                <a:lnTo>
                  <a:pt x="804583" y="1729117"/>
                </a:lnTo>
                <a:lnTo>
                  <a:pt x="804443" y="1729117"/>
                </a:lnTo>
                <a:lnTo>
                  <a:pt x="811377" y="1726971"/>
                </a:lnTo>
                <a:lnTo>
                  <a:pt x="811212" y="1726971"/>
                </a:lnTo>
                <a:lnTo>
                  <a:pt x="818883" y="1726247"/>
                </a:lnTo>
                <a:lnTo>
                  <a:pt x="851814" y="1750834"/>
                </a:lnTo>
                <a:lnTo>
                  <a:pt x="854113" y="1766608"/>
                </a:lnTo>
                <a:lnTo>
                  <a:pt x="854176" y="1767433"/>
                </a:lnTo>
                <a:lnTo>
                  <a:pt x="854176" y="1728787"/>
                </a:lnTo>
                <a:lnTo>
                  <a:pt x="851471" y="1726247"/>
                </a:lnTo>
                <a:lnTo>
                  <a:pt x="847953" y="1722958"/>
                </a:lnTo>
                <a:lnTo>
                  <a:pt x="839546" y="1718144"/>
                </a:lnTo>
                <a:lnTo>
                  <a:pt x="829881" y="1715262"/>
                </a:lnTo>
                <a:lnTo>
                  <a:pt x="818959" y="1714309"/>
                </a:lnTo>
                <a:lnTo>
                  <a:pt x="807948" y="1715262"/>
                </a:lnTo>
                <a:lnTo>
                  <a:pt x="776947" y="1737537"/>
                </a:lnTo>
                <a:lnTo>
                  <a:pt x="769683" y="1766608"/>
                </a:lnTo>
                <a:lnTo>
                  <a:pt x="769620" y="1767433"/>
                </a:lnTo>
                <a:lnTo>
                  <a:pt x="770242" y="1775917"/>
                </a:lnTo>
                <a:lnTo>
                  <a:pt x="770293" y="1776501"/>
                </a:lnTo>
                <a:lnTo>
                  <a:pt x="770394" y="1777974"/>
                </a:lnTo>
                <a:lnTo>
                  <a:pt x="790740" y="1812518"/>
                </a:lnTo>
                <a:lnTo>
                  <a:pt x="818883" y="1820557"/>
                </a:lnTo>
                <a:lnTo>
                  <a:pt x="829335" y="1819656"/>
                </a:lnTo>
                <a:lnTo>
                  <a:pt x="829716" y="1819656"/>
                </a:lnTo>
                <a:lnTo>
                  <a:pt x="860907" y="1797418"/>
                </a:lnTo>
                <a:lnTo>
                  <a:pt x="868172" y="1767433"/>
                </a:lnTo>
                <a:lnTo>
                  <a:pt x="868235" y="1766608"/>
                </a:lnTo>
                <a:close/>
              </a:path>
              <a:path w="2482215" h="2540000">
                <a:moveTo>
                  <a:pt x="959764" y="768184"/>
                </a:moveTo>
                <a:lnTo>
                  <a:pt x="944270" y="768184"/>
                </a:lnTo>
                <a:lnTo>
                  <a:pt x="922362" y="835660"/>
                </a:lnTo>
                <a:lnTo>
                  <a:pt x="900176" y="768184"/>
                </a:lnTo>
                <a:lnTo>
                  <a:pt x="884224" y="768184"/>
                </a:lnTo>
                <a:lnTo>
                  <a:pt x="915174" y="853465"/>
                </a:lnTo>
                <a:lnTo>
                  <a:pt x="910844" y="863612"/>
                </a:lnTo>
                <a:lnTo>
                  <a:pt x="909764" y="866228"/>
                </a:lnTo>
                <a:lnTo>
                  <a:pt x="908570" y="868400"/>
                </a:lnTo>
                <a:lnTo>
                  <a:pt x="905992" y="871766"/>
                </a:lnTo>
                <a:lnTo>
                  <a:pt x="903732" y="872578"/>
                </a:lnTo>
                <a:lnTo>
                  <a:pt x="897737" y="872578"/>
                </a:lnTo>
                <a:lnTo>
                  <a:pt x="894803" y="872096"/>
                </a:lnTo>
                <a:lnTo>
                  <a:pt x="891641" y="871118"/>
                </a:lnTo>
                <a:lnTo>
                  <a:pt x="891641" y="883653"/>
                </a:lnTo>
                <a:lnTo>
                  <a:pt x="894384" y="884466"/>
                </a:lnTo>
                <a:lnTo>
                  <a:pt x="897140" y="884885"/>
                </a:lnTo>
                <a:lnTo>
                  <a:pt x="906589" y="884885"/>
                </a:lnTo>
                <a:lnTo>
                  <a:pt x="930046" y="849757"/>
                </a:lnTo>
                <a:lnTo>
                  <a:pt x="935177" y="835660"/>
                </a:lnTo>
                <a:lnTo>
                  <a:pt x="959764" y="768184"/>
                </a:lnTo>
                <a:close/>
              </a:path>
              <a:path w="2482215" h="2540000">
                <a:moveTo>
                  <a:pt x="1000048" y="1815680"/>
                </a:moveTo>
                <a:lnTo>
                  <a:pt x="993927" y="1782572"/>
                </a:lnTo>
                <a:lnTo>
                  <a:pt x="992886" y="1777936"/>
                </a:lnTo>
                <a:lnTo>
                  <a:pt x="990790" y="1774774"/>
                </a:lnTo>
                <a:lnTo>
                  <a:pt x="989241" y="1772437"/>
                </a:lnTo>
                <a:lnTo>
                  <a:pt x="986256" y="1770240"/>
                </a:lnTo>
                <a:lnTo>
                  <a:pt x="982141" y="1768589"/>
                </a:lnTo>
                <a:lnTo>
                  <a:pt x="988301" y="1764258"/>
                </a:lnTo>
                <a:lnTo>
                  <a:pt x="989012" y="1763382"/>
                </a:lnTo>
                <a:lnTo>
                  <a:pt x="992568" y="1758975"/>
                </a:lnTo>
                <a:lnTo>
                  <a:pt x="992695" y="1758823"/>
                </a:lnTo>
                <a:lnTo>
                  <a:pt x="995337" y="1752257"/>
                </a:lnTo>
                <a:lnTo>
                  <a:pt x="996213" y="1744560"/>
                </a:lnTo>
                <a:lnTo>
                  <a:pt x="996213" y="1735137"/>
                </a:lnTo>
                <a:lnTo>
                  <a:pt x="982141" y="1720278"/>
                </a:lnTo>
                <a:lnTo>
                  <a:pt x="982141" y="1739938"/>
                </a:lnTo>
                <a:lnTo>
                  <a:pt x="982141" y="1745742"/>
                </a:lnTo>
                <a:lnTo>
                  <a:pt x="980871" y="1753450"/>
                </a:lnTo>
                <a:lnTo>
                  <a:pt x="977138" y="1758823"/>
                </a:lnTo>
                <a:lnTo>
                  <a:pt x="977036" y="1758975"/>
                </a:lnTo>
                <a:lnTo>
                  <a:pt x="970648" y="1762277"/>
                </a:lnTo>
                <a:lnTo>
                  <a:pt x="961682" y="1763382"/>
                </a:lnTo>
                <a:lnTo>
                  <a:pt x="930325" y="1763382"/>
                </a:lnTo>
                <a:lnTo>
                  <a:pt x="930325" y="1728863"/>
                </a:lnTo>
                <a:lnTo>
                  <a:pt x="969975" y="1728863"/>
                </a:lnTo>
                <a:lnTo>
                  <a:pt x="974407" y="1730235"/>
                </a:lnTo>
                <a:lnTo>
                  <a:pt x="977480" y="1732978"/>
                </a:lnTo>
                <a:lnTo>
                  <a:pt x="980592" y="1735670"/>
                </a:lnTo>
                <a:lnTo>
                  <a:pt x="982141" y="1739938"/>
                </a:lnTo>
                <a:lnTo>
                  <a:pt x="982141" y="1720278"/>
                </a:lnTo>
                <a:lnTo>
                  <a:pt x="977722" y="1718614"/>
                </a:lnTo>
                <a:lnTo>
                  <a:pt x="971029" y="1717344"/>
                </a:lnTo>
                <a:lnTo>
                  <a:pt x="963282" y="1716925"/>
                </a:lnTo>
                <a:lnTo>
                  <a:pt x="916673" y="1716925"/>
                </a:lnTo>
                <a:lnTo>
                  <a:pt x="916673" y="1817941"/>
                </a:lnTo>
                <a:lnTo>
                  <a:pt x="930325" y="1817941"/>
                </a:lnTo>
                <a:lnTo>
                  <a:pt x="930325" y="1774774"/>
                </a:lnTo>
                <a:lnTo>
                  <a:pt x="969581" y="1774774"/>
                </a:lnTo>
                <a:lnTo>
                  <a:pt x="974153" y="1776209"/>
                </a:lnTo>
                <a:lnTo>
                  <a:pt x="976858" y="1779104"/>
                </a:lnTo>
                <a:lnTo>
                  <a:pt x="979576" y="1781937"/>
                </a:lnTo>
                <a:lnTo>
                  <a:pt x="980897" y="1787004"/>
                </a:lnTo>
                <a:lnTo>
                  <a:pt x="980897" y="1803438"/>
                </a:lnTo>
                <a:lnTo>
                  <a:pt x="981684" y="1811312"/>
                </a:lnTo>
                <a:lnTo>
                  <a:pt x="983234" y="1817941"/>
                </a:lnTo>
                <a:lnTo>
                  <a:pt x="1000048" y="1817941"/>
                </a:lnTo>
                <a:lnTo>
                  <a:pt x="1000048" y="1815680"/>
                </a:lnTo>
                <a:close/>
              </a:path>
              <a:path w="2482215" h="2540000">
                <a:moveTo>
                  <a:pt x="1046518" y="1537881"/>
                </a:moveTo>
                <a:lnTo>
                  <a:pt x="916774" y="1537881"/>
                </a:lnTo>
                <a:lnTo>
                  <a:pt x="916774" y="1497241"/>
                </a:lnTo>
                <a:lnTo>
                  <a:pt x="1021791" y="1497241"/>
                </a:lnTo>
                <a:lnTo>
                  <a:pt x="1021791" y="1437551"/>
                </a:lnTo>
                <a:lnTo>
                  <a:pt x="916774" y="1437551"/>
                </a:lnTo>
                <a:lnTo>
                  <a:pt x="916774" y="1400721"/>
                </a:lnTo>
                <a:lnTo>
                  <a:pt x="1041311" y="1400721"/>
                </a:lnTo>
                <a:lnTo>
                  <a:pt x="1041311" y="1339761"/>
                </a:lnTo>
                <a:lnTo>
                  <a:pt x="833196" y="1339761"/>
                </a:lnTo>
                <a:lnTo>
                  <a:pt x="833196" y="1400721"/>
                </a:lnTo>
                <a:lnTo>
                  <a:pt x="833196" y="1437551"/>
                </a:lnTo>
                <a:lnTo>
                  <a:pt x="833196" y="1497241"/>
                </a:lnTo>
                <a:lnTo>
                  <a:pt x="833196" y="1537881"/>
                </a:lnTo>
                <a:lnTo>
                  <a:pt x="833196" y="1598841"/>
                </a:lnTo>
                <a:lnTo>
                  <a:pt x="1046518" y="1598841"/>
                </a:lnTo>
                <a:lnTo>
                  <a:pt x="1046518" y="1537881"/>
                </a:lnTo>
                <a:close/>
              </a:path>
              <a:path w="2482215" h="2540000">
                <a:moveTo>
                  <a:pt x="1099108" y="1223975"/>
                </a:moveTo>
                <a:lnTo>
                  <a:pt x="1092898" y="1223975"/>
                </a:lnTo>
                <a:lnTo>
                  <a:pt x="1089799" y="1217066"/>
                </a:lnTo>
                <a:lnTo>
                  <a:pt x="1089799" y="1177036"/>
                </a:lnTo>
                <a:lnTo>
                  <a:pt x="1089253" y="1162735"/>
                </a:lnTo>
                <a:lnTo>
                  <a:pt x="1087589" y="1150467"/>
                </a:lnTo>
                <a:lnTo>
                  <a:pt x="1085088" y="1141145"/>
                </a:lnTo>
                <a:lnTo>
                  <a:pt x="1084846" y="1140231"/>
                </a:lnTo>
                <a:lnTo>
                  <a:pt x="1046010" y="1109497"/>
                </a:lnTo>
                <a:lnTo>
                  <a:pt x="1055027" y="1106601"/>
                </a:lnTo>
                <a:lnTo>
                  <a:pt x="1086675" y="1070775"/>
                </a:lnTo>
                <a:lnTo>
                  <a:pt x="1089799" y="1046378"/>
                </a:lnTo>
                <a:lnTo>
                  <a:pt x="1088402" y="1033208"/>
                </a:lnTo>
                <a:lnTo>
                  <a:pt x="1087602" y="1025652"/>
                </a:lnTo>
                <a:lnTo>
                  <a:pt x="1054620" y="984834"/>
                </a:lnTo>
                <a:lnTo>
                  <a:pt x="1010132" y="974585"/>
                </a:lnTo>
                <a:lnTo>
                  <a:pt x="1010132" y="1059738"/>
                </a:lnTo>
                <a:lnTo>
                  <a:pt x="1007681" y="1070508"/>
                </a:lnTo>
                <a:lnTo>
                  <a:pt x="1000340" y="1078204"/>
                </a:lnTo>
                <a:lnTo>
                  <a:pt x="988085" y="1082814"/>
                </a:lnTo>
                <a:lnTo>
                  <a:pt x="970927" y="1084351"/>
                </a:lnTo>
                <a:lnTo>
                  <a:pt x="937882" y="1084351"/>
                </a:lnTo>
                <a:lnTo>
                  <a:pt x="937882" y="1033208"/>
                </a:lnTo>
                <a:lnTo>
                  <a:pt x="974623" y="1033208"/>
                </a:lnTo>
                <a:lnTo>
                  <a:pt x="1010056" y="1059294"/>
                </a:lnTo>
                <a:lnTo>
                  <a:pt x="1010132" y="1059738"/>
                </a:lnTo>
                <a:lnTo>
                  <a:pt x="1010132" y="974585"/>
                </a:lnTo>
                <a:lnTo>
                  <a:pt x="999261" y="973467"/>
                </a:lnTo>
                <a:lnTo>
                  <a:pt x="973213" y="972718"/>
                </a:lnTo>
                <a:lnTo>
                  <a:pt x="852944" y="972718"/>
                </a:lnTo>
                <a:lnTo>
                  <a:pt x="852944" y="1231531"/>
                </a:lnTo>
                <a:lnTo>
                  <a:pt x="937882" y="1231531"/>
                </a:lnTo>
                <a:lnTo>
                  <a:pt x="937882" y="1141145"/>
                </a:lnTo>
                <a:lnTo>
                  <a:pt x="969695" y="1141145"/>
                </a:lnTo>
                <a:lnTo>
                  <a:pt x="1006843" y="1162075"/>
                </a:lnTo>
                <a:lnTo>
                  <a:pt x="1009167" y="1200442"/>
                </a:lnTo>
                <a:lnTo>
                  <a:pt x="1009878" y="1213904"/>
                </a:lnTo>
                <a:lnTo>
                  <a:pt x="1011047" y="1223975"/>
                </a:lnTo>
                <a:lnTo>
                  <a:pt x="1011085" y="1224267"/>
                </a:lnTo>
                <a:lnTo>
                  <a:pt x="1012774" y="1231531"/>
                </a:lnTo>
                <a:lnTo>
                  <a:pt x="1099108" y="1231531"/>
                </a:lnTo>
                <a:lnTo>
                  <a:pt x="1099108" y="1223975"/>
                </a:lnTo>
                <a:close/>
              </a:path>
              <a:path w="2482215" h="2540000">
                <a:moveTo>
                  <a:pt x="1158887" y="841387"/>
                </a:moveTo>
                <a:lnTo>
                  <a:pt x="1156639" y="841844"/>
                </a:lnTo>
                <a:lnTo>
                  <a:pt x="1154506" y="842162"/>
                </a:lnTo>
                <a:lnTo>
                  <a:pt x="1152944" y="842162"/>
                </a:lnTo>
                <a:lnTo>
                  <a:pt x="1151877" y="841844"/>
                </a:lnTo>
                <a:lnTo>
                  <a:pt x="1151661" y="841844"/>
                </a:lnTo>
                <a:lnTo>
                  <a:pt x="1150112" y="840409"/>
                </a:lnTo>
                <a:lnTo>
                  <a:pt x="1149743" y="839089"/>
                </a:lnTo>
                <a:lnTo>
                  <a:pt x="1149743" y="808812"/>
                </a:lnTo>
                <a:lnTo>
                  <a:pt x="1149743" y="781354"/>
                </a:lnTo>
                <a:lnTo>
                  <a:pt x="1147584" y="777151"/>
                </a:lnTo>
                <a:lnTo>
                  <a:pt x="1146797" y="775614"/>
                </a:lnTo>
                <a:lnTo>
                  <a:pt x="1135100" y="767562"/>
                </a:lnTo>
                <a:lnTo>
                  <a:pt x="1127582" y="765543"/>
                </a:lnTo>
                <a:lnTo>
                  <a:pt x="1118400" y="765543"/>
                </a:lnTo>
                <a:lnTo>
                  <a:pt x="1104036" y="767245"/>
                </a:lnTo>
                <a:lnTo>
                  <a:pt x="1093698" y="772350"/>
                </a:lnTo>
                <a:lnTo>
                  <a:pt x="1087361" y="780872"/>
                </a:lnTo>
                <a:lnTo>
                  <a:pt x="1085049" y="792784"/>
                </a:lnTo>
                <a:lnTo>
                  <a:pt x="1097889" y="792784"/>
                </a:lnTo>
                <a:lnTo>
                  <a:pt x="1098702" y="787628"/>
                </a:lnTo>
                <a:lnTo>
                  <a:pt x="1100493" y="783729"/>
                </a:lnTo>
                <a:lnTo>
                  <a:pt x="1105966" y="778471"/>
                </a:lnTo>
                <a:lnTo>
                  <a:pt x="1110576" y="777151"/>
                </a:lnTo>
                <a:lnTo>
                  <a:pt x="1129728" y="777151"/>
                </a:lnTo>
                <a:lnTo>
                  <a:pt x="1136040" y="781697"/>
                </a:lnTo>
                <a:lnTo>
                  <a:pt x="1136040" y="793915"/>
                </a:lnTo>
                <a:lnTo>
                  <a:pt x="1135811" y="794829"/>
                </a:lnTo>
                <a:lnTo>
                  <a:pt x="1135811" y="808812"/>
                </a:lnTo>
                <a:lnTo>
                  <a:pt x="1135811" y="828167"/>
                </a:lnTo>
                <a:lnTo>
                  <a:pt x="1133208" y="832878"/>
                </a:lnTo>
                <a:lnTo>
                  <a:pt x="1122654" y="840409"/>
                </a:lnTo>
                <a:lnTo>
                  <a:pt x="1122476" y="840409"/>
                </a:lnTo>
                <a:lnTo>
                  <a:pt x="1116876" y="842162"/>
                </a:lnTo>
                <a:lnTo>
                  <a:pt x="1100251" y="842162"/>
                </a:lnTo>
                <a:lnTo>
                  <a:pt x="1095248" y="837463"/>
                </a:lnTo>
                <a:lnTo>
                  <a:pt x="1095248" y="820394"/>
                </a:lnTo>
                <a:lnTo>
                  <a:pt x="1101102" y="815733"/>
                </a:lnTo>
                <a:lnTo>
                  <a:pt x="1122807" y="812749"/>
                </a:lnTo>
                <a:lnTo>
                  <a:pt x="1129360" y="811771"/>
                </a:lnTo>
                <a:lnTo>
                  <a:pt x="1133690" y="810450"/>
                </a:lnTo>
                <a:lnTo>
                  <a:pt x="1135811" y="808812"/>
                </a:lnTo>
                <a:lnTo>
                  <a:pt x="1135811" y="794829"/>
                </a:lnTo>
                <a:lnTo>
                  <a:pt x="1135443" y="796277"/>
                </a:lnTo>
                <a:lnTo>
                  <a:pt x="1134262" y="797814"/>
                </a:lnTo>
                <a:lnTo>
                  <a:pt x="1133132" y="799376"/>
                </a:lnTo>
                <a:lnTo>
                  <a:pt x="1130909" y="800354"/>
                </a:lnTo>
                <a:lnTo>
                  <a:pt x="1105865" y="803630"/>
                </a:lnTo>
                <a:lnTo>
                  <a:pt x="1094917" y="806437"/>
                </a:lnTo>
                <a:lnTo>
                  <a:pt x="1088910" y="810450"/>
                </a:lnTo>
                <a:lnTo>
                  <a:pt x="1087031" y="811771"/>
                </a:lnTo>
                <a:lnTo>
                  <a:pt x="1082421" y="819251"/>
                </a:lnTo>
                <a:lnTo>
                  <a:pt x="1080871" y="829246"/>
                </a:lnTo>
                <a:lnTo>
                  <a:pt x="1080897" y="837463"/>
                </a:lnTo>
                <a:lnTo>
                  <a:pt x="1083513" y="843521"/>
                </a:lnTo>
                <a:lnTo>
                  <a:pt x="1088834" y="847661"/>
                </a:lnTo>
                <a:lnTo>
                  <a:pt x="1094155" y="851738"/>
                </a:lnTo>
                <a:lnTo>
                  <a:pt x="1100289" y="853770"/>
                </a:lnTo>
                <a:lnTo>
                  <a:pt x="1107249" y="853770"/>
                </a:lnTo>
                <a:lnTo>
                  <a:pt x="1136472" y="840409"/>
                </a:lnTo>
                <a:lnTo>
                  <a:pt x="1136675" y="840409"/>
                </a:lnTo>
                <a:lnTo>
                  <a:pt x="1136777" y="841844"/>
                </a:lnTo>
                <a:lnTo>
                  <a:pt x="1136904" y="843521"/>
                </a:lnTo>
                <a:lnTo>
                  <a:pt x="1136967" y="844461"/>
                </a:lnTo>
                <a:lnTo>
                  <a:pt x="1138199" y="847661"/>
                </a:lnTo>
                <a:lnTo>
                  <a:pt x="1140294" y="849820"/>
                </a:lnTo>
                <a:lnTo>
                  <a:pt x="1142453" y="851979"/>
                </a:lnTo>
                <a:lnTo>
                  <a:pt x="1145971" y="853084"/>
                </a:lnTo>
                <a:lnTo>
                  <a:pt x="1152791" y="853084"/>
                </a:lnTo>
                <a:lnTo>
                  <a:pt x="1155471" y="852563"/>
                </a:lnTo>
                <a:lnTo>
                  <a:pt x="1158887" y="851522"/>
                </a:lnTo>
                <a:lnTo>
                  <a:pt x="1158887" y="842162"/>
                </a:lnTo>
                <a:lnTo>
                  <a:pt x="1158887" y="841387"/>
                </a:lnTo>
                <a:close/>
              </a:path>
              <a:path w="2482215" h="2540000">
                <a:moveTo>
                  <a:pt x="1182484" y="2533231"/>
                </a:moveTo>
                <a:lnTo>
                  <a:pt x="1177048" y="2531224"/>
                </a:lnTo>
                <a:lnTo>
                  <a:pt x="1173187" y="2529319"/>
                </a:lnTo>
                <a:lnTo>
                  <a:pt x="1101217" y="2513177"/>
                </a:lnTo>
                <a:lnTo>
                  <a:pt x="1033602" y="2496959"/>
                </a:lnTo>
                <a:lnTo>
                  <a:pt x="984592" y="2483256"/>
                </a:lnTo>
                <a:lnTo>
                  <a:pt x="936053" y="2468219"/>
                </a:lnTo>
                <a:lnTo>
                  <a:pt x="887920" y="2452014"/>
                </a:lnTo>
                <a:lnTo>
                  <a:pt x="840155" y="2434767"/>
                </a:lnTo>
                <a:lnTo>
                  <a:pt x="792708" y="2416619"/>
                </a:lnTo>
                <a:lnTo>
                  <a:pt x="745528" y="2397696"/>
                </a:lnTo>
                <a:lnTo>
                  <a:pt x="693178" y="2375865"/>
                </a:lnTo>
                <a:lnTo>
                  <a:pt x="687501" y="2374290"/>
                </a:lnTo>
                <a:lnTo>
                  <a:pt x="680173" y="2371775"/>
                </a:lnTo>
                <a:lnTo>
                  <a:pt x="683425" y="2381046"/>
                </a:lnTo>
                <a:lnTo>
                  <a:pt x="686485" y="2384183"/>
                </a:lnTo>
                <a:lnTo>
                  <a:pt x="784098" y="2423782"/>
                </a:lnTo>
                <a:lnTo>
                  <a:pt x="831418" y="2441714"/>
                </a:lnTo>
                <a:lnTo>
                  <a:pt x="878979" y="2458885"/>
                </a:lnTo>
                <a:lnTo>
                  <a:pt x="926820" y="2475166"/>
                </a:lnTo>
                <a:lnTo>
                  <a:pt x="975004" y="2490432"/>
                </a:lnTo>
                <a:lnTo>
                  <a:pt x="1023543" y="2504541"/>
                </a:lnTo>
                <a:lnTo>
                  <a:pt x="1072489" y="2517394"/>
                </a:lnTo>
                <a:lnTo>
                  <a:pt x="1121879" y="2528862"/>
                </a:lnTo>
                <a:lnTo>
                  <a:pt x="1168349" y="2537942"/>
                </a:lnTo>
                <a:lnTo>
                  <a:pt x="1175105" y="2539708"/>
                </a:lnTo>
                <a:lnTo>
                  <a:pt x="1182484" y="2533231"/>
                </a:lnTo>
                <a:close/>
              </a:path>
              <a:path w="2482215" h="2540000">
                <a:moveTo>
                  <a:pt x="1190663" y="1716925"/>
                </a:moveTo>
                <a:lnTo>
                  <a:pt x="1108925" y="1716925"/>
                </a:lnTo>
                <a:lnTo>
                  <a:pt x="1108925" y="1728863"/>
                </a:lnTo>
                <a:lnTo>
                  <a:pt x="1142961" y="1728863"/>
                </a:lnTo>
                <a:lnTo>
                  <a:pt x="1142961" y="1817941"/>
                </a:lnTo>
                <a:lnTo>
                  <a:pt x="1156627" y="1817941"/>
                </a:lnTo>
                <a:lnTo>
                  <a:pt x="1156627" y="1728863"/>
                </a:lnTo>
                <a:lnTo>
                  <a:pt x="1190663" y="1728863"/>
                </a:lnTo>
                <a:lnTo>
                  <a:pt x="1190663" y="1716925"/>
                </a:lnTo>
                <a:close/>
              </a:path>
              <a:path w="2482215" h="2540000">
                <a:moveTo>
                  <a:pt x="1272463" y="851141"/>
                </a:moveTo>
                <a:lnTo>
                  <a:pt x="1272400" y="785533"/>
                </a:lnTo>
                <a:lnTo>
                  <a:pt x="1270025" y="778649"/>
                </a:lnTo>
                <a:lnTo>
                  <a:pt x="1269276" y="777849"/>
                </a:lnTo>
                <a:lnTo>
                  <a:pt x="1265174" y="773442"/>
                </a:lnTo>
                <a:lnTo>
                  <a:pt x="1260335" y="768184"/>
                </a:lnTo>
                <a:lnTo>
                  <a:pt x="1253464" y="765543"/>
                </a:lnTo>
                <a:lnTo>
                  <a:pt x="1244612" y="765543"/>
                </a:lnTo>
                <a:lnTo>
                  <a:pt x="1237043" y="766470"/>
                </a:lnTo>
                <a:lnTo>
                  <a:pt x="1230147" y="769264"/>
                </a:lnTo>
                <a:lnTo>
                  <a:pt x="1223911" y="773912"/>
                </a:lnTo>
                <a:lnTo>
                  <a:pt x="1219225" y="779399"/>
                </a:lnTo>
                <a:lnTo>
                  <a:pt x="1218361" y="780275"/>
                </a:lnTo>
                <a:lnTo>
                  <a:pt x="1218361" y="768184"/>
                </a:lnTo>
                <a:lnTo>
                  <a:pt x="1205280" y="768184"/>
                </a:lnTo>
                <a:lnTo>
                  <a:pt x="1205280" y="851141"/>
                </a:lnTo>
                <a:lnTo>
                  <a:pt x="1219212" y="851141"/>
                </a:lnTo>
                <a:lnTo>
                  <a:pt x="1219212" y="796810"/>
                </a:lnTo>
                <a:lnTo>
                  <a:pt x="1221244" y="789978"/>
                </a:lnTo>
                <a:lnTo>
                  <a:pt x="1229283" y="780415"/>
                </a:lnTo>
                <a:lnTo>
                  <a:pt x="1229398" y="780275"/>
                </a:lnTo>
                <a:lnTo>
                  <a:pt x="1234706" y="777849"/>
                </a:lnTo>
                <a:lnTo>
                  <a:pt x="1246898" y="777849"/>
                </a:lnTo>
                <a:lnTo>
                  <a:pt x="1251216" y="779399"/>
                </a:lnTo>
                <a:lnTo>
                  <a:pt x="1254112" y="782485"/>
                </a:lnTo>
                <a:lnTo>
                  <a:pt x="1257058" y="785533"/>
                </a:lnTo>
                <a:lnTo>
                  <a:pt x="1258519" y="791248"/>
                </a:lnTo>
                <a:lnTo>
                  <a:pt x="1258519" y="851141"/>
                </a:lnTo>
                <a:lnTo>
                  <a:pt x="1272463" y="851141"/>
                </a:lnTo>
                <a:close/>
              </a:path>
              <a:path w="2482215" h="2540000">
                <a:moveTo>
                  <a:pt x="1313903" y="1716925"/>
                </a:moveTo>
                <a:lnTo>
                  <a:pt x="1300264" y="1716925"/>
                </a:lnTo>
                <a:lnTo>
                  <a:pt x="1300264" y="1758645"/>
                </a:lnTo>
                <a:lnTo>
                  <a:pt x="1248029" y="1758645"/>
                </a:lnTo>
                <a:lnTo>
                  <a:pt x="1248029" y="1716925"/>
                </a:lnTo>
                <a:lnTo>
                  <a:pt x="1234376" y="1716925"/>
                </a:lnTo>
                <a:lnTo>
                  <a:pt x="1234376" y="1817941"/>
                </a:lnTo>
                <a:lnTo>
                  <a:pt x="1248029" y="1817941"/>
                </a:lnTo>
                <a:lnTo>
                  <a:pt x="1248029" y="1770595"/>
                </a:lnTo>
                <a:lnTo>
                  <a:pt x="1300264" y="1770595"/>
                </a:lnTo>
                <a:lnTo>
                  <a:pt x="1300264" y="1817941"/>
                </a:lnTo>
                <a:lnTo>
                  <a:pt x="1313903" y="1817941"/>
                </a:lnTo>
                <a:lnTo>
                  <a:pt x="1313903" y="1770595"/>
                </a:lnTo>
                <a:lnTo>
                  <a:pt x="1313903" y="1758645"/>
                </a:lnTo>
                <a:lnTo>
                  <a:pt x="1313903" y="1716925"/>
                </a:lnTo>
                <a:close/>
              </a:path>
              <a:path w="2482215" h="2540000">
                <a:moveTo>
                  <a:pt x="1332153" y="1340015"/>
                </a:moveTo>
                <a:lnTo>
                  <a:pt x="1252410" y="1340015"/>
                </a:lnTo>
                <a:lnTo>
                  <a:pt x="1252410" y="1475409"/>
                </a:lnTo>
                <a:lnTo>
                  <a:pt x="1164691" y="1340015"/>
                </a:lnTo>
                <a:lnTo>
                  <a:pt x="1086307" y="1340015"/>
                </a:lnTo>
                <a:lnTo>
                  <a:pt x="1086307" y="1598841"/>
                </a:lnTo>
                <a:lnTo>
                  <a:pt x="1166063" y="1598841"/>
                </a:lnTo>
                <a:lnTo>
                  <a:pt x="1166063" y="1462392"/>
                </a:lnTo>
                <a:lnTo>
                  <a:pt x="1253782" y="1598841"/>
                </a:lnTo>
                <a:lnTo>
                  <a:pt x="1332153" y="1598841"/>
                </a:lnTo>
                <a:lnTo>
                  <a:pt x="1332153" y="1340015"/>
                </a:lnTo>
                <a:close/>
              </a:path>
              <a:path w="2482215" h="2540000">
                <a:moveTo>
                  <a:pt x="1383766" y="972718"/>
                </a:moveTo>
                <a:lnTo>
                  <a:pt x="1298854" y="972718"/>
                </a:lnTo>
                <a:lnTo>
                  <a:pt x="1298752" y="1131468"/>
                </a:lnTo>
                <a:lnTo>
                  <a:pt x="1298194" y="1140815"/>
                </a:lnTo>
                <a:lnTo>
                  <a:pt x="1275905" y="1172235"/>
                </a:lnTo>
                <a:lnTo>
                  <a:pt x="1259459" y="1174902"/>
                </a:lnTo>
                <a:lnTo>
                  <a:pt x="1250467" y="1174242"/>
                </a:lnTo>
                <a:lnTo>
                  <a:pt x="1221232" y="1141755"/>
                </a:lnTo>
                <a:lnTo>
                  <a:pt x="1220609" y="1131468"/>
                </a:lnTo>
                <a:lnTo>
                  <a:pt x="1220609" y="972718"/>
                </a:lnTo>
                <a:lnTo>
                  <a:pt x="1135697" y="972718"/>
                </a:lnTo>
                <a:lnTo>
                  <a:pt x="1135697" y="1120051"/>
                </a:lnTo>
                <a:lnTo>
                  <a:pt x="1137513" y="1148537"/>
                </a:lnTo>
                <a:lnTo>
                  <a:pt x="1152093" y="1193368"/>
                </a:lnTo>
                <a:lnTo>
                  <a:pt x="1181862" y="1222184"/>
                </a:lnTo>
                <a:lnTo>
                  <a:pt x="1229779" y="1236446"/>
                </a:lnTo>
                <a:lnTo>
                  <a:pt x="1260690" y="1238224"/>
                </a:lnTo>
                <a:lnTo>
                  <a:pt x="1291259" y="1236446"/>
                </a:lnTo>
                <a:lnTo>
                  <a:pt x="1338465" y="1222184"/>
                </a:lnTo>
                <a:lnTo>
                  <a:pt x="1367650" y="1193368"/>
                </a:lnTo>
                <a:lnTo>
                  <a:pt x="1381975" y="1148537"/>
                </a:lnTo>
                <a:lnTo>
                  <a:pt x="1383766" y="1120051"/>
                </a:lnTo>
                <a:lnTo>
                  <a:pt x="1383766" y="972718"/>
                </a:lnTo>
                <a:close/>
              </a:path>
              <a:path w="2482215" h="2540000">
                <a:moveTo>
                  <a:pt x="1393698" y="737222"/>
                </a:moveTo>
                <a:lnTo>
                  <a:pt x="1379753" y="737222"/>
                </a:lnTo>
                <a:lnTo>
                  <a:pt x="1379753" y="780415"/>
                </a:lnTo>
                <a:lnTo>
                  <a:pt x="1379550" y="780148"/>
                </a:lnTo>
                <a:lnTo>
                  <a:pt x="1379550" y="811123"/>
                </a:lnTo>
                <a:lnTo>
                  <a:pt x="1379550" y="820712"/>
                </a:lnTo>
                <a:lnTo>
                  <a:pt x="1377543" y="828167"/>
                </a:lnTo>
                <a:lnTo>
                  <a:pt x="1373555" y="833488"/>
                </a:lnTo>
                <a:lnTo>
                  <a:pt x="1369644" y="838809"/>
                </a:lnTo>
                <a:lnTo>
                  <a:pt x="1364107" y="841463"/>
                </a:lnTo>
                <a:lnTo>
                  <a:pt x="1349819" y="841463"/>
                </a:lnTo>
                <a:lnTo>
                  <a:pt x="1344307" y="838504"/>
                </a:lnTo>
                <a:lnTo>
                  <a:pt x="1340459" y="832573"/>
                </a:lnTo>
                <a:lnTo>
                  <a:pt x="1336624" y="826579"/>
                </a:lnTo>
                <a:lnTo>
                  <a:pt x="1334731" y="818451"/>
                </a:lnTo>
                <a:lnTo>
                  <a:pt x="1334795" y="807567"/>
                </a:lnTo>
                <a:lnTo>
                  <a:pt x="1336103" y="794918"/>
                </a:lnTo>
                <a:lnTo>
                  <a:pt x="1340205" y="785431"/>
                </a:lnTo>
                <a:lnTo>
                  <a:pt x="1347050" y="779741"/>
                </a:lnTo>
                <a:lnTo>
                  <a:pt x="1356626" y="777849"/>
                </a:lnTo>
                <a:lnTo>
                  <a:pt x="1364310" y="777849"/>
                </a:lnTo>
                <a:lnTo>
                  <a:pt x="1379550" y="811123"/>
                </a:lnTo>
                <a:lnTo>
                  <a:pt x="1379550" y="780148"/>
                </a:lnTo>
                <a:lnTo>
                  <a:pt x="1354455" y="765543"/>
                </a:lnTo>
                <a:lnTo>
                  <a:pt x="1347139" y="766267"/>
                </a:lnTo>
                <a:lnTo>
                  <a:pt x="1320914" y="798525"/>
                </a:lnTo>
                <a:lnTo>
                  <a:pt x="1320330" y="807567"/>
                </a:lnTo>
                <a:lnTo>
                  <a:pt x="1320939" y="817537"/>
                </a:lnTo>
                <a:lnTo>
                  <a:pt x="1341793" y="850620"/>
                </a:lnTo>
                <a:lnTo>
                  <a:pt x="1356626" y="853770"/>
                </a:lnTo>
                <a:lnTo>
                  <a:pt x="1363700" y="852982"/>
                </a:lnTo>
                <a:lnTo>
                  <a:pt x="1364094" y="852982"/>
                </a:lnTo>
                <a:lnTo>
                  <a:pt x="1370787" y="850366"/>
                </a:lnTo>
                <a:lnTo>
                  <a:pt x="1376248" y="846112"/>
                </a:lnTo>
                <a:lnTo>
                  <a:pt x="1379651" y="841463"/>
                </a:lnTo>
                <a:lnTo>
                  <a:pt x="1380617" y="840155"/>
                </a:lnTo>
                <a:lnTo>
                  <a:pt x="1380617" y="851141"/>
                </a:lnTo>
                <a:lnTo>
                  <a:pt x="1393698" y="851141"/>
                </a:lnTo>
                <a:lnTo>
                  <a:pt x="1393698" y="840155"/>
                </a:lnTo>
                <a:lnTo>
                  <a:pt x="1393698" y="780415"/>
                </a:lnTo>
                <a:lnTo>
                  <a:pt x="1393698" y="737222"/>
                </a:lnTo>
                <a:close/>
              </a:path>
              <a:path w="2482215" h="2540000">
                <a:moveTo>
                  <a:pt x="1443253" y="1806003"/>
                </a:moveTo>
                <a:lnTo>
                  <a:pt x="1381772" y="1806003"/>
                </a:lnTo>
                <a:lnTo>
                  <a:pt x="1381772" y="1772158"/>
                </a:lnTo>
                <a:lnTo>
                  <a:pt x="1437500" y="1772158"/>
                </a:lnTo>
                <a:lnTo>
                  <a:pt x="1437500" y="1760220"/>
                </a:lnTo>
                <a:lnTo>
                  <a:pt x="1381772" y="1760220"/>
                </a:lnTo>
                <a:lnTo>
                  <a:pt x="1381772" y="1728863"/>
                </a:lnTo>
                <a:lnTo>
                  <a:pt x="1442173" y="1728863"/>
                </a:lnTo>
                <a:lnTo>
                  <a:pt x="1442173" y="1716925"/>
                </a:lnTo>
                <a:lnTo>
                  <a:pt x="1368107" y="1716925"/>
                </a:lnTo>
                <a:lnTo>
                  <a:pt x="1368107" y="1817941"/>
                </a:lnTo>
                <a:lnTo>
                  <a:pt x="1443253" y="1817941"/>
                </a:lnTo>
                <a:lnTo>
                  <a:pt x="1443253" y="1806003"/>
                </a:lnTo>
                <a:close/>
              </a:path>
              <a:path w="2482215" h="2540000">
                <a:moveTo>
                  <a:pt x="1596072" y="837679"/>
                </a:moveTo>
                <a:lnTo>
                  <a:pt x="1537893" y="837679"/>
                </a:lnTo>
                <a:lnTo>
                  <a:pt x="1537893" y="737222"/>
                </a:lnTo>
                <a:lnTo>
                  <a:pt x="1522488" y="737222"/>
                </a:lnTo>
                <a:lnTo>
                  <a:pt x="1522488" y="851141"/>
                </a:lnTo>
                <a:lnTo>
                  <a:pt x="1596072" y="851141"/>
                </a:lnTo>
                <a:lnTo>
                  <a:pt x="1596072" y="837679"/>
                </a:lnTo>
                <a:close/>
              </a:path>
              <a:path w="2482215" h="2540000">
                <a:moveTo>
                  <a:pt x="1600822" y="1339481"/>
                </a:moveTo>
                <a:lnTo>
                  <a:pt x="1367790" y="1339481"/>
                </a:lnTo>
                <a:lnTo>
                  <a:pt x="1367790" y="1408061"/>
                </a:lnTo>
                <a:lnTo>
                  <a:pt x="1442504" y="1408061"/>
                </a:lnTo>
                <a:lnTo>
                  <a:pt x="1442504" y="1598561"/>
                </a:lnTo>
                <a:lnTo>
                  <a:pt x="1526070" y="1598561"/>
                </a:lnTo>
                <a:lnTo>
                  <a:pt x="1526070" y="1408061"/>
                </a:lnTo>
                <a:lnTo>
                  <a:pt x="1600822" y="1408061"/>
                </a:lnTo>
                <a:lnTo>
                  <a:pt x="1600822" y="1339481"/>
                </a:lnTo>
                <a:close/>
              </a:path>
              <a:path w="2482215" h="2540000">
                <a:moveTo>
                  <a:pt x="1642783" y="1817941"/>
                </a:moveTo>
                <a:lnTo>
                  <a:pt x="1632204" y="1788439"/>
                </a:lnTo>
                <a:lnTo>
                  <a:pt x="1627924" y="1776488"/>
                </a:lnTo>
                <a:lnTo>
                  <a:pt x="1613217" y="1735480"/>
                </a:lnTo>
                <a:lnTo>
                  <a:pt x="1613217" y="1776488"/>
                </a:lnTo>
                <a:lnTo>
                  <a:pt x="1581708" y="1776488"/>
                </a:lnTo>
                <a:lnTo>
                  <a:pt x="1598244" y="1731543"/>
                </a:lnTo>
                <a:lnTo>
                  <a:pt x="1613217" y="1776488"/>
                </a:lnTo>
                <a:lnTo>
                  <a:pt x="1613217" y="1735480"/>
                </a:lnTo>
                <a:lnTo>
                  <a:pt x="1611807" y="1731543"/>
                </a:lnTo>
                <a:lnTo>
                  <a:pt x="1606562" y="1716925"/>
                </a:lnTo>
                <a:lnTo>
                  <a:pt x="1590979" y="1716925"/>
                </a:lnTo>
                <a:lnTo>
                  <a:pt x="1552536" y="1817941"/>
                </a:lnTo>
                <a:lnTo>
                  <a:pt x="1566595" y="1817941"/>
                </a:lnTo>
                <a:lnTo>
                  <a:pt x="1577251" y="1788439"/>
                </a:lnTo>
                <a:lnTo>
                  <a:pt x="1618081" y="1788439"/>
                </a:lnTo>
                <a:lnTo>
                  <a:pt x="1627898" y="1817941"/>
                </a:lnTo>
                <a:lnTo>
                  <a:pt x="1642783" y="1817941"/>
                </a:lnTo>
                <a:close/>
              </a:path>
              <a:path w="2482215" h="2540000">
                <a:moveTo>
                  <a:pt x="1652574" y="768184"/>
                </a:moveTo>
                <a:lnTo>
                  <a:pt x="1638655" y="768184"/>
                </a:lnTo>
                <a:lnTo>
                  <a:pt x="1638655" y="851141"/>
                </a:lnTo>
                <a:lnTo>
                  <a:pt x="1652574" y="851141"/>
                </a:lnTo>
                <a:lnTo>
                  <a:pt x="1652574" y="768184"/>
                </a:lnTo>
                <a:close/>
              </a:path>
              <a:path w="2482215" h="2540000">
                <a:moveTo>
                  <a:pt x="1652574" y="737374"/>
                </a:moveTo>
                <a:lnTo>
                  <a:pt x="1638655" y="737374"/>
                </a:lnTo>
                <a:lnTo>
                  <a:pt x="1638655" y="753313"/>
                </a:lnTo>
                <a:lnTo>
                  <a:pt x="1652574" y="753313"/>
                </a:lnTo>
                <a:lnTo>
                  <a:pt x="1652574" y="737374"/>
                </a:lnTo>
                <a:close/>
              </a:path>
              <a:path w="2482215" h="2540000">
                <a:moveTo>
                  <a:pt x="1685493" y="972718"/>
                </a:moveTo>
                <a:lnTo>
                  <a:pt x="1604441" y="972718"/>
                </a:lnTo>
                <a:lnTo>
                  <a:pt x="1604441" y="1108087"/>
                </a:lnTo>
                <a:lnTo>
                  <a:pt x="1595882" y="1095082"/>
                </a:lnTo>
                <a:lnTo>
                  <a:pt x="1515300" y="972718"/>
                </a:lnTo>
                <a:lnTo>
                  <a:pt x="1435646" y="972718"/>
                </a:lnTo>
                <a:lnTo>
                  <a:pt x="1435646" y="1231531"/>
                </a:lnTo>
                <a:lnTo>
                  <a:pt x="1516722" y="1231531"/>
                </a:lnTo>
                <a:lnTo>
                  <a:pt x="1516722" y="1095082"/>
                </a:lnTo>
                <a:lnTo>
                  <a:pt x="1605864" y="1231531"/>
                </a:lnTo>
                <a:lnTo>
                  <a:pt x="1685493" y="1231531"/>
                </a:lnTo>
                <a:lnTo>
                  <a:pt x="1685493" y="1108087"/>
                </a:lnTo>
                <a:lnTo>
                  <a:pt x="1685493" y="972718"/>
                </a:lnTo>
                <a:close/>
              </a:path>
              <a:path w="2482215" h="2540000">
                <a:moveTo>
                  <a:pt x="1686801" y="35166"/>
                </a:moveTo>
                <a:lnTo>
                  <a:pt x="1685683" y="33515"/>
                </a:lnTo>
                <a:lnTo>
                  <a:pt x="1684947" y="31064"/>
                </a:lnTo>
                <a:lnTo>
                  <a:pt x="1676984" y="27406"/>
                </a:lnTo>
                <a:lnTo>
                  <a:pt x="1620570" y="15087"/>
                </a:lnTo>
                <a:lnTo>
                  <a:pt x="1577213" y="9271"/>
                </a:lnTo>
                <a:lnTo>
                  <a:pt x="1533690" y="5041"/>
                </a:lnTo>
                <a:lnTo>
                  <a:pt x="1490014" y="2286"/>
                </a:lnTo>
                <a:lnTo>
                  <a:pt x="1416786" y="215"/>
                </a:lnTo>
                <a:lnTo>
                  <a:pt x="1380147" y="0"/>
                </a:lnTo>
                <a:lnTo>
                  <a:pt x="1343494" y="177"/>
                </a:lnTo>
                <a:lnTo>
                  <a:pt x="1295209" y="1892"/>
                </a:lnTo>
                <a:lnTo>
                  <a:pt x="1247000" y="5511"/>
                </a:lnTo>
                <a:lnTo>
                  <a:pt x="1197013" y="10782"/>
                </a:lnTo>
                <a:lnTo>
                  <a:pt x="1147267" y="17780"/>
                </a:lnTo>
                <a:lnTo>
                  <a:pt x="1097788" y="26454"/>
                </a:lnTo>
                <a:lnTo>
                  <a:pt x="1048562" y="36791"/>
                </a:lnTo>
                <a:lnTo>
                  <a:pt x="1001420" y="48310"/>
                </a:lnTo>
                <a:lnTo>
                  <a:pt x="954836" y="61315"/>
                </a:lnTo>
                <a:lnTo>
                  <a:pt x="908812" y="75844"/>
                </a:lnTo>
                <a:lnTo>
                  <a:pt x="863346" y="91871"/>
                </a:lnTo>
                <a:lnTo>
                  <a:pt x="818464" y="109435"/>
                </a:lnTo>
                <a:lnTo>
                  <a:pt x="774141" y="128524"/>
                </a:lnTo>
                <a:lnTo>
                  <a:pt x="730402" y="149148"/>
                </a:lnTo>
                <a:lnTo>
                  <a:pt x="687247" y="171335"/>
                </a:lnTo>
                <a:lnTo>
                  <a:pt x="641908" y="196748"/>
                </a:lnTo>
                <a:lnTo>
                  <a:pt x="597789" y="223786"/>
                </a:lnTo>
                <a:lnTo>
                  <a:pt x="554875" y="252425"/>
                </a:lnTo>
                <a:lnTo>
                  <a:pt x="513181" y="282689"/>
                </a:lnTo>
                <a:lnTo>
                  <a:pt x="472706" y="314553"/>
                </a:lnTo>
                <a:lnTo>
                  <a:pt x="433438" y="348030"/>
                </a:lnTo>
                <a:lnTo>
                  <a:pt x="395376" y="383108"/>
                </a:lnTo>
                <a:lnTo>
                  <a:pt x="358521" y="419773"/>
                </a:lnTo>
                <a:lnTo>
                  <a:pt x="325704" y="454914"/>
                </a:lnTo>
                <a:lnTo>
                  <a:pt x="294284" y="491058"/>
                </a:lnTo>
                <a:lnTo>
                  <a:pt x="264312" y="528231"/>
                </a:lnTo>
                <a:lnTo>
                  <a:pt x="235775" y="566432"/>
                </a:lnTo>
                <a:lnTo>
                  <a:pt x="208711" y="605688"/>
                </a:lnTo>
                <a:lnTo>
                  <a:pt x="183146" y="645998"/>
                </a:lnTo>
                <a:lnTo>
                  <a:pt x="159092" y="687387"/>
                </a:lnTo>
                <a:lnTo>
                  <a:pt x="136575" y="729869"/>
                </a:lnTo>
                <a:lnTo>
                  <a:pt x="114427" y="775906"/>
                </a:lnTo>
                <a:lnTo>
                  <a:pt x="94234" y="822515"/>
                </a:lnTo>
                <a:lnTo>
                  <a:pt x="76009" y="869721"/>
                </a:lnTo>
                <a:lnTo>
                  <a:pt x="59728" y="917511"/>
                </a:lnTo>
                <a:lnTo>
                  <a:pt x="45415" y="965873"/>
                </a:lnTo>
                <a:lnTo>
                  <a:pt x="33045" y="1014818"/>
                </a:lnTo>
                <a:lnTo>
                  <a:pt x="22631" y="1064348"/>
                </a:lnTo>
                <a:lnTo>
                  <a:pt x="14173" y="1114463"/>
                </a:lnTo>
                <a:lnTo>
                  <a:pt x="7670" y="1165148"/>
                </a:lnTo>
                <a:lnTo>
                  <a:pt x="3314" y="1213332"/>
                </a:lnTo>
                <a:lnTo>
                  <a:pt x="749" y="1261567"/>
                </a:lnTo>
                <a:lnTo>
                  <a:pt x="0" y="1309865"/>
                </a:lnTo>
                <a:lnTo>
                  <a:pt x="1117" y="1358239"/>
                </a:lnTo>
                <a:lnTo>
                  <a:pt x="3556" y="1399578"/>
                </a:lnTo>
                <a:lnTo>
                  <a:pt x="7289" y="1440751"/>
                </a:lnTo>
                <a:lnTo>
                  <a:pt x="12382" y="1481797"/>
                </a:lnTo>
                <a:lnTo>
                  <a:pt x="18834" y="1522679"/>
                </a:lnTo>
                <a:lnTo>
                  <a:pt x="28206" y="1570685"/>
                </a:lnTo>
                <a:lnTo>
                  <a:pt x="39420" y="1618081"/>
                </a:lnTo>
                <a:lnTo>
                  <a:pt x="52476" y="1664881"/>
                </a:lnTo>
                <a:lnTo>
                  <a:pt x="67424" y="1711058"/>
                </a:lnTo>
                <a:lnTo>
                  <a:pt x="84264" y="1756625"/>
                </a:lnTo>
                <a:lnTo>
                  <a:pt x="103035" y="1801558"/>
                </a:lnTo>
                <a:lnTo>
                  <a:pt x="123748" y="1845856"/>
                </a:lnTo>
                <a:lnTo>
                  <a:pt x="147967" y="1892427"/>
                </a:lnTo>
                <a:lnTo>
                  <a:pt x="173951" y="1937600"/>
                </a:lnTo>
                <a:lnTo>
                  <a:pt x="201701" y="1981339"/>
                </a:lnTo>
                <a:lnTo>
                  <a:pt x="231241" y="2023656"/>
                </a:lnTo>
                <a:lnTo>
                  <a:pt x="262572" y="2064537"/>
                </a:lnTo>
                <a:lnTo>
                  <a:pt x="295719" y="2103970"/>
                </a:lnTo>
                <a:lnTo>
                  <a:pt x="330669" y="2141931"/>
                </a:lnTo>
                <a:lnTo>
                  <a:pt x="367449" y="2178431"/>
                </a:lnTo>
                <a:lnTo>
                  <a:pt x="406057" y="2213445"/>
                </a:lnTo>
                <a:lnTo>
                  <a:pt x="446506" y="2246973"/>
                </a:lnTo>
                <a:lnTo>
                  <a:pt x="480466" y="2272741"/>
                </a:lnTo>
                <a:lnTo>
                  <a:pt x="515416" y="2297023"/>
                </a:lnTo>
                <a:lnTo>
                  <a:pt x="551357" y="2319794"/>
                </a:lnTo>
                <a:lnTo>
                  <a:pt x="592493" y="2343353"/>
                </a:lnTo>
                <a:lnTo>
                  <a:pt x="597141" y="2344826"/>
                </a:lnTo>
                <a:lnTo>
                  <a:pt x="601560" y="2346655"/>
                </a:lnTo>
                <a:lnTo>
                  <a:pt x="603173" y="2343924"/>
                </a:lnTo>
                <a:lnTo>
                  <a:pt x="599401" y="2335796"/>
                </a:lnTo>
                <a:lnTo>
                  <a:pt x="591985" y="2331275"/>
                </a:lnTo>
                <a:lnTo>
                  <a:pt x="584542" y="2327046"/>
                </a:lnTo>
                <a:lnTo>
                  <a:pt x="540537" y="2300617"/>
                </a:lnTo>
                <a:lnTo>
                  <a:pt x="498119" y="2272309"/>
                </a:lnTo>
                <a:lnTo>
                  <a:pt x="457276" y="2242134"/>
                </a:lnTo>
                <a:lnTo>
                  <a:pt x="417995" y="2210130"/>
                </a:lnTo>
                <a:lnTo>
                  <a:pt x="380263" y="2176335"/>
                </a:lnTo>
                <a:lnTo>
                  <a:pt x="344043" y="2140762"/>
                </a:lnTo>
                <a:lnTo>
                  <a:pt x="309321" y="2103437"/>
                </a:lnTo>
                <a:lnTo>
                  <a:pt x="276072" y="2064385"/>
                </a:lnTo>
                <a:lnTo>
                  <a:pt x="243598" y="2022741"/>
                </a:lnTo>
                <a:lnTo>
                  <a:pt x="213296" y="1980171"/>
                </a:lnTo>
                <a:lnTo>
                  <a:pt x="185140" y="1936699"/>
                </a:lnTo>
                <a:lnTo>
                  <a:pt x="159131" y="1892325"/>
                </a:lnTo>
                <a:lnTo>
                  <a:pt x="135242" y="1847049"/>
                </a:lnTo>
                <a:lnTo>
                  <a:pt x="113474" y="1800885"/>
                </a:lnTo>
                <a:lnTo>
                  <a:pt x="93802" y="1753831"/>
                </a:lnTo>
                <a:lnTo>
                  <a:pt x="76225" y="1705902"/>
                </a:lnTo>
                <a:lnTo>
                  <a:pt x="60718" y="1657096"/>
                </a:lnTo>
                <a:lnTo>
                  <a:pt x="47269" y="1607439"/>
                </a:lnTo>
                <a:lnTo>
                  <a:pt x="35864" y="1556918"/>
                </a:lnTo>
                <a:lnTo>
                  <a:pt x="26504" y="1505546"/>
                </a:lnTo>
                <a:lnTo>
                  <a:pt x="19164" y="1453337"/>
                </a:lnTo>
                <a:lnTo>
                  <a:pt x="14579" y="1407617"/>
                </a:lnTo>
                <a:lnTo>
                  <a:pt x="11823" y="1361782"/>
                </a:lnTo>
                <a:lnTo>
                  <a:pt x="10896" y="1315847"/>
                </a:lnTo>
                <a:lnTo>
                  <a:pt x="11823" y="1269834"/>
                </a:lnTo>
                <a:lnTo>
                  <a:pt x="14033" y="1229067"/>
                </a:lnTo>
                <a:lnTo>
                  <a:pt x="17424" y="1188440"/>
                </a:lnTo>
                <a:lnTo>
                  <a:pt x="22072" y="1147953"/>
                </a:lnTo>
                <a:lnTo>
                  <a:pt x="28041" y="1107579"/>
                </a:lnTo>
                <a:lnTo>
                  <a:pt x="37287" y="1057808"/>
                </a:lnTo>
                <a:lnTo>
                  <a:pt x="48539" y="1008684"/>
                </a:lnTo>
                <a:lnTo>
                  <a:pt x="61798" y="960196"/>
                </a:lnTo>
                <a:lnTo>
                  <a:pt x="77038" y="912342"/>
                </a:lnTo>
                <a:lnTo>
                  <a:pt x="94284" y="865136"/>
                </a:lnTo>
                <a:lnTo>
                  <a:pt x="113538" y="818565"/>
                </a:lnTo>
                <a:lnTo>
                  <a:pt x="134772" y="772629"/>
                </a:lnTo>
                <a:lnTo>
                  <a:pt x="158610" y="726059"/>
                </a:lnTo>
                <a:lnTo>
                  <a:pt x="184099" y="680732"/>
                </a:lnTo>
                <a:lnTo>
                  <a:pt x="211226" y="636663"/>
                </a:lnTo>
                <a:lnTo>
                  <a:pt x="240017" y="593852"/>
                </a:lnTo>
                <a:lnTo>
                  <a:pt x="270433" y="552284"/>
                </a:lnTo>
                <a:lnTo>
                  <a:pt x="302514" y="511975"/>
                </a:lnTo>
                <a:lnTo>
                  <a:pt x="336219" y="472922"/>
                </a:lnTo>
                <a:lnTo>
                  <a:pt x="371576" y="435127"/>
                </a:lnTo>
                <a:lnTo>
                  <a:pt x="408571" y="398589"/>
                </a:lnTo>
                <a:lnTo>
                  <a:pt x="447205" y="363321"/>
                </a:lnTo>
                <a:lnTo>
                  <a:pt x="485432" y="330949"/>
                </a:lnTo>
                <a:lnTo>
                  <a:pt x="524573" y="300189"/>
                </a:lnTo>
                <a:lnTo>
                  <a:pt x="564642" y="271005"/>
                </a:lnTo>
                <a:lnTo>
                  <a:pt x="605612" y="243395"/>
                </a:lnTo>
                <a:lnTo>
                  <a:pt x="647484" y="217360"/>
                </a:lnTo>
                <a:lnTo>
                  <a:pt x="690257" y="192874"/>
                </a:lnTo>
                <a:lnTo>
                  <a:pt x="733920" y="169938"/>
                </a:lnTo>
                <a:lnTo>
                  <a:pt x="778471" y="148539"/>
                </a:lnTo>
                <a:lnTo>
                  <a:pt x="823887" y="128663"/>
                </a:lnTo>
                <a:lnTo>
                  <a:pt x="870178" y="110312"/>
                </a:lnTo>
                <a:lnTo>
                  <a:pt x="917321" y="93459"/>
                </a:lnTo>
                <a:lnTo>
                  <a:pt x="964768" y="78346"/>
                </a:lnTo>
                <a:lnTo>
                  <a:pt x="1012609" y="64935"/>
                </a:lnTo>
                <a:lnTo>
                  <a:pt x="1060831" y="53225"/>
                </a:lnTo>
                <a:lnTo>
                  <a:pt x="1109433" y="43205"/>
                </a:lnTo>
                <a:lnTo>
                  <a:pt x="1158417" y="34848"/>
                </a:lnTo>
                <a:lnTo>
                  <a:pt x="1207770" y="28130"/>
                </a:lnTo>
                <a:lnTo>
                  <a:pt x="1247394" y="23787"/>
                </a:lnTo>
                <a:lnTo>
                  <a:pt x="1287068" y="20383"/>
                </a:lnTo>
                <a:lnTo>
                  <a:pt x="1326794" y="18275"/>
                </a:lnTo>
                <a:lnTo>
                  <a:pt x="1366583" y="17792"/>
                </a:lnTo>
                <a:lnTo>
                  <a:pt x="1411147" y="18630"/>
                </a:lnTo>
                <a:lnTo>
                  <a:pt x="1455699" y="20040"/>
                </a:lnTo>
                <a:lnTo>
                  <a:pt x="1500238" y="21920"/>
                </a:lnTo>
                <a:lnTo>
                  <a:pt x="1544764" y="24193"/>
                </a:lnTo>
                <a:lnTo>
                  <a:pt x="1595221" y="28740"/>
                </a:lnTo>
                <a:lnTo>
                  <a:pt x="1645589" y="34556"/>
                </a:lnTo>
                <a:lnTo>
                  <a:pt x="1682889" y="38074"/>
                </a:lnTo>
                <a:lnTo>
                  <a:pt x="1684870" y="36144"/>
                </a:lnTo>
                <a:lnTo>
                  <a:pt x="1686801" y="35166"/>
                </a:lnTo>
                <a:close/>
              </a:path>
              <a:path w="2482215" h="2540000">
                <a:moveTo>
                  <a:pt x="1769897" y="851141"/>
                </a:moveTo>
                <a:lnTo>
                  <a:pt x="1769821" y="785533"/>
                </a:lnTo>
                <a:lnTo>
                  <a:pt x="1767459" y="778649"/>
                </a:lnTo>
                <a:lnTo>
                  <a:pt x="1766722" y="777849"/>
                </a:lnTo>
                <a:lnTo>
                  <a:pt x="1762620" y="773442"/>
                </a:lnTo>
                <a:lnTo>
                  <a:pt x="1757768" y="768184"/>
                </a:lnTo>
                <a:lnTo>
                  <a:pt x="1750910" y="765543"/>
                </a:lnTo>
                <a:lnTo>
                  <a:pt x="1742033" y="765543"/>
                </a:lnTo>
                <a:lnTo>
                  <a:pt x="1734464" y="766470"/>
                </a:lnTo>
                <a:lnTo>
                  <a:pt x="1727581" y="769264"/>
                </a:lnTo>
                <a:lnTo>
                  <a:pt x="1721345" y="773912"/>
                </a:lnTo>
                <a:lnTo>
                  <a:pt x="1716671" y="779399"/>
                </a:lnTo>
                <a:lnTo>
                  <a:pt x="1715795" y="780275"/>
                </a:lnTo>
                <a:lnTo>
                  <a:pt x="1715795" y="768184"/>
                </a:lnTo>
                <a:lnTo>
                  <a:pt x="1702727" y="768184"/>
                </a:lnTo>
                <a:lnTo>
                  <a:pt x="1702727" y="851141"/>
                </a:lnTo>
                <a:lnTo>
                  <a:pt x="1716633" y="851141"/>
                </a:lnTo>
                <a:lnTo>
                  <a:pt x="1716633" y="796810"/>
                </a:lnTo>
                <a:lnTo>
                  <a:pt x="1718678" y="789978"/>
                </a:lnTo>
                <a:lnTo>
                  <a:pt x="1726717" y="780415"/>
                </a:lnTo>
                <a:lnTo>
                  <a:pt x="1726831" y="780275"/>
                </a:lnTo>
                <a:lnTo>
                  <a:pt x="1732127" y="777849"/>
                </a:lnTo>
                <a:lnTo>
                  <a:pt x="1744357" y="777849"/>
                </a:lnTo>
                <a:lnTo>
                  <a:pt x="1748663" y="779399"/>
                </a:lnTo>
                <a:lnTo>
                  <a:pt x="1751533" y="782485"/>
                </a:lnTo>
                <a:lnTo>
                  <a:pt x="1754479" y="785533"/>
                </a:lnTo>
                <a:lnTo>
                  <a:pt x="1755965" y="791248"/>
                </a:lnTo>
                <a:lnTo>
                  <a:pt x="1755965" y="851141"/>
                </a:lnTo>
                <a:lnTo>
                  <a:pt x="1769897" y="851141"/>
                </a:lnTo>
                <a:close/>
              </a:path>
              <a:path w="2482215" h="2540000">
                <a:moveTo>
                  <a:pt x="1771040" y="1815680"/>
                </a:moveTo>
                <a:lnTo>
                  <a:pt x="1764906" y="1782572"/>
                </a:lnTo>
                <a:lnTo>
                  <a:pt x="1763864" y="1777936"/>
                </a:lnTo>
                <a:lnTo>
                  <a:pt x="1761769" y="1774774"/>
                </a:lnTo>
                <a:lnTo>
                  <a:pt x="1760220" y="1772437"/>
                </a:lnTo>
                <a:lnTo>
                  <a:pt x="1757260" y="1770240"/>
                </a:lnTo>
                <a:lnTo>
                  <a:pt x="1753120" y="1768589"/>
                </a:lnTo>
                <a:lnTo>
                  <a:pt x="1759280" y="1764258"/>
                </a:lnTo>
                <a:lnTo>
                  <a:pt x="1767205" y="1744560"/>
                </a:lnTo>
                <a:lnTo>
                  <a:pt x="1767205" y="1735137"/>
                </a:lnTo>
                <a:lnTo>
                  <a:pt x="1764715" y="1728863"/>
                </a:lnTo>
                <a:lnTo>
                  <a:pt x="1764449" y="1728190"/>
                </a:lnTo>
                <a:lnTo>
                  <a:pt x="1758950" y="1723720"/>
                </a:lnTo>
                <a:lnTo>
                  <a:pt x="1754339" y="1720735"/>
                </a:lnTo>
                <a:lnTo>
                  <a:pt x="1753120" y="1720278"/>
                </a:lnTo>
                <a:lnTo>
                  <a:pt x="1753120" y="1739938"/>
                </a:lnTo>
                <a:lnTo>
                  <a:pt x="1753120" y="1745742"/>
                </a:lnTo>
                <a:lnTo>
                  <a:pt x="1732673" y="1763382"/>
                </a:lnTo>
                <a:lnTo>
                  <a:pt x="1701304" y="1763382"/>
                </a:lnTo>
                <a:lnTo>
                  <a:pt x="1701304" y="1728863"/>
                </a:lnTo>
                <a:lnTo>
                  <a:pt x="1740941" y="1728863"/>
                </a:lnTo>
                <a:lnTo>
                  <a:pt x="1745386" y="1730235"/>
                </a:lnTo>
                <a:lnTo>
                  <a:pt x="1748447" y="1732978"/>
                </a:lnTo>
                <a:lnTo>
                  <a:pt x="1751571" y="1735670"/>
                </a:lnTo>
                <a:lnTo>
                  <a:pt x="1753120" y="1739938"/>
                </a:lnTo>
                <a:lnTo>
                  <a:pt x="1753120" y="1720278"/>
                </a:lnTo>
                <a:lnTo>
                  <a:pt x="1748688" y="1718614"/>
                </a:lnTo>
                <a:lnTo>
                  <a:pt x="1741995" y="1717344"/>
                </a:lnTo>
                <a:lnTo>
                  <a:pt x="1734248" y="1716925"/>
                </a:lnTo>
                <a:lnTo>
                  <a:pt x="1687639" y="1716925"/>
                </a:lnTo>
                <a:lnTo>
                  <a:pt x="1687639" y="1817941"/>
                </a:lnTo>
                <a:lnTo>
                  <a:pt x="1701304" y="1817941"/>
                </a:lnTo>
                <a:lnTo>
                  <a:pt x="1701304" y="1774774"/>
                </a:lnTo>
                <a:lnTo>
                  <a:pt x="1740560" y="1774774"/>
                </a:lnTo>
                <a:lnTo>
                  <a:pt x="1745132" y="1776209"/>
                </a:lnTo>
                <a:lnTo>
                  <a:pt x="1747824" y="1779104"/>
                </a:lnTo>
                <a:lnTo>
                  <a:pt x="1750529" y="1781937"/>
                </a:lnTo>
                <a:lnTo>
                  <a:pt x="1751888" y="1787004"/>
                </a:lnTo>
                <a:lnTo>
                  <a:pt x="1751888" y="1803438"/>
                </a:lnTo>
                <a:lnTo>
                  <a:pt x="1752663" y="1811312"/>
                </a:lnTo>
                <a:lnTo>
                  <a:pt x="1754212" y="1817941"/>
                </a:lnTo>
                <a:lnTo>
                  <a:pt x="1771040" y="1817941"/>
                </a:lnTo>
                <a:lnTo>
                  <a:pt x="1771040" y="1815680"/>
                </a:lnTo>
                <a:close/>
              </a:path>
              <a:path w="2482215" h="2540000">
                <a:moveTo>
                  <a:pt x="1823377" y="972718"/>
                </a:moveTo>
                <a:lnTo>
                  <a:pt x="1738426" y="972718"/>
                </a:lnTo>
                <a:lnTo>
                  <a:pt x="1738426" y="1231531"/>
                </a:lnTo>
                <a:lnTo>
                  <a:pt x="1823377" y="1231531"/>
                </a:lnTo>
                <a:lnTo>
                  <a:pt x="1823377" y="972718"/>
                </a:lnTo>
                <a:close/>
              </a:path>
              <a:path w="2482215" h="2540000">
                <a:moveTo>
                  <a:pt x="1853387" y="1537881"/>
                </a:moveTo>
                <a:lnTo>
                  <a:pt x="1723644" y="1537881"/>
                </a:lnTo>
                <a:lnTo>
                  <a:pt x="1723644" y="1497241"/>
                </a:lnTo>
                <a:lnTo>
                  <a:pt x="1828634" y="1497241"/>
                </a:lnTo>
                <a:lnTo>
                  <a:pt x="1828634" y="1437551"/>
                </a:lnTo>
                <a:lnTo>
                  <a:pt x="1723644" y="1437551"/>
                </a:lnTo>
                <a:lnTo>
                  <a:pt x="1723644" y="1400721"/>
                </a:lnTo>
                <a:lnTo>
                  <a:pt x="1848192" y="1400721"/>
                </a:lnTo>
                <a:lnTo>
                  <a:pt x="1848192" y="1339761"/>
                </a:lnTo>
                <a:lnTo>
                  <a:pt x="1640078" y="1339761"/>
                </a:lnTo>
                <a:lnTo>
                  <a:pt x="1640078" y="1400721"/>
                </a:lnTo>
                <a:lnTo>
                  <a:pt x="1640078" y="1437551"/>
                </a:lnTo>
                <a:lnTo>
                  <a:pt x="1640078" y="1497241"/>
                </a:lnTo>
                <a:lnTo>
                  <a:pt x="1640078" y="1537881"/>
                </a:lnTo>
                <a:lnTo>
                  <a:pt x="1640078" y="1598841"/>
                </a:lnTo>
                <a:lnTo>
                  <a:pt x="1853387" y="1598841"/>
                </a:lnTo>
                <a:lnTo>
                  <a:pt x="1853387" y="1537881"/>
                </a:lnTo>
                <a:close/>
              </a:path>
              <a:path w="2482215" h="2540000">
                <a:moveTo>
                  <a:pt x="1888756" y="737222"/>
                </a:moveTo>
                <a:lnTo>
                  <a:pt x="1874837" y="737222"/>
                </a:lnTo>
                <a:lnTo>
                  <a:pt x="1874837" y="780415"/>
                </a:lnTo>
                <a:lnTo>
                  <a:pt x="1874596" y="780097"/>
                </a:lnTo>
                <a:lnTo>
                  <a:pt x="1874596" y="811123"/>
                </a:lnTo>
                <a:lnTo>
                  <a:pt x="1874596" y="820712"/>
                </a:lnTo>
                <a:lnTo>
                  <a:pt x="1872602" y="828167"/>
                </a:lnTo>
                <a:lnTo>
                  <a:pt x="1868639" y="833488"/>
                </a:lnTo>
                <a:lnTo>
                  <a:pt x="1864728" y="838809"/>
                </a:lnTo>
                <a:lnTo>
                  <a:pt x="1859178" y="841463"/>
                </a:lnTo>
                <a:lnTo>
                  <a:pt x="1844878" y="841463"/>
                </a:lnTo>
                <a:lnTo>
                  <a:pt x="1839391" y="838504"/>
                </a:lnTo>
                <a:lnTo>
                  <a:pt x="1835518" y="832573"/>
                </a:lnTo>
                <a:lnTo>
                  <a:pt x="1831695" y="826579"/>
                </a:lnTo>
                <a:lnTo>
                  <a:pt x="1829777" y="818451"/>
                </a:lnTo>
                <a:lnTo>
                  <a:pt x="1829841" y="807567"/>
                </a:lnTo>
                <a:lnTo>
                  <a:pt x="1831149" y="794918"/>
                </a:lnTo>
                <a:lnTo>
                  <a:pt x="1835251" y="785431"/>
                </a:lnTo>
                <a:lnTo>
                  <a:pt x="1842096" y="779741"/>
                </a:lnTo>
                <a:lnTo>
                  <a:pt x="1851685" y="777849"/>
                </a:lnTo>
                <a:lnTo>
                  <a:pt x="1859368" y="777849"/>
                </a:lnTo>
                <a:lnTo>
                  <a:pt x="1874596" y="811123"/>
                </a:lnTo>
                <a:lnTo>
                  <a:pt x="1874596" y="780097"/>
                </a:lnTo>
                <a:lnTo>
                  <a:pt x="1872945" y="777849"/>
                </a:lnTo>
                <a:lnTo>
                  <a:pt x="1870062" y="773912"/>
                </a:lnTo>
                <a:lnTo>
                  <a:pt x="1864245" y="769264"/>
                </a:lnTo>
                <a:lnTo>
                  <a:pt x="1857400" y="766470"/>
                </a:lnTo>
                <a:lnTo>
                  <a:pt x="1849526" y="765543"/>
                </a:lnTo>
                <a:lnTo>
                  <a:pt x="1842198" y="766267"/>
                </a:lnTo>
                <a:lnTo>
                  <a:pt x="1815973" y="798525"/>
                </a:lnTo>
                <a:lnTo>
                  <a:pt x="1815388" y="807567"/>
                </a:lnTo>
                <a:lnTo>
                  <a:pt x="1816011" y="817537"/>
                </a:lnTo>
                <a:lnTo>
                  <a:pt x="1836851" y="850620"/>
                </a:lnTo>
                <a:lnTo>
                  <a:pt x="1851685" y="853770"/>
                </a:lnTo>
                <a:lnTo>
                  <a:pt x="1858759" y="852982"/>
                </a:lnTo>
                <a:lnTo>
                  <a:pt x="1859153" y="852982"/>
                </a:lnTo>
                <a:lnTo>
                  <a:pt x="1865845" y="850366"/>
                </a:lnTo>
                <a:lnTo>
                  <a:pt x="1871306" y="846112"/>
                </a:lnTo>
                <a:lnTo>
                  <a:pt x="1874723" y="841463"/>
                </a:lnTo>
                <a:lnTo>
                  <a:pt x="1875675" y="840155"/>
                </a:lnTo>
                <a:lnTo>
                  <a:pt x="1875675" y="851141"/>
                </a:lnTo>
                <a:lnTo>
                  <a:pt x="1888756" y="851141"/>
                </a:lnTo>
                <a:lnTo>
                  <a:pt x="1888756" y="840155"/>
                </a:lnTo>
                <a:lnTo>
                  <a:pt x="1888756" y="780415"/>
                </a:lnTo>
                <a:lnTo>
                  <a:pt x="1888756" y="737222"/>
                </a:lnTo>
                <a:close/>
              </a:path>
              <a:path w="2482215" h="2540000">
                <a:moveTo>
                  <a:pt x="1891677" y="1716925"/>
                </a:moveTo>
                <a:lnTo>
                  <a:pt x="1809927" y="1716925"/>
                </a:lnTo>
                <a:lnTo>
                  <a:pt x="1809927" y="1728863"/>
                </a:lnTo>
                <a:lnTo>
                  <a:pt x="1843976" y="1728863"/>
                </a:lnTo>
                <a:lnTo>
                  <a:pt x="1843976" y="1817941"/>
                </a:lnTo>
                <a:lnTo>
                  <a:pt x="1857629" y="1817941"/>
                </a:lnTo>
                <a:lnTo>
                  <a:pt x="1857629" y="1728863"/>
                </a:lnTo>
                <a:lnTo>
                  <a:pt x="1891677" y="1728863"/>
                </a:lnTo>
                <a:lnTo>
                  <a:pt x="1891677" y="1716925"/>
                </a:lnTo>
                <a:close/>
              </a:path>
              <a:path w="2482215" h="2540000">
                <a:moveTo>
                  <a:pt x="2011095" y="841387"/>
                </a:moveTo>
                <a:lnTo>
                  <a:pt x="2008886" y="841844"/>
                </a:lnTo>
                <a:lnTo>
                  <a:pt x="2006739" y="842162"/>
                </a:lnTo>
                <a:lnTo>
                  <a:pt x="2005177" y="842162"/>
                </a:lnTo>
                <a:lnTo>
                  <a:pt x="2004098" y="841844"/>
                </a:lnTo>
                <a:lnTo>
                  <a:pt x="2003882" y="841844"/>
                </a:lnTo>
                <a:lnTo>
                  <a:pt x="2002320" y="840409"/>
                </a:lnTo>
                <a:lnTo>
                  <a:pt x="2001964" y="839089"/>
                </a:lnTo>
                <a:lnTo>
                  <a:pt x="2001964" y="808812"/>
                </a:lnTo>
                <a:lnTo>
                  <a:pt x="2001964" y="781354"/>
                </a:lnTo>
                <a:lnTo>
                  <a:pt x="1999830" y="777151"/>
                </a:lnTo>
                <a:lnTo>
                  <a:pt x="1999043" y="775614"/>
                </a:lnTo>
                <a:lnTo>
                  <a:pt x="1993150" y="771588"/>
                </a:lnTo>
                <a:lnTo>
                  <a:pt x="1987334" y="767562"/>
                </a:lnTo>
                <a:lnTo>
                  <a:pt x="1979803" y="765543"/>
                </a:lnTo>
                <a:lnTo>
                  <a:pt x="1970633" y="765543"/>
                </a:lnTo>
                <a:lnTo>
                  <a:pt x="1956269" y="767245"/>
                </a:lnTo>
                <a:lnTo>
                  <a:pt x="1945919" y="772350"/>
                </a:lnTo>
                <a:lnTo>
                  <a:pt x="1939582" y="780872"/>
                </a:lnTo>
                <a:lnTo>
                  <a:pt x="1937270" y="792784"/>
                </a:lnTo>
                <a:lnTo>
                  <a:pt x="1950123" y="792784"/>
                </a:lnTo>
                <a:lnTo>
                  <a:pt x="1950948" y="787628"/>
                </a:lnTo>
                <a:lnTo>
                  <a:pt x="1952726" y="783729"/>
                </a:lnTo>
                <a:lnTo>
                  <a:pt x="1958200" y="778471"/>
                </a:lnTo>
                <a:lnTo>
                  <a:pt x="1962810" y="777151"/>
                </a:lnTo>
                <a:lnTo>
                  <a:pt x="1981949" y="777151"/>
                </a:lnTo>
                <a:lnTo>
                  <a:pt x="1988273" y="781697"/>
                </a:lnTo>
                <a:lnTo>
                  <a:pt x="1988273" y="793915"/>
                </a:lnTo>
                <a:lnTo>
                  <a:pt x="1988045" y="794829"/>
                </a:lnTo>
                <a:lnTo>
                  <a:pt x="1988045" y="808812"/>
                </a:lnTo>
                <a:lnTo>
                  <a:pt x="1988045" y="828167"/>
                </a:lnTo>
                <a:lnTo>
                  <a:pt x="1985429" y="832878"/>
                </a:lnTo>
                <a:lnTo>
                  <a:pt x="1974875" y="840409"/>
                </a:lnTo>
                <a:lnTo>
                  <a:pt x="1974710" y="840409"/>
                </a:lnTo>
                <a:lnTo>
                  <a:pt x="1969109" y="842162"/>
                </a:lnTo>
                <a:lnTo>
                  <a:pt x="1952498" y="842162"/>
                </a:lnTo>
                <a:lnTo>
                  <a:pt x="1947494" y="837463"/>
                </a:lnTo>
                <a:lnTo>
                  <a:pt x="1947494" y="820394"/>
                </a:lnTo>
                <a:lnTo>
                  <a:pt x="1953336" y="815733"/>
                </a:lnTo>
                <a:lnTo>
                  <a:pt x="1975053" y="812749"/>
                </a:lnTo>
                <a:lnTo>
                  <a:pt x="1981593" y="811771"/>
                </a:lnTo>
                <a:lnTo>
                  <a:pt x="1985924" y="810450"/>
                </a:lnTo>
                <a:lnTo>
                  <a:pt x="1988045" y="808812"/>
                </a:lnTo>
                <a:lnTo>
                  <a:pt x="1988045" y="794829"/>
                </a:lnTo>
                <a:lnTo>
                  <a:pt x="1987677" y="796277"/>
                </a:lnTo>
                <a:lnTo>
                  <a:pt x="1986483" y="797814"/>
                </a:lnTo>
                <a:lnTo>
                  <a:pt x="1985378" y="799376"/>
                </a:lnTo>
                <a:lnTo>
                  <a:pt x="1983130" y="800354"/>
                </a:lnTo>
                <a:lnTo>
                  <a:pt x="1958111" y="803630"/>
                </a:lnTo>
                <a:lnTo>
                  <a:pt x="1947164" y="806437"/>
                </a:lnTo>
                <a:lnTo>
                  <a:pt x="1941144" y="810450"/>
                </a:lnTo>
                <a:lnTo>
                  <a:pt x="1939277" y="811771"/>
                </a:lnTo>
                <a:lnTo>
                  <a:pt x="1934654" y="819251"/>
                </a:lnTo>
                <a:lnTo>
                  <a:pt x="1933092" y="829246"/>
                </a:lnTo>
                <a:lnTo>
                  <a:pt x="1933117" y="837463"/>
                </a:lnTo>
                <a:lnTo>
                  <a:pt x="1935746" y="843521"/>
                </a:lnTo>
                <a:lnTo>
                  <a:pt x="1946376" y="851738"/>
                </a:lnTo>
                <a:lnTo>
                  <a:pt x="1952523" y="853770"/>
                </a:lnTo>
                <a:lnTo>
                  <a:pt x="1959483" y="853770"/>
                </a:lnTo>
                <a:lnTo>
                  <a:pt x="1988705" y="840409"/>
                </a:lnTo>
                <a:lnTo>
                  <a:pt x="1988908" y="840409"/>
                </a:lnTo>
                <a:lnTo>
                  <a:pt x="1989010" y="841844"/>
                </a:lnTo>
                <a:lnTo>
                  <a:pt x="1989137" y="843521"/>
                </a:lnTo>
                <a:lnTo>
                  <a:pt x="1989201" y="844461"/>
                </a:lnTo>
                <a:lnTo>
                  <a:pt x="1990407" y="847661"/>
                </a:lnTo>
                <a:lnTo>
                  <a:pt x="1992528" y="849820"/>
                </a:lnTo>
                <a:lnTo>
                  <a:pt x="1994700" y="851979"/>
                </a:lnTo>
                <a:lnTo>
                  <a:pt x="1998205" y="853084"/>
                </a:lnTo>
                <a:lnTo>
                  <a:pt x="2005025" y="853084"/>
                </a:lnTo>
                <a:lnTo>
                  <a:pt x="2007692" y="852563"/>
                </a:lnTo>
                <a:lnTo>
                  <a:pt x="2011095" y="851522"/>
                </a:lnTo>
                <a:lnTo>
                  <a:pt x="2011095" y="842162"/>
                </a:lnTo>
                <a:lnTo>
                  <a:pt x="2011095" y="841387"/>
                </a:lnTo>
                <a:close/>
              </a:path>
              <a:path w="2482215" h="2540000">
                <a:moveTo>
                  <a:pt x="2011273" y="1782635"/>
                </a:moveTo>
                <a:lnTo>
                  <a:pt x="2009355" y="1776717"/>
                </a:lnTo>
                <a:lnTo>
                  <a:pt x="2005507" y="1772361"/>
                </a:lnTo>
                <a:lnTo>
                  <a:pt x="2001710" y="1767979"/>
                </a:lnTo>
                <a:lnTo>
                  <a:pt x="1995995" y="1764944"/>
                </a:lnTo>
                <a:lnTo>
                  <a:pt x="1988362" y="1763255"/>
                </a:lnTo>
                <a:lnTo>
                  <a:pt x="1961781" y="1756867"/>
                </a:lnTo>
                <a:lnTo>
                  <a:pt x="1956308" y="1755673"/>
                </a:lnTo>
                <a:lnTo>
                  <a:pt x="1952574" y="1753984"/>
                </a:lnTo>
                <a:lnTo>
                  <a:pt x="1948637" y="1749590"/>
                </a:lnTo>
                <a:lnTo>
                  <a:pt x="1947646" y="1746834"/>
                </a:lnTo>
                <a:lnTo>
                  <a:pt x="1947646" y="1737868"/>
                </a:lnTo>
                <a:lnTo>
                  <a:pt x="1949704" y="1733588"/>
                </a:lnTo>
                <a:lnTo>
                  <a:pt x="1953831" y="1730641"/>
                </a:lnTo>
                <a:lnTo>
                  <a:pt x="1957997" y="1727720"/>
                </a:lnTo>
                <a:lnTo>
                  <a:pt x="1963432" y="1726247"/>
                </a:lnTo>
                <a:lnTo>
                  <a:pt x="1970163" y="1726247"/>
                </a:lnTo>
                <a:lnTo>
                  <a:pt x="1980374" y="1727492"/>
                </a:lnTo>
                <a:lnTo>
                  <a:pt x="1987956" y="1731225"/>
                </a:lnTo>
                <a:lnTo>
                  <a:pt x="1992909" y="1737448"/>
                </a:lnTo>
                <a:lnTo>
                  <a:pt x="1995220" y="1746161"/>
                </a:lnTo>
                <a:lnTo>
                  <a:pt x="2007984" y="1746161"/>
                </a:lnTo>
                <a:lnTo>
                  <a:pt x="1978190" y="1714830"/>
                </a:lnTo>
                <a:lnTo>
                  <a:pt x="1978901" y="1714830"/>
                </a:lnTo>
                <a:lnTo>
                  <a:pt x="1970290" y="1714309"/>
                </a:lnTo>
                <a:lnTo>
                  <a:pt x="1962150" y="1714830"/>
                </a:lnTo>
                <a:lnTo>
                  <a:pt x="1954999" y="1716417"/>
                </a:lnTo>
                <a:lnTo>
                  <a:pt x="1948827" y="1719059"/>
                </a:lnTo>
                <a:lnTo>
                  <a:pt x="1943658" y="1722742"/>
                </a:lnTo>
                <a:lnTo>
                  <a:pt x="1937512" y="1728393"/>
                </a:lnTo>
                <a:lnTo>
                  <a:pt x="1934387" y="1735848"/>
                </a:lnTo>
                <a:lnTo>
                  <a:pt x="1934387" y="1751952"/>
                </a:lnTo>
                <a:lnTo>
                  <a:pt x="1976615" y="1773948"/>
                </a:lnTo>
                <a:lnTo>
                  <a:pt x="1986076" y="1776196"/>
                </a:lnTo>
                <a:lnTo>
                  <a:pt x="1992007" y="1778609"/>
                </a:lnTo>
                <a:lnTo>
                  <a:pt x="1994395" y="1781213"/>
                </a:lnTo>
                <a:lnTo>
                  <a:pt x="1996821" y="1783778"/>
                </a:lnTo>
                <a:lnTo>
                  <a:pt x="1998027" y="1787004"/>
                </a:lnTo>
                <a:lnTo>
                  <a:pt x="1998027" y="1796999"/>
                </a:lnTo>
                <a:lnTo>
                  <a:pt x="1995843" y="1801469"/>
                </a:lnTo>
                <a:lnTo>
                  <a:pt x="1987156" y="1807197"/>
                </a:lnTo>
                <a:lnTo>
                  <a:pt x="1980793" y="1808619"/>
                </a:lnTo>
                <a:lnTo>
                  <a:pt x="1972437" y="1808619"/>
                </a:lnTo>
                <a:lnTo>
                  <a:pt x="1960562" y="1807197"/>
                </a:lnTo>
                <a:lnTo>
                  <a:pt x="1960397" y="1807197"/>
                </a:lnTo>
                <a:lnTo>
                  <a:pt x="1951570" y="1802815"/>
                </a:lnTo>
                <a:lnTo>
                  <a:pt x="1946071" y="1795564"/>
                </a:lnTo>
                <a:lnTo>
                  <a:pt x="1943874" y="1785416"/>
                </a:lnTo>
                <a:lnTo>
                  <a:pt x="1931111" y="1785416"/>
                </a:lnTo>
                <a:lnTo>
                  <a:pt x="1953653" y="1818170"/>
                </a:lnTo>
                <a:lnTo>
                  <a:pt x="1962137" y="1820062"/>
                </a:lnTo>
                <a:lnTo>
                  <a:pt x="1963305" y="1820062"/>
                </a:lnTo>
                <a:lnTo>
                  <a:pt x="1970836" y="1820557"/>
                </a:lnTo>
                <a:lnTo>
                  <a:pt x="2007641" y="1807514"/>
                </a:lnTo>
                <a:lnTo>
                  <a:pt x="2011273" y="1799983"/>
                </a:lnTo>
                <a:lnTo>
                  <a:pt x="2011273" y="1782635"/>
                </a:lnTo>
                <a:close/>
              </a:path>
              <a:path w="2482215" h="2540000">
                <a:moveTo>
                  <a:pt x="2125624" y="972718"/>
                </a:moveTo>
                <a:lnTo>
                  <a:pt x="2044547" y="972718"/>
                </a:lnTo>
                <a:lnTo>
                  <a:pt x="2044547" y="1108087"/>
                </a:lnTo>
                <a:lnTo>
                  <a:pt x="2035975" y="1095082"/>
                </a:lnTo>
                <a:lnTo>
                  <a:pt x="1955380" y="972718"/>
                </a:lnTo>
                <a:lnTo>
                  <a:pt x="1875751" y="972718"/>
                </a:lnTo>
                <a:lnTo>
                  <a:pt x="1875751" y="1231531"/>
                </a:lnTo>
                <a:lnTo>
                  <a:pt x="1956803" y="1231531"/>
                </a:lnTo>
                <a:lnTo>
                  <a:pt x="1956803" y="1095082"/>
                </a:lnTo>
                <a:lnTo>
                  <a:pt x="2045970" y="1231531"/>
                </a:lnTo>
                <a:lnTo>
                  <a:pt x="2125624" y="1231531"/>
                </a:lnTo>
                <a:lnTo>
                  <a:pt x="2125624" y="1108087"/>
                </a:lnTo>
                <a:lnTo>
                  <a:pt x="2125624" y="972718"/>
                </a:lnTo>
                <a:close/>
              </a:path>
              <a:path w="2482215" h="2540000">
                <a:moveTo>
                  <a:pt x="2132774" y="1591284"/>
                </a:moveTo>
                <a:lnTo>
                  <a:pt x="2126665" y="1591284"/>
                </a:lnTo>
                <a:lnTo>
                  <a:pt x="2123617" y="1584363"/>
                </a:lnTo>
                <a:lnTo>
                  <a:pt x="2123617" y="1544332"/>
                </a:lnTo>
                <a:lnTo>
                  <a:pt x="2123084" y="1530045"/>
                </a:lnTo>
                <a:lnTo>
                  <a:pt x="2121458" y="1517777"/>
                </a:lnTo>
                <a:lnTo>
                  <a:pt x="2118995" y="1508455"/>
                </a:lnTo>
                <a:lnTo>
                  <a:pt x="2118753" y="1507540"/>
                </a:lnTo>
                <a:lnTo>
                  <a:pt x="2080539" y="1476806"/>
                </a:lnTo>
                <a:lnTo>
                  <a:pt x="2089404" y="1473911"/>
                </a:lnTo>
                <a:lnTo>
                  <a:pt x="2120544" y="1438084"/>
                </a:lnTo>
                <a:lnTo>
                  <a:pt x="2122767" y="1427035"/>
                </a:lnTo>
                <a:lnTo>
                  <a:pt x="2122855" y="1426603"/>
                </a:lnTo>
                <a:lnTo>
                  <a:pt x="2123516" y="1415440"/>
                </a:lnTo>
                <a:lnTo>
                  <a:pt x="2123617" y="1413687"/>
                </a:lnTo>
                <a:lnTo>
                  <a:pt x="2122246" y="1400505"/>
                </a:lnTo>
                <a:lnTo>
                  <a:pt x="2104161" y="1362202"/>
                </a:lnTo>
                <a:lnTo>
                  <a:pt x="2056447" y="1343063"/>
                </a:lnTo>
                <a:lnTo>
                  <a:pt x="2045258" y="1341907"/>
                </a:lnTo>
                <a:lnTo>
                  <a:pt x="2045258" y="1427035"/>
                </a:lnTo>
                <a:lnTo>
                  <a:pt x="2042845" y="1437817"/>
                </a:lnTo>
                <a:lnTo>
                  <a:pt x="2035606" y="1445514"/>
                </a:lnTo>
                <a:lnTo>
                  <a:pt x="2023554" y="1450136"/>
                </a:lnTo>
                <a:lnTo>
                  <a:pt x="2006663" y="1451673"/>
                </a:lnTo>
                <a:lnTo>
                  <a:pt x="1974138" y="1451673"/>
                </a:lnTo>
                <a:lnTo>
                  <a:pt x="1974138" y="1400505"/>
                </a:lnTo>
                <a:lnTo>
                  <a:pt x="2010295" y="1400505"/>
                </a:lnTo>
                <a:lnTo>
                  <a:pt x="2025586" y="1402168"/>
                </a:lnTo>
                <a:lnTo>
                  <a:pt x="2036508" y="1407147"/>
                </a:lnTo>
                <a:lnTo>
                  <a:pt x="2043074" y="1415440"/>
                </a:lnTo>
                <a:lnTo>
                  <a:pt x="2045169" y="1426603"/>
                </a:lnTo>
                <a:lnTo>
                  <a:pt x="2045258" y="1427035"/>
                </a:lnTo>
                <a:lnTo>
                  <a:pt x="2045258" y="1341907"/>
                </a:lnTo>
                <a:lnTo>
                  <a:pt x="2034552" y="1340789"/>
                </a:lnTo>
                <a:lnTo>
                  <a:pt x="2008924" y="1340027"/>
                </a:lnTo>
                <a:lnTo>
                  <a:pt x="1890585" y="1340027"/>
                </a:lnTo>
                <a:lnTo>
                  <a:pt x="1890585" y="1598853"/>
                </a:lnTo>
                <a:lnTo>
                  <a:pt x="1974138" y="1598853"/>
                </a:lnTo>
                <a:lnTo>
                  <a:pt x="1974138" y="1508455"/>
                </a:lnTo>
                <a:lnTo>
                  <a:pt x="2005482" y="1508455"/>
                </a:lnTo>
                <a:lnTo>
                  <a:pt x="2041994" y="1529384"/>
                </a:lnTo>
                <a:lnTo>
                  <a:pt x="2044268" y="1567751"/>
                </a:lnTo>
                <a:lnTo>
                  <a:pt x="2044992" y="1581213"/>
                </a:lnTo>
                <a:lnTo>
                  <a:pt x="2046147" y="1591284"/>
                </a:lnTo>
                <a:lnTo>
                  <a:pt x="2046185" y="1591576"/>
                </a:lnTo>
                <a:lnTo>
                  <a:pt x="2047849" y="1598853"/>
                </a:lnTo>
                <a:lnTo>
                  <a:pt x="2132774" y="1598853"/>
                </a:lnTo>
                <a:lnTo>
                  <a:pt x="2132774" y="1591284"/>
                </a:lnTo>
                <a:close/>
              </a:path>
              <a:path w="2482215" h="2540000">
                <a:moveTo>
                  <a:pt x="2481732" y="834059"/>
                </a:moveTo>
                <a:lnTo>
                  <a:pt x="2472740" y="795959"/>
                </a:lnTo>
                <a:lnTo>
                  <a:pt x="2441778" y="745159"/>
                </a:lnTo>
                <a:lnTo>
                  <a:pt x="2415032" y="707059"/>
                </a:lnTo>
                <a:lnTo>
                  <a:pt x="2386647" y="668959"/>
                </a:lnTo>
                <a:lnTo>
                  <a:pt x="2356599" y="630859"/>
                </a:lnTo>
                <a:lnTo>
                  <a:pt x="2324887" y="592759"/>
                </a:lnTo>
                <a:lnTo>
                  <a:pt x="2291486" y="554659"/>
                </a:lnTo>
                <a:lnTo>
                  <a:pt x="2256040" y="529259"/>
                </a:lnTo>
                <a:lnTo>
                  <a:pt x="2219363" y="491159"/>
                </a:lnTo>
                <a:lnTo>
                  <a:pt x="2181479" y="465759"/>
                </a:lnTo>
                <a:lnTo>
                  <a:pt x="2142388" y="440359"/>
                </a:lnTo>
                <a:lnTo>
                  <a:pt x="2102129" y="414959"/>
                </a:lnTo>
                <a:lnTo>
                  <a:pt x="2060714" y="389559"/>
                </a:lnTo>
                <a:lnTo>
                  <a:pt x="2018169" y="364159"/>
                </a:lnTo>
                <a:lnTo>
                  <a:pt x="1970493" y="338759"/>
                </a:lnTo>
                <a:lnTo>
                  <a:pt x="1922183" y="326059"/>
                </a:lnTo>
                <a:lnTo>
                  <a:pt x="1873250" y="300659"/>
                </a:lnTo>
                <a:lnTo>
                  <a:pt x="1722818" y="262559"/>
                </a:lnTo>
                <a:lnTo>
                  <a:pt x="1619631" y="237159"/>
                </a:lnTo>
                <a:lnTo>
                  <a:pt x="1517853" y="237159"/>
                </a:lnTo>
                <a:lnTo>
                  <a:pt x="1468424" y="224459"/>
                </a:lnTo>
                <a:lnTo>
                  <a:pt x="1323390" y="224459"/>
                </a:lnTo>
                <a:lnTo>
                  <a:pt x="1277620" y="237159"/>
                </a:lnTo>
                <a:lnTo>
                  <a:pt x="1232014" y="237159"/>
                </a:lnTo>
                <a:lnTo>
                  <a:pt x="1186599" y="249859"/>
                </a:lnTo>
                <a:lnTo>
                  <a:pt x="1137285" y="249859"/>
                </a:lnTo>
                <a:lnTo>
                  <a:pt x="1040282" y="275259"/>
                </a:lnTo>
                <a:lnTo>
                  <a:pt x="992606" y="300659"/>
                </a:lnTo>
                <a:lnTo>
                  <a:pt x="899020" y="326059"/>
                </a:lnTo>
                <a:lnTo>
                  <a:pt x="853643" y="351459"/>
                </a:lnTo>
                <a:lnTo>
                  <a:pt x="809498" y="376859"/>
                </a:lnTo>
                <a:lnTo>
                  <a:pt x="766584" y="402259"/>
                </a:lnTo>
                <a:lnTo>
                  <a:pt x="724941" y="427659"/>
                </a:lnTo>
                <a:lnTo>
                  <a:pt x="684580" y="453059"/>
                </a:lnTo>
                <a:lnTo>
                  <a:pt x="645502" y="478459"/>
                </a:lnTo>
                <a:lnTo>
                  <a:pt x="607745" y="516559"/>
                </a:lnTo>
                <a:lnTo>
                  <a:pt x="571322" y="541959"/>
                </a:lnTo>
                <a:lnTo>
                  <a:pt x="536244" y="580059"/>
                </a:lnTo>
                <a:lnTo>
                  <a:pt x="502539" y="618159"/>
                </a:lnTo>
                <a:lnTo>
                  <a:pt x="470217" y="643559"/>
                </a:lnTo>
                <a:lnTo>
                  <a:pt x="439293" y="694359"/>
                </a:lnTo>
                <a:lnTo>
                  <a:pt x="409295" y="732459"/>
                </a:lnTo>
                <a:lnTo>
                  <a:pt x="381520" y="770559"/>
                </a:lnTo>
                <a:lnTo>
                  <a:pt x="356019" y="821359"/>
                </a:lnTo>
                <a:lnTo>
                  <a:pt x="337312" y="852068"/>
                </a:lnTo>
                <a:lnTo>
                  <a:pt x="337312" y="978916"/>
                </a:lnTo>
                <a:lnTo>
                  <a:pt x="335622" y="986459"/>
                </a:lnTo>
                <a:lnTo>
                  <a:pt x="334378" y="986459"/>
                </a:lnTo>
                <a:lnTo>
                  <a:pt x="337312" y="978916"/>
                </a:lnTo>
                <a:lnTo>
                  <a:pt x="337312" y="852068"/>
                </a:lnTo>
                <a:lnTo>
                  <a:pt x="332803" y="859459"/>
                </a:lnTo>
                <a:lnTo>
                  <a:pt x="311912" y="910259"/>
                </a:lnTo>
                <a:lnTo>
                  <a:pt x="293357" y="948359"/>
                </a:lnTo>
                <a:lnTo>
                  <a:pt x="277190" y="999159"/>
                </a:lnTo>
                <a:lnTo>
                  <a:pt x="263423" y="1049959"/>
                </a:lnTo>
                <a:lnTo>
                  <a:pt x="252095" y="1100759"/>
                </a:lnTo>
                <a:lnTo>
                  <a:pt x="243217" y="1138859"/>
                </a:lnTo>
                <a:lnTo>
                  <a:pt x="236829" y="1189659"/>
                </a:lnTo>
                <a:lnTo>
                  <a:pt x="232968" y="1240459"/>
                </a:lnTo>
                <a:lnTo>
                  <a:pt x="231775" y="1278559"/>
                </a:lnTo>
                <a:lnTo>
                  <a:pt x="231825" y="1316659"/>
                </a:lnTo>
                <a:lnTo>
                  <a:pt x="233248" y="1354759"/>
                </a:lnTo>
                <a:lnTo>
                  <a:pt x="236169" y="1392859"/>
                </a:lnTo>
                <a:lnTo>
                  <a:pt x="238074" y="1405559"/>
                </a:lnTo>
                <a:lnTo>
                  <a:pt x="240207" y="1418259"/>
                </a:lnTo>
                <a:lnTo>
                  <a:pt x="242379" y="1443659"/>
                </a:lnTo>
                <a:lnTo>
                  <a:pt x="244360" y="1456359"/>
                </a:lnTo>
                <a:lnTo>
                  <a:pt x="246341" y="1481759"/>
                </a:lnTo>
                <a:lnTo>
                  <a:pt x="248158" y="1494459"/>
                </a:lnTo>
                <a:lnTo>
                  <a:pt x="250063" y="1519859"/>
                </a:lnTo>
                <a:lnTo>
                  <a:pt x="252349" y="1532559"/>
                </a:lnTo>
                <a:lnTo>
                  <a:pt x="259486" y="1583359"/>
                </a:lnTo>
                <a:lnTo>
                  <a:pt x="268960" y="1621459"/>
                </a:lnTo>
                <a:lnTo>
                  <a:pt x="280644" y="1672259"/>
                </a:lnTo>
                <a:lnTo>
                  <a:pt x="294449" y="1710359"/>
                </a:lnTo>
                <a:lnTo>
                  <a:pt x="308178" y="1754466"/>
                </a:lnTo>
                <a:lnTo>
                  <a:pt x="290042" y="1710359"/>
                </a:lnTo>
                <a:lnTo>
                  <a:pt x="271526" y="1672259"/>
                </a:lnTo>
                <a:lnTo>
                  <a:pt x="255397" y="1621459"/>
                </a:lnTo>
                <a:lnTo>
                  <a:pt x="241617" y="1570659"/>
                </a:lnTo>
                <a:lnTo>
                  <a:pt x="237655" y="1553070"/>
                </a:lnTo>
                <a:lnTo>
                  <a:pt x="237655" y="1786559"/>
                </a:lnTo>
                <a:lnTo>
                  <a:pt x="236004" y="1786559"/>
                </a:lnTo>
                <a:lnTo>
                  <a:pt x="232727" y="1773859"/>
                </a:lnTo>
                <a:lnTo>
                  <a:pt x="236893" y="1773859"/>
                </a:lnTo>
                <a:lnTo>
                  <a:pt x="237655" y="1786559"/>
                </a:lnTo>
                <a:lnTo>
                  <a:pt x="237655" y="1553070"/>
                </a:lnTo>
                <a:lnTo>
                  <a:pt x="221068" y="1469059"/>
                </a:lnTo>
                <a:lnTo>
                  <a:pt x="214274" y="1418259"/>
                </a:lnTo>
                <a:lnTo>
                  <a:pt x="210083" y="1367459"/>
                </a:lnTo>
                <a:lnTo>
                  <a:pt x="207733" y="1316659"/>
                </a:lnTo>
                <a:lnTo>
                  <a:pt x="207327" y="1278559"/>
                </a:lnTo>
                <a:lnTo>
                  <a:pt x="208953" y="1227759"/>
                </a:lnTo>
                <a:lnTo>
                  <a:pt x="211645" y="1189659"/>
                </a:lnTo>
                <a:lnTo>
                  <a:pt x="215531" y="1151559"/>
                </a:lnTo>
                <a:lnTo>
                  <a:pt x="220675" y="1113459"/>
                </a:lnTo>
                <a:lnTo>
                  <a:pt x="227114" y="1075359"/>
                </a:lnTo>
                <a:lnTo>
                  <a:pt x="238340" y="1024559"/>
                </a:lnTo>
                <a:lnTo>
                  <a:pt x="251841" y="973759"/>
                </a:lnTo>
                <a:lnTo>
                  <a:pt x="267614" y="935659"/>
                </a:lnTo>
                <a:lnTo>
                  <a:pt x="285661" y="884859"/>
                </a:lnTo>
                <a:lnTo>
                  <a:pt x="306006" y="834059"/>
                </a:lnTo>
                <a:lnTo>
                  <a:pt x="328637" y="783259"/>
                </a:lnTo>
                <a:lnTo>
                  <a:pt x="353568" y="745159"/>
                </a:lnTo>
                <a:lnTo>
                  <a:pt x="378942" y="694359"/>
                </a:lnTo>
                <a:lnTo>
                  <a:pt x="405930" y="656259"/>
                </a:lnTo>
                <a:lnTo>
                  <a:pt x="434543" y="618159"/>
                </a:lnTo>
                <a:lnTo>
                  <a:pt x="464820" y="580059"/>
                </a:lnTo>
                <a:lnTo>
                  <a:pt x="496760" y="541959"/>
                </a:lnTo>
                <a:lnTo>
                  <a:pt x="530377" y="503859"/>
                </a:lnTo>
                <a:lnTo>
                  <a:pt x="565696" y="478459"/>
                </a:lnTo>
                <a:lnTo>
                  <a:pt x="602742" y="440359"/>
                </a:lnTo>
                <a:lnTo>
                  <a:pt x="641515" y="414959"/>
                </a:lnTo>
                <a:lnTo>
                  <a:pt x="660057" y="402259"/>
                </a:lnTo>
                <a:lnTo>
                  <a:pt x="678205" y="389559"/>
                </a:lnTo>
                <a:lnTo>
                  <a:pt x="695350" y="364159"/>
                </a:lnTo>
                <a:lnTo>
                  <a:pt x="710882" y="351459"/>
                </a:lnTo>
                <a:lnTo>
                  <a:pt x="714667" y="351459"/>
                </a:lnTo>
                <a:lnTo>
                  <a:pt x="718058" y="338759"/>
                </a:lnTo>
                <a:lnTo>
                  <a:pt x="721017" y="338759"/>
                </a:lnTo>
                <a:lnTo>
                  <a:pt x="723506" y="326059"/>
                </a:lnTo>
                <a:lnTo>
                  <a:pt x="726846" y="326059"/>
                </a:lnTo>
                <a:lnTo>
                  <a:pt x="722185" y="313359"/>
                </a:lnTo>
                <a:lnTo>
                  <a:pt x="676262" y="313359"/>
                </a:lnTo>
                <a:lnTo>
                  <a:pt x="658799" y="326059"/>
                </a:lnTo>
                <a:lnTo>
                  <a:pt x="642137" y="338759"/>
                </a:lnTo>
                <a:lnTo>
                  <a:pt x="626110" y="351459"/>
                </a:lnTo>
                <a:lnTo>
                  <a:pt x="582993" y="376859"/>
                </a:lnTo>
                <a:lnTo>
                  <a:pt x="541616" y="414959"/>
                </a:lnTo>
                <a:lnTo>
                  <a:pt x="501967" y="440359"/>
                </a:lnTo>
                <a:lnTo>
                  <a:pt x="464070" y="478459"/>
                </a:lnTo>
                <a:lnTo>
                  <a:pt x="427875" y="516559"/>
                </a:lnTo>
                <a:lnTo>
                  <a:pt x="393407" y="554659"/>
                </a:lnTo>
                <a:lnTo>
                  <a:pt x="363220" y="605459"/>
                </a:lnTo>
                <a:lnTo>
                  <a:pt x="334848" y="643559"/>
                </a:lnTo>
                <a:lnTo>
                  <a:pt x="308254" y="681659"/>
                </a:lnTo>
                <a:lnTo>
                  <a:pt x="283451" y="719759"/>
                </a:lnTo>
                <a:lnTo>
                  <a:pt x="260426" y="757859"/>
                </a:lnTo>
                <a:lnTo>
                  <a:pt x="239191" y="808659"/>
                </a:lnTo>
                <a:lnTo>
                  <a:pt x="219735" y="846759"/>
                </a:lnTo>
                <a:lnTo>
                  <a:pt x="202057" y="897559"/>
                </a:lnTo>
                <a:lnTo>
                  <a:pt x="186131" y="948359"/>
                </a:lnTo>
                <a:lnTo>
                  <a:pt x="170662" y="999159"/>
                </a:lnTo>
                <a:lnTo>
                  <a:pt x="157721" y="1049959"/>
                </a:lnTo>
                <a:lnTo>
                  <a:pt x="147383" y="1100759"/>
                </a:lnTo>
                <a:lnTo>
                  <a:pt x="139712" y="1151559"/>
                </a:lnTo>
                <a:lnTo>
                  <a:pt x="134772" y="1215059"/>
                </a:lnTo>
                <a:lnTo>
                  <a:pt x="132626" y="1265859"/>
                </a:lnTo>
                <a:lnTo>
                  <a:pt x="132689" y="1278559"/>
                </a:lnTo>
                <a:lnTo>
                  <a:pt x="132803" y="1303959"/>
                </a:lnTo>
                <a:lnTo>
                  <a:pt x="135877" y="1367459"/>
                </a:lnTo>
                <a:lnTo>
                  <a:pt x="138087" y="1405559"/>
                </a:lnTo>
                <a:lnTo>
                  <a:pt x="143090" y="1456359"/>
                </a:lnTo>
                <a:lnTo>
                  <a:pt x="150990" y="1507159"/>
                </a:lnTo>
                <a:lnTo>
                  <a:pt x="161518" y="1557959"/>
                </a:lnTo>
                <a:lnTo>
                  <a:pt x="174409" y="1608759"/>
                </a:lnTo>
                <a:lnTo>
                  <a:pt x="176225" y="1608759"/>
                </a:lnTo>
                <a:lnTo>
                  <a:pt x="177888" y="1621459"/>
                </a:lnTo>
                <a:lnTo>
                  <a:pt x="173062" y="1621459"/>
                </a:lnTo>
                <a:lnTo>
                  <a:pt x="167513" y="1608759"/>
                </a:lnTo>
                <a:lnTo>
                  <a:pt x="156006" y="1608759"/>
                </a:lnTo>
                <a:lnTo>
                  <a:pt x="156095" y="1621459"/>
                </a:lnTo>
                <a:lnTo>
                  <a:pt x="156413" y="1634159"/>
                </a:lnTo>
                <a:lnTo>
                  <a:pt x="157111" y="1634159"/>
                </a:lnTo>
                <a:lnTo>
                  <a:pt x="158394" y="1646859"/>
                </a:lnTo>
                <a:lnTo>
                  <a:pt x="169367" y="1684959"/>
                </a:lnTo>
                <a:lnTo>
                  <a:pt x="181724" y="1723059"/>
                </a:lnTo>
                <a:lnTo>
                  <a:pt x="195427" y="1761159"/>
                </a:lnTo>
                <a:lnTo>
                  <a:pt x="210426" y="1799259"/>
                </a:lnTo>
                <a:lnTo>
                  <a:pt x="218567" y="1811959"/>
                </a:lnTo>
                <a:lnTo>
                  <a:pt x="226987" y="1837359"/>
                </a:lnTo>
                <a:lnTo>
                  <a:pt x="235534" y="1850059"/>
                </a:lnTo>
                <a:lnTo>
                  <a:pt x="244055" y="1875459"/>
                </a:lnTo>
                <a:lnTo>
                  <a:pt x="237312" y="1875459"/>
                </a:lnTo>
                <a:lnTo>
                  <a:pt x="235648" y="1862759"/>
                </a:lnTo>
                <a:lnTo>
                  <a:pt x="228536" y="1850898"/>
                </a:lnTo>
                <a:lnTo>
                  <a:pt x="228536" y="1887321"/>
                </a:lnTo>
                <a:lnTo>
                  <a:pt x="217830" y="1868208"/>
                </a:lnTo>
                <a:lnTo>
                  <a:pt x="195948" y="1826082"/>
                </a:lnTo>
                <a:lnTo>
                  <a:pt x="216928" y="1862759"/>
                </a:lnTo>
                <a:lnTo>
                  <a:pt x="224878" y="1875459"/>
                </a:lnTo>
                <a:lnTo>
                  <a:pt x="228536" y="1887321"/>
                </a:lnTo>
                <a:lnTo>
                  <a:pt x="228536" y="1850898"/>
                </a:lnTo>
                <a:lnTo>
                  <a:pt x="212813" y="1824659"/>
                </a:lnTo>
                <a:lnTo>
                  <a:pt x="192062" y="1773859"/>
                </a:lnTo>
                <a:lnTo>
                  <a:pt x="173367" y="1735759"/>
                </a:lnTo>
                <a:lnTo>
                  <a:pt x="156718" y="1684959"/>
                </a:lnTo>
                <a:lnTo>
                  <a:pt x="142087" y="1634159"/>
                </a:lnTo>
                <a:lnTo>
                  <a:pt x="129438" y="1583359"/>
                </a:lnTo>
                <a:lnTo>
                  <a:pt x="118757" y="1545259"/>
                </a:lnTo>
                <a:lnTo>
                  <a:pt x="110020" y="1494459"/>
                </a:lnTo>
                <a:lnTo>
                  <a:pt x="103212" y="1443659"/>
                </a:lnTo>
                <a:lnTo>
                  <a:pt x="98691" y="1392859"/>
                </a:lnTo>
                <a:lnTo>
                  <a:pt x="95948" y="1354759"/>
                </a:lnTo>
                <a:lnTo>
                  <a:pt x="95008" y="1303959"/>
                </a:lnTo>
                <a:lnTo>
                  <a:pt x="95935" y="1253159"/>
                </a:lnTo>
                <a:lnTo>
                  <a:pt x="98907" y="1202359"/>
                </a:lnTo>
                <a:lnTo>
                  <a:pt x="103822" y="1151559"/>
                </a:lnTo>
                <a:lnTo>
                  <a:pt x="110756" y="1100759"/>
                </a:lnTo>
                <a:lnTo>
                  <a:pt x="119786" y="1062659"/>
                </a:lnTo>
                <a:lnTo>
                  <a:pt x="121259" y="1049959"/>
                </a:lnTo>
                <a:lnTo>
                  <a:pt x="122339" y="1037259"/>
                </a:lnTo>
                <a:lnTo>
                  <a:pt x="123177" y="1024559"/>
                </a:lnTo>
                <a:lnTo>
                  <a:pt x="124117" y="1024559"/>
                </a:lnTo>
                <a:lnTo>
                  <a:pt x="121881" y="1011859"/>
                </a:lnTo>
                <a:lnTo>
                  <a:pt x="118884" y="1011859"/>
                </a:lnTo>
                <a:lnTo>
                  <a:pt x="116065" y="1024559"/>
                </a:lnTo>
                <a:lnTo>
                  <a:pt x="111975" y="1024559"/>
                </a:lnTo>
                <a:lnTo>
                  <a:pt x="108318" y="1037259"/>
                </a:lnTo>
                <a:lnTo>
                  <a:pt x="106476" y="1037259"/>
                </a:lnTo>
                <a:lnTo>
                  <a:pt x="97434" y="1088059"/>
                </a:lnTo>
                <a:lnTo>
                  <a:pt x="90144" y="1126159"/>
                </a:lnTo>
                <a:lnTo>
                  <a:pt x="84531" y="1176959"/>
                </a:lnTo>
                <a:lnTo>
                  <a:pt x="80492" y="1215059"/>
                </a:lnTo>
                <a:lnTo>
                  <a:pt x="78105" y="1253159"/>
                </a:lnTo>
                <a:lnTo>
                  <a:pt x="77228" y="1303959"/>
                </a:lnTo>
                <a:lnTo>
                  <a:pt x="77838" y="1342059"/>
                </a:lnTo>
                <a:lnTo>
                  <a:pt x="79908" y="1380159"/>
                </a:lnTo>
                <a:lnTo>
                  <a:pt x="83464" y="1430959"/>
                </a:lnTo>
                <a:lnTo>
                  <a:pt x="88506" y="1469059"/>
                </a:lnTo>
                <a:lnTo>
                  <a:pt x="95046" y="1507159"/>
                </a:lnTo>
                <a:lnTo>
                  <a:pt x="103035" y="1545259"/>
                </a:lnTo>
                <a:lnTo>
                  <a:pt x="113868" y="1596059"/>
                </a:lnTo>
                <a:lnTo>
                  <a:pt x="126492" y="1646859"/>
                </a:lnTo>
                <a:lnTo>
                  <a:pt x="140919" y="1684959"/>
                </a:lnTo>
                <a:lnTo>
                  <a:pt x="157149" y="1735759"/>
                </a:lnTo>
                <a:lnTo>
                  <a:pt x="175221" y="1773859"/>
                </a:lnTo>
                <a:lnTo>
                  <a:pt x="194906" y="1824075"/>
                </a:lnTo>
                <a:lnTo>
                  <a:pt x="194233" y="1822754"/>
                </a:lnTo>
                <a:lnTo>
                  <a:pt x="172224" y="1776628"/>
                </a:lnTo>
                <a:lnTo>
                  <a:pt x="151904" y="1729765"/>
                </a:lnTo>
                <a:lnTo>
                  <a:pt x="133362" y="1682153"/>
                </a:lnTo>
                <a:lnTo>
                  <a:pt x="116687" y="1633753"/>
                </a:lnTo>
                <a:lnTo>
                  <a:pt x="101968" y="1584502"/>
                </a:lnTo>
                <a:lnTo>
                  <a:pt x="89890" y="1537423"/>
                </a:lnTo>
                <a:lnTo>
                  <a:pt x="79654" y="1490116"/>
                </a:lnTo>
                <a:lnTo>
                  <a:pt x="71348" y="1442554"/>
                </a:lnTo>
                <a:lnTo>
                  <a:pt x="65074" y="1394739"/>
                </a:lnTo>
                <a:lnTo>
                  <a:pt x="60934" y="1346644"/>
                </a:lnTo>
                <a:lnTo>
                  <a:pt x="59042" y="1298257"/>
                </a:lnTo>
                <a:lnTo>
                  <a:pt x="59474" y="1249565"/>
                </a:lnTo>
                <a:lnTo>
                  <a:pt x="61645" y="1207401"/>
                </a:lnTo>
                <a:lnTo>
                  <a:pt x="65303" y="1165428"/>
                </a:lnTo>
                <a:lnTo>
                  <a:pt x="70485" y="1123619"/>
                </a:lnTo>
                <a:lnTo>
                  <a:pt x="77241" y="1081976"/>
                </a:lnTo>
                <a:lnTo>
                  <a:pt x="86804" y="1034808"/>
                </a:lnTo>
                <a:lnTo>
                  <a:pt x="98247" y="988275"/>
                </a:lnTo>
                <a:lnTo>
                  <a:pt x="111582" y="942378"/>
                </a:lnTo>
                <a:lnTo>
                  <a:pt x="126771" y="897089"/>
                </a:lnTo>
                <a:lnTo>
                  <a:pt x="143802" y="852436"/>
                </a:lnTo>
                <a:lnTo>
                  <a:pt x="162687" y="808405"/>
                </a:lnTo>
                <a:lnTo>
                  <a:pt x="183388" y="764984"/>
                </a:lnTo>
                <a:lnTo>
                  <a:pt x="207733" y="718807"/>
                </a:lnTo>
                <a:lnTo>
                  <a:pt x="233845" y="673900"/>
                </a:lnTo>
                <a:lnTo>
                  <a:pt x="261683" y="630212"/>
                </a:lnTo>
                <a:lnTo>
                  <a:pt x="291223" y="587756"/>
                </a:lnTo>
                <a:lnTo>
                  <a:pt x="322414" y="546506"/>
                </a:lnTo>
                <a:lnTo>
                  <a:pt x="355231" y="506412"/>
                </a:lnTo>
                <a:lnTo>
                  <a:pt x="389648" y="467487"/>
                </a:lnTo>
                <a:lnTo>
                  <a:pt x="425615" y="429691"/>
                </a:lnTo>
                <a:lnTo>
                  <a:pt x="461086" y="394944"/>
                </a:lnTo>
                <a:lnTo>
                  <a:pt x="497649" y="361505"/>
                </a:lnTo>
                <a:lnTo>
                  <a:pt x="535305" y="329399"/>
                </a:lnTo>
                <a:lnTo>
                  <a:pt x="574065" y="298627"/>
                </a:lnTo>
                <a:lnTo>
                  <a:pt x="613918" y="269214"/>
                </a:lnTo>
                <a:lnTo>
                  <a:pt x="654888" y="241185"/>
                </a:lnTo>
                <a:lnTo>
                  <a:pt x="769645" y="170510"/>
                </a:lnTo>
                <a:lnTo>
                  <a:pt x="773887" y="166522"/>
                </a:lnTo>
                <a:lnTo>
                  <a:pt x="778395" y="162991"/>
                </a:lnTo>
                <a:lnTo>
                  <a:pt x="776338" y="159245"/>
                </a:lnTo>
                <a:lnTo>
                  <a:pt x="770128" y="161302"/>
                </a:lnTo>
                <a:lnTo>
                  <a:pt x="763473" y="162521"/>
                </a:lnTo>
                <a:lnTo>
                  <a:pt x="714260" y="189687"/>
                </a:lnTo>
                <a:lnTo>
                  <a:pt x="671931" y="215214"/>
                </a:lnTo>
                <a:lnTo>
                  <a:pt x="630796" y="242125"/>
                </a:lnTo>
                <a:lnTo>
                  <a:pt x="590842" y="270421"/>
                </a:lnTo>
                <a:lnTo>
                  <a:pt x="552043" y="300088"/>
                </a:lnTo>
                <a:lnTo>
                  <a:pt x="514400" y="331101"/>
                </a:lnTo>
                <a:lnTo>
                  <a:pt x="477901" y="363461"/>
                </a:lnTo>
                <a:lnTo>
                  <a:pt x="442544" y="397167"/>
                </a:lnTo>
                <a:lnTo>
                  <a:pt x="408305" y="432193"/>
                </a:lnTo>
                <a:lnTo>
                  <a:pt x="375196" y="468528"/>
                </a:lnTo>
                <a:lnTo>
                  <a:pt x="343192" y="506171"/>
                </a:lnTo>
                <a:lnTo>
                  <a:pt x="312305" y="545109"/>
                </a:lnTo>
                <a:lnTo>
                  <a:pt x="281101" y="587400"/>
                </a:lnTo>
                <a:lnTo>
                  <a:pt x="251548" y="630656"/>
                </a:lnTo>
                <a:lnTo>
                  <a:pt x="223621" y="674865"/>
                </a:lnTo>
                <a:lnTo>
                  <a:pt x="197269" y="719988"/>
                </a:lnTo>
                <a:lnTo>
                  <a:pt x="172440" y="766013"/>
                </a:lnTo>
                <a:lnTo>
                  <a:pt x="149085" y="812914"/>
                </a:lnTo>
                <a:lnTo>
                  <a:pt x="127190" y="860679"/>
                </a:lnTo>
                <a:lnTo>
                  <a:pt x="107810" y="907338"/>
                </a:lnTo>
                <a:lnTo>
                  <a:pt x="90576" y="954493"/>
                </a:lnTo>
                <a:lnTo>
                  <a:pt x="75539" y="1002169"/>
                </a:lnTo>
                <a:lnTo>
                  <a:pt x="62776" y="1050378"/>
                </a:lnTo>
                <a:lnTo>
                  <a:pt x="52324" y="1099121"/>
                </a:lnTo>
                <a:lnTo>
                  <a:pt x="44246" y="1148435"/>
                </a:lnTo>
                <a:lnTo>
                  <a:pt x="38608" y="1198321"/>
                </a:lnTo>
                <a:lnTo>
                  <a:pt x="35471" y="1248803"/>
                </a:lnTo>
                <a:lnTo>
                  <a:pt x="34861" y="1292034"/>
                </a:lnTo>
                <a:lnTo>
                  <a:pt x="36245" y="1335176"/>
                </a:lnTo>
                <a:lnTo>
                  <a:pt x="39636" y="1378204"/>
                </a:lnTo>
                <a:lnTo>
                  <a:pt x="45021" y="1421091"/>
                </a:lnTo>
                <a:lnTo>
                  <a:pt x="52908" y="1467307"/>
                </a:lnTo>
                <a:lnTo>
                  <a:pt x="62661" y="1513065"/>
                </a:lnTo>
                <a:lnTo>
                  <a:pt x="74180" y="1558391"/>
                </a:lnTo>
                <a:lnTo>
                  <a:pt x="87350" y="1603311"/>
                </a:lnTo>
                <a:lnTo>
                  <a:pt x="102057" y="1647825"/>
                </a:lnTo>
                <a:lnTo>
                  <a:pt x="120396" y="1697126"/>
                </a:lnTo>
                <a:lnTo>
                  <a:pt x="140601" y="1745386"/>
                </a:lnTo>
                <a:lnTo>
                  <a:pt x="162572" y="1792668"/>
                </a:lnTo>
                <a:lnTo>
                  <a:pt x="186194" y="1839010"/>
                </a:lnTo>
                <a:lnTo>
                  <a:pt x="211353" y="1884502"/>
                </a:lnTo>
                <a:lnTo>
                  <a:pt x="237934" y="1929180"/>
                </a:lnTo>
                <a:lnTo>
                  <a:pt x="265849" y="1973110"/>
                </a:lnTo>
                <a:lnTo>
                  <a:pt x="294982" y="2016366"/>
                </a:lnTo>
                <a:lnTo>
                  <a:pt x="325221" y="2058987"/>
                </a:lnTo>
                <a:lnTo>
                  <a:pt x="359422" y="2104961"/>
                </a:lnTo>
                <a:lnTo>
                  <a:pt x="363956" y="2107641"/>
                </a:lnTo>
                <a:lnTo>
                  <a:pt x="367741" y="2110892"/>
                </a:lnTo>
                <a:lnTo>
                  <a:pt x="370713" y="2108555"/>
                </a:lnTo>
                <a:lnTo>
                  <a:pt x="367995" y="2103488"/>
                </a:lnTo>
                <a:lnTo>
                  <a:pt x="365709" y="2098141"/>
                </a:lnTo>
                <a:lnTo>
                  <a:pt x="320459" y="2032292"/>
                </a:lnTo>
                <a:lnTo>
                  <a:pt x="337540" y="2053259"/>
                </a:lnTo>
                <a:lnTo>
                  <a:pt x="370192" y="2091359"/>
                </a:lnTo>
                <a:lnTo>
                  <a:pt x="404482" y="2129459"/>
                </a:lnTo>
                <a:lnTo>
                  <a:pt x="440448" y="2167559"/>
                </a:lnTo>
                <a:lnTo>
                  <a:pt x="479704" y="2205659"/>
                </a:lnTo>
                <a:lnTo>
                  <a:pt x="520306" y="2243759"/>
                </a:lnTo>
                <a:lnTo>
                  <a:pt x="562267" y="2269159"/>
                </a:lnTo>
                <a:lnTo>
                  <a:pt x="605586" y="2307259"/>
                </a:lnTo>
                <a:lnTo>
                  <a:pt x="650252" y="2332659"/>
                </a:lnTo>
                <a:lnTo>
                  <a:pt x="696277" y="2358059"/>
                </a:lnTo>
                <a:lnTo>
                  <a:pt x="743661" y="2383459"/>
                </a:lnTo>
                <a:lnTo>
                  <a:pt x="789838" y="2408859"/>
                </a:lnTo>
                <a:lnTo>
                  <a:pt x="836549" y="2421559"/>
                </a:lnTo>
                <a:lnTo>
                  <a:pt x="883831" y="2446959"/>
                </a:lnTo>
                <a:lnTo>
                  <a:pt x="1179080" y="2523159"/>
                </a:lnTo>
                <a:lnTo>
                  <a:pt x="1510449" y="2523159"/>
                </a:lnTo>
                <a:lnTo>
                  <a:pt x="1619910" y="2497759"/>
                </a:lnTo>
                <a:lnTo>
                  <a:pt x="1722907" y="2472359"/>
                </a:lnTo>
                <a:lnTo>
                  <a:pt x="1772742" y="2446959"/>
                </a:lnTo>
                <a:lnTo>
                  <a:pt x="1821446" y="2434259"/>
                </a:lnTo>
                <a:lnTo>
                  <a:pt x="1868957" y="2408859"/>
                </a:lnTo>
                <a:lnTo>
                  <a:pt x="1915274" y="2383459"/>
                </a:lnTo>
                <a:lnTo>
                  <a:pt x="1960333" y="2358059"/>
                </a:lnTo>
                <a:lnTo>
                  <a:pt x="2004123" y="2319959"/>
                </a:lnTo>
                <a:lnTo>
                  <a:pt x="2043417" y="2294559"/>
                </a:lnTo>
                <a:lnTo>
                  <a:pt x="2081606" y="2256459"/>
                </a:lnTo>
                <a:lnTo>
                  <a:pt x="2118880" y="2231059"/>
                </a:lnTo>
                <a:lnTo>
                  <a:pt x="2155380" y="2192959"/>
                </a:lnTo>
                <a:lnTo>
                  <a:pt x="2194356" y="2154859"/>
                </a:lnTo>
                <a:lnTo>
                  <a:pt x="2231783" y="2116759"/>
                </a:lnTo>
                <a:lnTo>
                  <a:pt x="2267318" y="2078659"/>
                </a:lnTo>
                <a:lnTo>
                  <a:pt x="2300617" y="2027859"/>
                </a:lnTo>
                <a:lnTo>
                  <a:pt x="2330500" y="1989759"/>
                </a:lnTo>
                <a:lnTo>
                  <a:pt x="2355672" y="1938959"/>
                </a:lnTo>
                <a:lnTo>
                  <a:pt x="2376703" y="1888159"/>
                </a:lnTo>
                <a:lnTo>
                  <a:pt x="2394153" y="1837359"/>
                </a:lnTo>
                <a:lnTo>
                  <a:pt x="2408605" y="1786559"/>
                </a:lnTo>
                <a:lnTo>
                  <a:pt x="2413038" y="1748459"/>
                </a:lnTo>
                <a:lnTo>
                  <a:pt x="2414232" y="1735759"/>
                </a:lnTo>
                <a:lnTo>
                  <a:pt x="2405557" y="1735759"/>
                </a:lnTo>
                <a:lnTo>
                  <a:pt x="2395601" y="1773859"/>
                </a:lnTo>
                <a:lnTo>
                  <a:pt x="2386469" y="1811959"/>
                </a:lnTo>
                <a:lnTo>
                  <a:pt x="2377224" y="1850059"/>
                </a:lnTo>
                <a:lnTo>
                  <a:pt x="2367635" y="1875459"/>
                </a:lnTo>
                <a:lnTo>
                  <a:pt x="2363000" y="1888159"/>
                </a:lnTo>
                <a:lnTo>
                  <a:pt x="2357894" y="1913559"/>
                </a:lnTo>
                <a:lnTo>
                  <a:pt x="2351862" y="1926259"/>
                </a:lnTo>
                <a:lnTo>
                  <a:pt x="2344483" y="1938959"/>
                </a:lnTo>
                <a:lnTo>
                  <a:pt x="2315349" y="1989759"/>
                </a:lnTo>
                <a:lnTo>
                  <a:pt x="2284006" y="2027859"/>
                </a:lnTo>
                <a:lnTo>
                  <a:pt x="2250592" y="2078659"/>
                </a:lnTo>
                <a:lnTo>
                  <a:pt x="2215223" y="2116759"/>
                </a:lnTo>
                <a:lnTo>
                  <a:pt x="2178024" y="2154859"/>
                </a:lnTo>
                <a:lnTo>
                  <a:pt x="2144382" y="2192959"/>
                </a:lnTo>
                <a:lnTo>
                  <a:pt x="2109686" y="2218359"/>
                </a:lnTo>
                <a:lnTo>
                  <a:pt x="2073935" y="2256459"/>
                </a:lnTo>
                <a:lnTo>
                  <a:pt x="2037130" y="2281859"/>
                </a:lnTo>
                <a:lnTo>
                  <a:pt x="1999272" y="2307259"/>
                </a:lnTo>
                <a:lnTo>
                  <a:pt x="1960359" y="2345359"/>
                </a:lnTo>
                <a:lnTo>
                  <a:pt x="1920405" y="2370759"/>
                </a:lnTo>
                <a:lnTo>
                  <a:pt x="1879409" y="2396159"/>
                </a:lnTo>
                <a:lnTo>
                  <a:pt x="1861070" y="2396159"/>
                </a:lnTo>
                <a:lnTo>
                  <a:pt x="1842579" y="2408859"/>
                </a:lnTo>
                <a:lnTo>
                  <a:pt x="1823758" y="2421559"/>
                </a:lnTo>
                <a:lnTo>
                  <a:pt x="1804416" y="2434259"/>
                </a:lnTo>
                <a:lnTo>
                  <a:pt x="1664893" y="2472359"/>
                </a:lnTo>
                <a:lnTo>
                  <a:pt x="1617573" y="2472359"/>
                </a:lnTo>
                <a:lnTo>
                  <a:pt x="1569897" y="2485059"/>
                </a:lnTo>
                <a:lnTo>
                  <a:pt x="1521929" y="2485059"/>
                </a:lnTo>
                <a:lnTo>
                  <a:pt x="1473682" y="2497759"/>
                </a:lnTo>
                <a:lnTo>
                  <a:pt x="1338859" y="2497759"/>
                </a:lnTo>
                <a:lnTo>
                  <a:pt x="1295679" y="2485059"/>
                </a:lnTo>
                <a:lnTo>
                  <a:pt x="1169250" y="2485059"/>
                </a:lnTo>
                <a:lnTo>
                  <a:pt x="1127975" y="2472359"/>
                </a:lnTo>
                <a:lnTo>
                  <a:pt x="1086929" y="2472359"/>
                </a:lnTo>
                <a:lnTo>
                  <a:pt x="989164" y="2446959"/>
                </a:lnTo>
                <a:lnTo>
                  <a:pt x="941514" y="2421559"/>
                </a:lnTo>
                <a:lnTo>
                  <a:pt x="848614" y="2396159"/>
                </a:lnTo>
                <a:lnTo>
                  <a:pt x="758837" y="2345359"/>
                </a:lnTo>
                <a:lnTo>
                  <a:pt x="715086" y="2319959"/>
                </a:lnTo>
                <a:lnTo>
                  <a:pt x="628967" y="2269159"/>
                </a:lnTo>
                <a:lnTo>
                  <a:pt x="587095" y="2231059"/>
                </a:lnTo>
                <a:lnTo>
                  <a:pt x="546506" y="2205659"/>
                </a:lnTo>
                <a:lnTo>
                  <a:pt x="507238" y="2167559"/>
                </a:lnTo>
                <a:lnTo>
                  <a:pt x="469328" y="2129459"/>
                </a:lnTo>
                <a:lnTo>
                  <a:pt x="449199" y="2116759"/>
                </a:lnTo>
                <a:lnTo>
                  <a:pt x="429361" y="2091359"/>
                </a:lnTo>
                <a:lnTo>
                  <a:pt x="410235" y="2078659"/>
                </a:lnTo>
                <a:lnTo>
                  <a:pt x="392303" y="2053259"/>
                </a:lnTo>
                <a:lnTo>
                  <a:pt x="362927" y="2015159"/>
                </a:lnTo>
                <a:lnTo>
                  <a:pt x="335483" y="1977059"/>
                </a:lnTo>
                <a:lnTo>
                  <a:pt x="309841" y="1926259"/>
                </a:lnTo>
                <a:lnTo>
                  <a:pt x="285889" y="1888159"/>
                </a:lnTo>
                <a:lnTo>
                  <a:pt x="280289" y="1875459"/>
                </a:lnTo>
                <a:lnTo>
                  <a:pt x="276186" y="1866163"/>
                </a:lnTo>
                <a:lnTo>
                  <a:pt x="276186" y="1967865"/>
                </a:lnTo>
                <a:lnTo>
                  <a:pt x="275805" y="1967293"/>
                </a:lnTo>
                <a:lnTo>
                  <a:pt x="274789" y="1964359"/>
                </a:lnTo>
                <a:lnTo>
                  <a:pt x="275844" y="1964359"/>
                </a:lnTo>
                <a:lnTo>
                  <a:pt x="276186" y="1967865"/>
                </a:lnTo>
                <a:lnTo>
                  <a:pt x="276186" y="1866163"/>
                </a:lnTo>
                <a:lnTo>
                  <a:pt x="263499" y="1837359"/>
                </a:lnTo>
                <a:lnTo>
                  <a:pt x="242557" y="1799259"/>
                </a:lnTo>
                <a:lnTo>
                  <a:pt x="240487" y="1791525"/>
                </a:lnTo>
                <a:lnTo>
                  <a:pt x="259384" y="1824659"/>
                </a:lnTo>
                <a:lnTo>
                  <a:pt x="282829" y="1875459"/>
                </a:lnTo>
                <a:lnTo>
                  <a:pt x="307975" y="1913559"/>
                </a:lnTo>
                <a:lnTo>
                  <a:pt x="334835" y="1951659"/>
                </a:lnTo>
                <a:lnTo>
                  <a:pt x="363397" y="2002459"/>
                </a:lnTo>
                <a:lnTo>
                  <a:pt x="393661" y="2040559"/>
                </a:lnTo>
                <a:lnTo>
                  <a:pt x="425627" y="2078659"/>
                </a:lnTo>
                <a:lnTo>
                  <a:pt x="459270" y="2116759"/>
                </a:lnTo>
                <a:lnTo>
                  <a:pt x="496570" y="2154859"/>
                </a:lnTo>
                <a:lnTo>
                  <a:pt x="535241" y="2180259"/>
                </a:lnTo>
                <a:lnTo>
                  <a:pt x="575322" y="2218359"/>
                </a:lnTo>
                <a:lnTo>
                  <a:pt x="616826" y="2256459"/>
                </a:lnTo>
                <a:lnTo>
                  <a:pt x="659765" y="2281859"/>
                </a:lnTo>
                <a:lnTo>
                  <a:pt x="704164" y="2307259"/>
                </a:lnTo>
                <a:lnTo>
                  <a:pt x="750062" y="2332659"/>
                </a:lnTo>
                <a:lnTo>
                  <a:pt x="797445" y="2358059"/>
                </a:lnTo>
                <a:lnTo>
                  <a:pt x="895388" y="2408859"/>
                </a:lnTo>
                <a:lnTo>
                  <a:pt x="1150747" y="2472359"/>
                </a:lnTo>
                <a:lnTo>
                  <a:pt x="1416964" y="2472359"/>
                </a:lnTo>
                <a:lnTo>
                  <a:pt x="1457210" y="2459659"/>
                </a:lnTo>
                <a:lnTo>
                  <a:pt x="1497215" y="2459659"/>
                </a:lnTo>
                <a:lnTo>
                  <a:pt x="1537004" y="2446959"/>
                </a:lnTo>
                <a:lnTo>
                  <a:pt x="1674444" y="2408859"/>
                </a:lnTo>
                <a:lnTo>
                  <a:pt x="1718805" y="2396159"/>
                </a:lnTo>
                <a:lnTo>
                  <a:pt x="1762429" y="2370759"/>
                </a:lnTo>
                <a:lnTo>
                  <a:pt x="1805279" y="2358059"/>
                </a:lnTo>
                <a:lnTo>
                  <a:pt x="1848408" y="2332659"/>
                </a:lnTo>
                <a:lnTo>
                  <a:pt x="1890052" y="2307259"/>
                </a:lnTo>
                <a:lnTo>
                  <a:pt x="1930184" y="2269159"/>
                </a:lnTo>
                <a:lnTo>
                  <a:pt x="1968817" y="2243759"/>
                </a:lnTo>
                <a:lnTo>
                  <a:pt x="2005939" y="2218359"/>
                </a:lnTo>
                <a:lnTo>
                  <a:pt x="2041563" y="2180259"/>
                </a:lnTo>
                <a:lnTo>
                  <a:pt x="2075649" y="2154859"/>
                </a:lnTo>
                <a:lnTo>
                  <a:pt x="2108225" y="2116759"/>
                </a:lnTo>
                <a:lnTo>
                  <a:pt x="2139264" y="2078659"/>
                </a:lnTo>
                <a:lnTo>
                  <a:pt x="2168779" y="2040559"/>
                </a:lnTo>
                <a:lnTo>
                  <a:pt x="2196757" y="2002459"/>
                </a:lnTo>
                <a:lnTo>
                  <a:pt x="2223185" y="1964359"/>
                </a:lnTo>
                <a:lnTo>
                  <a:pt x="2230005" y="1938959"/>
                </a:lnTo>
                <a:lnTo>
                  <a:pt x="2233307" y="1938959"/>
                </a:lnTo>
                <a:lnTo>
                  <a:pt x="2232215" y="1926259"/>
                </a:lnTo>
                <a:lnTo>
                  <a:pt x="2221750" y="1926259"/>
                </a:lnTo>
                <a:lnTo>
                  <a:pt x="2215426" y="1938959"/>
                </a:lnTo>
                <a:lnTo>
                  <a:pt x="2209254" y="1938959"/>
                </a:lnTo>
                <a:lnTo>
                  <a:pt x="2197023" y="1951659"/>
                </a:lnTo>
                <a:lnTo>
                  <a:pt x="2198928" y="1951659"/>
                </a:lnTo>
                <a:lnTo>
                  <a:pt x="2197201" y="1964359"/>
                </a:lnTo>
                <a:lnTo>
                  <a:pt x="2162175" y="2002459"/>
                </a:lnTo>
                <a:lnTo>
                  <a:pt x="2125980" y="2040559"/>
                </a:lnTo>
                <a:lnTo>
                  <a:pt x="2088553" y="2078659"/>
                </a:lnTo>
                <a:lnTo>
                  <a:pt x="2049843" y="2104059"/>
                </a:lnTo>
                <a:lnTo>
                  <a:pt x="2009762" y="2142159"/>
                </a:lnTo>
                <a:lnTo>
                  <a:pt x="1971001" y="2167559"/>
                </a:lnTo>
                <a:lnTo>
                  <a:pt x="1931327" y="2205659"/>
                </a:lnTo>
                <a:lnTo>
                  <a:pt x="1890674" y="2231059"/>
                </a:lnTo>
                <a:lnTo>
                  <a:pt x="1849018" y="2256459"/>
                </a:lnTo>
                <a:lnTo>
                  <a:pt x="1806295" y="2281859"/>
                </a:lnTo>
                <a:lnTo>
                  <a:pt x="1762493" y="2307259"/>
                </a:lnTo>
                <a:lnTo>
                  <a:pt x="1717535" y="2319959"/>
                </a:lnTo>
                <a:lnTo>
                  <a:pt x="1671396" y="2345359"/>
                </a:lnTo>
                <a:lnTo>
                  <a:pt x="1638122" y="2345359"/>
                </a:lnTo>
                <a:lnTo>
                  <a:pt x="1626793" y="2358059"/>
                </a:lnTo>
                <a:lnTo>
                  <a:pt x="1434655" y="2358059"/>
                </a:lnTo>
                <a:lnTo>
                  <a:pt x="1532877" y="2332659"/>
                </a:lnTo>
                <a:lnTo>
                  <a:pt x="1625320" y="2307259"/>
                </a:lnTo>
                <a:lnTo>
                  <a:pt x="1669351" y="2294559"/>
                </a:lnTo>
                <a:lnTo>
                  <a:pt x="1690636" y="2281859"/>
                </a:lnTo>
                <a:lnTo>
                  <a:pt x="1711934" y="2269159"/>
                </a:lnTo>
                <a:lnTo>
                  <a:pt x="1753044" y="2256459"/>
                </a:lnTo>
                <a:lnTo>
                  <a:pt x="1792681" y="2231059"/>
                </a:lnTo>
                <a:lnTo>
                  <a:pt x="1830844" y="2205659"/>
                </a:lnTo>
                <a:lnTo>
                  <a:pt x="1867547" y="2180259"/>
                </a:lnTo>
                <a:lnTo>
                  <a:pt x="1902752" y="2142159"/>
                </a:lnTo>
                <a:lnTo>
                  <a:pt x="1936483" y="2116759"/>
                </a:lnTo>
                <a:lnTo>
                  <a:pt x="1968728" y="2078659"/>
                </a:lnTo>
                <a:lnTo>
                  <a:pt x="1999475" y="2053259"/>
                </a:lnTo>
                <a:lnTo>
                  <a:pt x="2028723" y="2015159"/>
                </a:lnTo>
                <a:lnTo>
                  <a:pt x="2056472" y="1964359"/>
                </a:lnTo>
                <a:lnTo>
                  <a:pt x="2082723" y="1926259"/>
                </a:lnTo>
                <a:lnTo>
                  <a:pt x="2107463" y="1888159"/>
                </a:lnTo>
                <a:lnTo>
                  <a:pt x="2130679" y="1837359"/>
                </a:lnTo>
                <a:lnTo>
                  <a:pt x="2125370" y="1837359"/>
                </a:lnTo>
                <a:lnTo>
                  <a:pt x="2124303" y="1824659"/>
                </a:lnTo>
                <a:lnTo>
                  <a:pt x="2113927" y="1824659"/>
                </a:lnTo>
                <a:lnTo>
                  <a:pt x="2110486" y="1837359"/>
                </a:lnTo>
                <a:lnTo>
                  <a:pt x="2104224" y="1837359"/>
                </a:lnTo>
                <a:lnTo>
                  <a:pt x="2097011" y="1850059"/>
                </a:lnTo>
                <a:lnTo>
                  <a:pt x="2093214" y="1862759"/>
                </a:lnTo>
                <a:lnTo>
                  <a:pt x="2062810" y="1900859"/>
                </a:lnTo>
                <a:lnTo>
                  <a:pt x="2030120" y="1938959"/>
                </a:lnTo>
                <a:lnTo>
                  <a:pt x="1995182" y="1977059"/>
                </a:lnTo>
                <a:lnTo>
                  <a:pt x="1958022" y="2015159"/>
                </a:lnTo>
                <a:lnTo>
                  <a:pt x="1918004" y="2053259"/>
                </a:lnTo>
                <a:lnTo>
                  <a:pt x="1876348" y="2091359"/>
                </a:lnTo>
                <a:lnTo>
                  <a:pt x="1833067" y="2116759"/>
                </a:lnTo>
                <a:lnTo>
                  <a:pt x="1788160" y="2142159"/>
                </a:lnTo>
                <a:lnTo>
                  <a:pt x="1741639" y="2167559"/>
                </a:lnTo>
                <a:lnTo>
                  <a:pt x="1645843" y="2218359"/>
                </a:lnTo>
                <a:lnTo>
                  <a:pt x="1403451" y="2280920"/>
                </a:lnTo>
                <a:lnTo>
                  <a:pt x="1403451" y="2396159"/>
                </a:lnTo>
                <a:lnTo>
                  <a:pt x="1358607" y="2408859"/>
                </a:lnTo>
                <a:lnTo>
                  <a:pt x="1303553" y="2408859"/>
                </a:lnTo>
                <a:lnTo>
                  <a:pt x="1242834" y="2396159"/>
                </a:lnTo>
                <a:lnTo>
                  <a:pt x="1180973" y="2396159"/>
                </a:lnTo>
                <a:lnTo>
                  <a:pt x="1122514" y="2383459"/>
                </a:lnTo>
                <a:lnTo>
                  <a:pt x="1071968" y="2383459"/>
                </a:lnTo>
                <a:lnTo>
                  <a:pt x="1021588" y="2370759"/>
                </a:lnTo>
                <a:lnTo>
                  <a:pt x="972083" y="2345359"/>
                </a:lnTo>
                <a:lnTo>
                  <a:pt x="923493" y="2332659"/>
                </a:lnTo>
                <a:lnTo>
                  <a:pt x="875855" y="2307259"/>
                </a:lnTo>
                <a:lnTo>
                  <a:pt x="829183" y="2294559"/>
                </a:lnTo>
                <a:lnTo>
                  <a:pt x="783513" y="2269159"/>
                </a:lnTo>
                <a:lnTo>
                  <a:pt x="761187" y="2256459"/>
                </a:lnTo>
                <a:lnTo>
                  <a:pt x="767473" y="2256459"/>
                </a:lnTo>
                <a:lnTo>
                  <a:pt x="816686" y="2281859"/>
                </a:lnTo>
                <a:lnTo>
                  <a:pt x="828052" y="2284780"/>
                </a:lnTo>
                <a:lnTo>
                  <a:pt x="875855" y="2307094"/>
                </a:lnTo>
                <a:lnTo>
                  <a:pt x="923493" y="2326449"/>
                </a:lnTo>
                <a:lnTo>
                  <a:pt x="972083" y="2343480"/>
                </a:lnTo>
                <a:lnTo>
                  <a:pt x="1021588" y="2358288"/>
                </a:lnTo>
                <a:lnTo>
                  <a:pt x="1071981" y="2370925"/>
                </a:lnTo>
                <a:lnTo>
                  <a:pt x="1122514" y="2380335"/>
                </a:lnTo>
                <a:lnTo>
                  <a:pt x="1180985" y="2387854"/>
                </a:lnTo>
                <a:lnTo>
                  <a:pt x="1242834" y="2393226"/>
                </a:lnTo>
                <a:lnTo>
                  <a:pt x="1246886" y="2393429"/>
                </a:lnTo>
                <a:lnTo>
                  <a:pt x="1256550" y="2396159"/>
                </a:lnTo>
                <a:lnTo>
                  <a:pt x="1302270" y="2396159"/>
                </a:lnTo>
                <a:lnTo>
                  <a:pt x="1303566" y="2396223"/>
                </a:lnTo>
                <a:lnTo>
                  <a:pt x="1358607" y="2396591"/>
                </a:lnTo>
                <a:lnTo>
                  <a:pt x="1366342" y="2396159"/>
                </a:lnTo>
                <a:lnTo>
                  <a:pt x="1403451" y="2396159"/>
                </a:lnTo>
                <a:lnTo>
                  <a:pt x="1403451" y="2280920"/>
                </a:lnTo>
                <a:lnTo>
                  <a:pt x="1399768" y="2281859"/>
                </a:lnTo>
                <a:lnTo>
                  <a:pt x="1166774" y="2281859"/>
                </a:lnTo>
                <a:lnTo>
                  <a:pt x="1127455" y="2269159"/>
                </a:lnTo>
                <a:lnTo>
                  <a:pt x="1088364" y="2269159"/>
                </a:lnTo>
                <a:lnTo>
                  <a:pt x="994740" y="2243759"/>
                </a:lnTo>
                <a:lnTo>
                  <a:pt x="949261" y="2218359"/>
                </a:lnTo>
                <a:lnTo>
                  <a:pt x="904684" y="2205659"/>
                </a:lnTo>
                <a:lnTo>
                  <a:pt x="861021" y="2180259"/>
                </a:lnTo>
                <a:lnTo>
                  <a:pt x="818273" y="2167559"/>
                </a:lnTo>
                <a:lnTo>
                  <a:pt x="776465" y="2142159"/>
                </a:lnTo>
                <a:lnTo>
                  <a:pt x="759815" y="2131822"/>
                </a:lnTo>
                <a:lnTo>
                  <a:pt x="759815" y="2255672"/>
                </a:lnTo>
                <a:lnTo>
                  <a:pt x="738873" y="2243759"/>
                </a:lnTo>
                <a:lnTo>
                  <a:pt x="753110" y="2243759"/>
                </a:lnTo>
                <a:lnTo>
                  <a:pt x="759815" y="2255672"/>
                </a:lnTo>
                <a:lnTo>
                  <a:pt x="759815" y="2131822"/>
                </a:lnTo>
                <a:lnTo>
                  <a:pt x="735584" y="2116759"/>
                </a:lnTo>
                <a:lnTo>
                  <a:pt x="692721" y="2078659"/>
                </a:lnTo>
                <a:lnTo>
                  <a:pt x="651573" y="2053259"/>
                </a:lnTo>
                <a:lnTo>
                  <a:pt x="612368" y="2015159"/>
                </a:lnTo>
                <a:lnTo>
                  <a:pt x="575297" y="1977059"/>
                </a:lnTo>
                <a:lnTo>
                  <a:pt x="540588" y="1938959"/>
                </a:lnTo>
                <a:lnTo>
                  <a:pt x="508457" y="1900859"/>
                </a:lnTo>
                <a:lnTo>
                  <a:pt x="479183" y="1850059"/>
                </a:lnTo>
                <a:lnTo>
                  <a:pt x="452094" y="1811959"/>
                </a:lnTo>
                <a:lnTo>
                  <a:pt x="439686" y="1786559"/>
                </a:lnTo>
                <a:lnTo>
                  <a:pt x="433476" y="1773859"/>
                </a:lnTo>
                <a:lnTo>
                  <a:pt x="427278" y="1761159"/>
                </a:lnTo>
                <a:lnTo>
                  <a:pt x="404787" y="1723059"/>
                </a:lnTo>
                <a:lnTo>
                  <a:pt x="384721" y="1672259"/>
                </a:lnTo>
                <a:lnTo>
                  <a:pt x="367144" y="1621459"/>
                </a:lnTo>
                <a:lnTo>
                  <a:pt x="363321" y="1608759"/>
                </a:lnTo>
                <a:lnTo>
                  <a:pt x="359092" y="1596059"/>
                </a:lnTo>
                <a:lnTo>
                  <a:pt x="354545" y="1596059"/>
                </a:lnTo>
                <a:lnTo>
                  <a:pt x="349745" y="1583359"/>
                </a:lnTo>
                <a:lnTo>
                  <a:pt x="346875" y="1570659"/>
                </a:lnTo>
                <a:lnTo>
                  <a:pt x="330136" y="1570659"/>
                </a:lnTo>
                <a:lnTo>
                  <a:pt x="314604" y="1507159"/>
                </a:lnTo>
                <a:lnTo>
                  <a:pt x="307009" y="1469059"/>
                </a:lnTo>
                <a:lnTo>
                  <a:pt x="299580" y="1430959"/>
                </a:lnTo>
                <a:lnTo>
                  <a:pt x="293954" y="1405559"/>
                </a:lnTo>
                <a:lnTo>
                  <a:pt x="290118" y="1392859"/>
                </a:lnTo>
                <a:lnTo>
                  <a:pt x="284213" y="1380159"/>
                </a:lnTo>
                <a:lnTo>
                  <a:pt x="283413" y="1380159"/>
                </a:lnTo>
                <a:lnTo>
                  <a:pt x="283552" y="1367459"/>
                </a:lnTo>
                <a:lnTo>
                  <a:pt x="284429" y="1342059"/>
                </a:lnTo>
                <a:lnTo>
                  <a:pt x="284975" y="1342059"/>
                </a:lnTo>
                <a:lnTo>
                  <a:pt x="285750" y="1329359"/>
                </a:lnTo>
                <a:lnTo>
                  <a:pt x="290804" y="1278559"/>
                </a:lnTo>
                <a:lnTo>
                  <a:pt x="298246" y="1227759"/>
                </a:lnTo>
                <a:lnTo>
                  <a:pt x="308140" y="1176959"/>
                </a:lnTo>
                <a:lnTo>
                  <a:pt x="320535" y="1126159"/>
                </a:lnTo>
                <a:lnTo>
                  <a:pt x="332308" y="1088059"/>
                </a:lnTo>
                <a:lnTo>
                  <a:pt x="337896" y="1088059"/>
                </a:lnTo>
                <a:lnTo>
                  <a:pt x="330301" y="1126159"/>
                </a:lnTo>
                <a:lnTo>
                  <a:pt x="324396" y="1164259"/>
                </a:lnTo>
                <a:lnTo>
                  <a:pt x="319963" y="1189659"/>
                </a:lnTo>
                <a:lnTo>
                  <a:pt x="317004" y="1227759"/>
                </a:lnTo>
                <a:lnTo>
                  <a:pt x="315404" y="1278559"/>
                </a:lnTo>
                <a:lnTo>
                  <a:pt x="316611" y="1329359"/>
                </a:lnTo>
                <a:lnTo>
                  <a:pt x="320624" y="1380159"/>
                </a:lnTo>
                <a:lnTo>
                  <a:pt x="327418" y="1430959"/>
                </a:lnTo>
                <a:lnTo>
                  <a:pt x="336486" y="1481759"/>
                </a:lnTo>
                <a:lnTo>
                  <a:pt x="347929" y="1532559"/>
                </a:lnTo>
                <a:lnTo>
                  <a:pt x="361823" y="1570659"/>
                </a:lnTo>
                <a:lnTo>
                  <a:pt x="378206" y="1621459"/>
                </a:lnTo>
                <a:lnTo>
                  <a:pt x="397167" y="1659559"/>
                </a:lnTo>
                <a:lnTo>
                  <a:pt x="419417" y="1710359"/>
                </a:lnTo>
                <a:lnTo>
                  <a:pt x="443598" y="1748459"/>
                </a:lnTo>
                <a:lnTo>
                  <a:pt x="469684" y="1786559"/>
                </a:lnTo>
                <a:lnTo>
                  <a:pt x="497713" y="1837359"/>
                </a:lnTo>
                <a:lnTo>
                  <a:pt x="527685" y="1875459"/>
                </a:lnTo>
                <a:lnTo>
                  <a:pt x="559612" y="1900859"/>
                </a:lnTo>
                <a:lnTo>
                  <a:pt x="593509" y="1938959"/>
                </a:lnTo>
                <a:lnTo>
                  <a:pt x="629373" y="1977059"/>
                </a:lnTo>
                <a:lnTo>
                  <a:pt x="667232" y="2002459"/>
                </a:lnTo>
                <a:lnTo>
                  <a:pt x="707072" y="2027859"/>
                </a:lnTo>
                <a:lnTo>
                  <a:pt x="748931" y="2053259"/>
                </a:lnTo>
                <a:lnTo>
                  <a:pt x="792797" y="2078659"/>
                </a:lnTo>
                <a:lnTo>
                  <a:pt x="838682" y="2104059"/>
                </a:lnTo>
                <a:lnTo>
                  <a:pt x="1028395" y="2154859"/>
                </a:lnTo>
                <a:lnTo>
                  <a:pt x="1077125" y="2154859"/>
                </a:lnTo>
                <a:lnTo>
                  <a:pt x="1126350" y="2167559"/>
                </a:lnTo>
                <a:lnTo>
                  <a:pt x="1176083" y="2167559"/>
                </a:lnTo>
                <a:lnTo>
                  <a:pt x="1226312" y="2154859"/>
                </a:lnTo>
                <a:lnTo>
                  <a:pt x="1251686" y="2154859"/>
                </a:lnTo>
                <a:lnTo>
                  <a:pt x="1249375" y="2142159"/>
                </a:lnTo>
                <a:lnTo>
                  <a:pt x="1072616" y="2142159"/>
                </a:lnTo>
                <a:lnTo>
                  <a:pt x="1031811" y="2129459"/>
                </a:lnTo>
                <a:lnTo>
                  <a:pt x="933310" y="2104059"/>
                </a:lnTo>
                <a:lnTo>
                  <a:pt x="886383" y="2078659"/>
                </a:lnTo>
                <a:lnTo>
                  <a:pt x="841006" y="2065959"/>
                </a:lnTo>
                <a:lnTo>
                  <a:pt x="797166" y="2040559"/>
                </a:lnTo>
                <a:lnTo>
                  <a:pt x="754849" y="2015159"/>
                </a:lnTo>
                <a:lnTo>
                  <a:pt x="714070" y="1989759"/>
                </a:lnTo>
                <a:lnTo>
                  <a:pt x="674801" y="1951659"/>
                </a:lnTo>
                <a:lnTo>
                  <a:pt x="637044" y="1926259"/>
                </a:lnTo>
                <a:lnTo>
                  <a:pt x="600786" y="1888159"/>
                </a:lnTo>
                <a:lnTo>
                  <a:pt x="565023" y="1850059"/>
                </a:lnTo>
                <a:lnTo>
                  <a:pt x="532345" y="1799259"/>
                </a:lnTo>
                <a:lnTo>
                  <a:pt x="502678" y="1761159"/>
                </a:lnTo>
                <a:lnTo>
                  <a:pt x="475996" y="1710359"/>
                </a:lnTo>
                <a:lnTo>
                  <a:pt x="452247" y="1672259"/>
                </a:lnTo>
                <a:lnTo>
                  <a:pt x="431368" y="1621459"/>
                </a:lnTo>
                <a:lnTo>
                  <a:pt x="413321" y="1570659"/>
                </a:lnTo>
                <a:lnTo>
                  <a:pt x="398056" y="1519859"/>
                </a:lnTo>
                <a:lnTo>
                  <a:pt x="388124" y="1469059"/>
                </a:lnTo>
                <a:lnTo>
                  <a:pt x="380365" y="1430959"/>
                </a:lnTo>
                <a:lnTo>
                  <a:pt x="374815" y="1392859"/>
                </a:lnTo>
                <a:lnTo>
                  <a:pt x="370649" y="1329359"/>
                </a:lnTo>
                <a:lnTo>
                  <a:pt x="370586" y="1303959"/>
                </a:lnTo>
                <a:lnTo>
                  <a:pt x="371970" y="1291259"/>
                </a:lnTo>
                <a:lnTo>
                  <a:pt x="375475" y="1265859"/>
                </a:lnTo>
                <a:lnTo>
                  <a:pt x="387184" y="1215059"/>
                </a:lnTo>
                <a:lnTo>
                  <a:pt x="399796" y="1176959"/>
                </a:lnTo>
                <a:lnTo>
                  <a:pt x="413473" y="1126159"/>
                </a:lnTo>
                <a:lnTo>
                  <a:pt x="428383" y="1088059"/>
                </a:lnTo>
                <a:lnTo>
                  <a:pt x="444715" y="1037259"/>
                </a:lnTo>
                <a:lnTo>
                  <a:pt x="462622" y="986459"/>
                </a:lnTo>
                <a:lnTo>
                  <a:pt x="482282" y="948359"/>
                </a:lnTo>
                <a:lnTo>
                  <a:pt x="507733" y="897559"/>
                </a:lnTo>
                <a:lnTo>
                  <a:pt x="535889" y="846759"/>
                </a:lnTo>
                <a:lnTo>
                  <a:pt x="567105" y="795959"/>
                </a:lnTo>
                <a:lnTo>
                  <a:pt x="601764" y="757859"/>
                </a:lnTo>
                <a:lnTo>
                  <a:pt x="608685" y="745159"/>
                </a:lnTo>
                <a:lnTo>
                  <a:pt x="615772" y="745159"/>
                </a:lnTo>
                <a:lnTo>
                  <a:pt x="622744" y="732459"/>
                </a:lnTo>
                <a:lnTo>
                  <a:pt x="629285" y="719759"/>
                </a:lnTo>
                <a:lnTo>
                  <a:pt x="634860" y="719759"/>
                </a:lnTo>
                <a:lnTo>
                  <a:pt x="640016" y="707059"/>
                </a:lnTo>
                <a:lnTo>
                  <a:pt x="644842" y="694359"/>
                </a:lnTo>
                <a:lnTo>
                  <a:pt x="650963" y="694359"/>
                </a:lnTo>
                <a:lnTo>
                  <a:pt x="650176" y="682815"/>
                </a:lnTo>
                <a:lnTo>
                  <a:pt x="650100" y="681659"/>
                </a:lnTo>
                <a:lnTo>
                  <a:pt x="622439" y="681659"/>
                </a:lnTo>
                <a:lnTo>
                  <a:pt x="638454" y="668959"/>
                </a:lnTo>
                <a:lnTo>
                  <a:pt x="655307" y="643559"/>
                </a:lnTo>
                <a:lnTo>
                  <a:pt x="685228" y="630859"/>
                </a:lnTo>
                <a:lnTo>
                  <a:pt x="716445" y="605459"/>
                </a:lnTo>
                <a:lnTo>
                  <a:pt x="748652" y="580059"/>
                </a:lnTo>
                <a:lnTo>
                  <a:pt x="781507" y="567359"/>
                </a:lnTo>
                <a:lnTo>
                  <a:pt x="790092" y="554659"/>
                </a:lnTo>
                <a:lnTo>
                  <a:pt x="806323" y="554659"/>
                </a:lnTo>
                <a:lnTo>
                  <a:pt x="814133" y="541959"/>
                </a:lnTo>
                <a:lnTo>
                  <a:pt x="818311" y="541959"/>
                </a:lnTo>
                <a:lnTo>
                  <a:pt x="820331" y="529259"/>
                </a:lnTo>
                <a:lnTo>
                  <a:pt x="825157" y="529259"/>
                </a:lnTo>
                <a:lnTo>
                  <a:pt x="826325" y="516559"/>
                </a:lnTo>
                <a:lnTo>
                  <a:pt x="828878" y="516559"/>
                </a:lnTo>
                <a:lnTo>
                  <a:pt x="872032" y="491159"/>
                </a:lnTo>
                <a:lnTo>
                  <a:pt x="915911" y="478459"/>
                </a:lnTo>
                <a:lnTo>
                  <a:pt x="960526" y="453059"/>
                </a:lnTo>
                <a:lnTo>
                  <a:pt x="1146022" y="402259"/>
                </a:lnTo>
                <a:lnTo>
                  <a:pt x="1194117" y="402259"/>
                </a:lnTo>
                <a:lnTo>
                  <a:pt x="1242872" y="389559"/>
                </a:lnTo>
                <a:lnTo>
                  <a:pt x="1440522" y="389559"/>
                </a:lnTo>
                <a:lnTo>
                  <a:pt x="1479550" y="402259"/>
                </a:lnTo>
                <a:lnTo>
                  <a:pt x="1518348" y="402259"/>
                </a:lnTo>
                <a:lnTo>
                  <a:pt x="1556905" y="414959"/>
                </a:lnTo>
                <a:lnTo>
                  <a:pt x="1697748" y="453059"/>
                </a:lnTo>
                <a:lnTo>
                  <a:pt x="1742986" y="478459"/>
                </a:lnTo>
                <a:lnTo>
                  <a:pt x="1787385" y="491159"/>
                </a:lnTo>
                <a:lnTo>
                  <a:pt x="1830946" y="516559"/>
                </a:lnTo>
                <a:lnTo>
                  <a:pt x="1873681" y="541959"/>
                </a:lnTo>
                <a:lnTo>
                  <a:pt x="1914321" y="567359"/>
                </a:lnTo>
                <a:lnTo>
                  <a:pt x="1953691" y="592759"/>
                </a:lnTo>
                <a:lnTo>
                  <a:pt x="1991817" y="630859"/>
                </a:lnTo>
                <a:lnTo>
                  <a:pt x="2028698" y="656259"/>
                </a:lnTo>
                <a:lnTo>
                  <a:pt x="2064346" y="694359"/>
                </a:lnTo>
                <a:lnTo>
                  <a:pt x="2098776" y="719759"/>
                </a:lnTo>
                <a:lnTo>
                  <a:pt x="2108022" y="732459"/>
                </a:lnTo>
                <a:lnTo>
                  <a:pt x="2117458" y="745159"/>
                </a:lnTo>
                <a:lnTo>
                  <a:pt x="2127085" y="745159"/>
                </a:lnTo>
                <a:lnTo>
                  <a:pt x="2136889" y="757859"/>
                </a:lnTo>
                <a:lnTo>
                  <a:pt x="2147074" y="757859"/>
                </a:lnTo>
                <a:lnTo>
                  <a:pt x="2152802" y="770559"/>
                </a:lnTo>
                <a:lnTo>
                  <a:pt x="2158593" y="757859"/>
                </a:lnTo>
                <a:lnTo>
                  <a:pt x="2166289" y="757859"/>
                </a:lnTo>
                <a:lnTo>
                  <a:pt x="2163534" y="745159"/>
                </a:lnTo>
                <a:lnTo>
                  <a:pt x="2161743" y="745159"/>
                </a:lnTo>
                <a:lnTo>
                  <a:pt x="2157946" y="732459"/>
                </a:lnTo>
                <a:lnTo>
                  <a:pt x="2138553" y="694359"/>
                </a:lnTo>
                <a:lnTo>
                  <a:pt x="2107463" y="656259"/>
                </a:lnTo>
                <a:lnTo>
                  <a:pt x="2074710" y="618159"/>
                </a:lnTo>
                <a:lnTo>
                  <a:pt x="2040255" y="592759"/>
                </a:lnTo>
                <a:lnTo>
                  <a:pt x="2004060" y="554659"/>
                </a:lnTo>
                <a:lnTo>
                  <a:pt x="1966125" y="529259"/>
                </a:lnTo>
                <a:lnTo>
                  <a:pt x="1926412" y="503859"/>
                </a:lnTo>
                <a:lnTo>
                  <a:pt x="1881111" y="478459"/>
                </a:lnTo>
                <a:lnTo>
                  <a:pt x="1834896" y="453059"/>
                </a:lnTo>
                <a:lnTo>
                  <a:pt x="1739823" y="402259"/>
                </a:lnTo>
                <a:lnTo>
                  <a:pt x="1691017" y="389559"/>
                </a:lnTo>
                <a:lnTo>
                  <a:pt x="1487792" y="338759"/>
                </a:lnTo>
                <a:lnTo>
                  <a:pt x="1435112" y="338759"/>
                </a:lnTo>
                <a:lnTo>
                  <a:pt x="1386878" y="326059"/>
                </a:lnTo>
                <a:lnTo>
                  <a:pt x="1290269" y="326059"/>
                </a:lnTo>
                <a:lnTo>
                  <a:pt x="1241920" y="338759"/>
                </a:lnTo>
                <a:lnTo>
                  <a:pt x="1172286" y="338759"/>
                </a:lnTo>
                <a:lnTo>
                  <a:pt x="1137729" y="351459"/>
                </a:lnTo>
                <a:lnTo>
                  <a:pt x="1103337" y="351459"/>
                </a:lnTo>
                <a:lnTo>
                  <a:pt x="956398" y="389559"/>
                </a:lnTo>
                <a:lnTo>
                  <a:pt x="909142" y="414959"/>
                </a:lnTo>
                <a:lnTo>
                  <a:pt x="862761" y="440359"/>
                </a:lnTo>
                <a:lnTo>
                  <a:pt x="817257" y="453059"/>
                </a:lnTo>
                <a:lnTo>
                  <a:pt x="775144" y="478459"/>
                </a:lnTo>
                <a:lnTo>
                  <a:pt x="734491" y="503859"/>
                </a:lnTo>
                <a:lnTo>
                  <a:pt x="695337" y="541959"/>
                </a:lnTo>
                <a:lnTo>
                  <a:pt x="657694" y="567359"/>
                </a:lnTo>
                <a:lnTo>
                  <a:pt x="621576" y="592759"/>
                </a:lnTo>
                <a:lnTo>
                  <a:pt x="621017" y="593382"/>
                </a:lnTo>
                <a:lnTo>
                  <a:pt x="621017" y="682815"/>
                </a:lnTo>
                <a:lnTo>
                  <a:pt x="613041" y="694359"/>
                </a:lnTo>
                <a:lnTo>
                  <a:pt x="604405" y="707059"/>
                </a:lnTo>
                <a:lnTo>
                  <a:pt x="595896" y="707059"/>
                </a:lnTo>
                <a:lnTo>
                  <a:pt x="587514" y="719759"/>
                </a:lnTo>
                <a:lnTo>
                  <a:pt x="580351" y="732459"/>
                </a:lnTo>
                <a:lnTo>
                  <a:pt x="575500" y="732459"/>
                </a:lnTo>
                <a:lnTo>
                  <a:pt x="583272" y="719759"/>
                </a:lnTo>
                <a:lnTo>
                  <a:pt x="591375" y="707059"/>
                </a:lnTo>
                <a:lnTo>
                  <a:pt x="621017" y="682815"/>
                </a:lnTo>
                <a:lnTo>
                  <a:pt x="621017" y="593382"/>
                </a:lnTo>
                <a:lnTo>
                  <a:pt x="587006" y="630859"/>
                </a:lnTo>
                <a:lnTo>
                  <a:pt x="566356" y="654697"/>
                </a:lnTo>
                <a:lnTo>
                  <a:pt x="566356" y="745159"/>
                </a:lnTo>
                <a:lnTo>
                  <a:pt x="559396" y="757859"/>
                </a:lnTo>
                <a:lnTo>
                  <a:pt x="558965" y="745159"/>
                </a:lnTo>
                <a:lnTo>
                  <a:pt x="566356" y="745159"/>
                </a:lnTo>
                <a:lnTo>
                  <a:pt x="566356" y="654697"/>
                </a:lnTo>
                <a:lnTo>
                  <a:pt x="553999" y="668959"/>
                </a:lnTo>
                <a:lnTo>
                  <a:pt x="522579" y="707059"/>
                </a:lnTo>
                <a:lnTo>
                  <a:pt x="509930" y="719759"/>
                </a:lnTo>
                <a:lnTo>
                  <a:pt x="497687" y="732459"/>
                </a:lnTo>
                <a:lnTo>
                  <a:pt x="485368" y="757859"/>
                </a:lnTo>
                <a:lnTo>
                  <a:pt x="472478" y="770559"/>
                </a:lnTo>
                <a:lnTo>
                  <a:pt x="438277" y="808659"/>
                </a:lnTo>
                <a:lnTo>
                  <a:pt x="406527" y="859459"/>
                </a:lnTo>
                <a:lnTo>
                  <a:pt x="377317" y="910259"/>
                </a:lnTo>
                <a:lnTo>
                  <a:pt x="350735" y="948359"/>
                </a:lnTo>
                <a:lnTo>
                  <a:pt x="344462" y="961059"/>
                </a:lnTo>
                <a:lnTo>
                  <a:pt x="343319" y="963460"/>
                </a:lnTo>
                <a:lnTo>
                  <a:pt x="354139" y="935659"/>
                </a:lnTo>
                <a:lnTo>
                  <a:pt x="376339" y="884859"/>
                </a:lnTo>
                <a:lnTo>
                  <a:pt x="400939" y="834059"/>
                </a:lnTo>
                <a:lnTo>
                  <a:pt x="427901" y="795959"/>
                </a:lnTo>
                <a:lnTo>
                  <a:pt x="457212" y="745159"/>
                </a:lnTo>
                <a:lnTo>
                  <a:pt x="488823" y="707059"/>
                </a:lnTo>
                <a:lnTo>
                  <a:pt x="522706" y="668959"/>
                </a:lnTo>
                <a:lnTo>
                  <a:pt x="555459" y="630859"/>
                </a:lnTo>
                <a:lnTo>
                  <a:pt x="589495" y="592759"/>
                </a:lnTo>
                <a:lnTo>
                  <a:pt x="624801" y="554659"/>
                </a:lnTo>
                <a:lnTo>
                  <a:pt x="661352" y="529259"/>
                </a:lnTo>
                <a:lnTo>
                  <a:pt x="699147" y="503859"/>
                </a:lnTo>
                <a:lnTo>
                  <a:pt x="738162" y="465759"/>
                </a:lnTo>
                <a:lnTo>
                  <a:pt x="778383" y="440359"/>
                </a:lnTo>
                <a:lnTo>
                  <a:pt x="819797" y="414959"/>
                </a:lnTo>
                <a:lnTo>
                  <a:pt x="862393" y="402259"/>
                </a:lnTo>
                <a:lnTo>
                  <a:pt x="906145" y="376859"/>
                </a:lnTo>
                <a:lnTo>
                  <a:pt x="953668" y="351459"/>
                </a:lnTo>
                <a:lnTo>
                  <a:pt x="1050277" y="326059"/>
                </a:lnTo>
                <a:lnTo>
                  <a:pt x="1099324" y="300659"/>
                </a:lnTo>
                <a:lnTo>
                  <a:pt x="1148867" y="287959"/>
                </a:lnTo>
                <a:lnTo>
                  <a:pt x="1198880" y="287959"/>
                </a:lnTo>
                <a:lnTo>
                  <a:pt x="1300276" y="262559"/>
                </a:lnTo>
                <a:lnTo>
                  <a:pt x="1576819" y="262559"/>
                </a:lnTo>
                <a:lnTo>
                  <a:pt x="1628876" y="275259"/>
                </a:lnTo>
                <a:lnTo>
                  <a:pt x="1680514" y="275259"/>
                </a:lnTo>
                <a:lnTo>
                  <a:pt x="1782508" y="300659"/>
                </a:lnTo>
                <a:lnTo>
                  <a:pt x="1829473" y="313359"/>
                </a:lnTo>
                <a:lnTo>
                  <a:pt x="1875434" y="338759"/>
                </a:lnTo>
                <a:lnTo>
                  <a:pt x="1920392" y="351459"/>
                </a:lnTo>
                <a:lnTo>
                  <a:pt x="1964359" y="376859"/>
                </a:lnTo>
                <a:lnTo>
                  <a:pt x="2007311" y="389559"/>
                </a:lnTo>
                <a:lnTo>
                  <a:pt x="2049259" y="414959"/>
                </a:lnTo>
                <a:lnTo>
                  <a:pt x="2090191" y="440359"/>
                </a:lnTo>
                <a:lnTo>
                  <a:pt x="2130120" y="465759"/>
                </a:lnTo>
                <a:lnTo>
                  <a:pt x="2169020" y="491159"/>
                </a:lnTo>
                <a:lnTo>
                  <a:pt x="2206904" y="529259"/>
                </a:lnTo>
                <a:lnTo>
                  <a:pt x="2243772" y="554659"/>
                </a:lnTo>
                <a:lnTo>
                  <a:pt x="2279599" y="592759"/>
                </a:lnTo>
                <a:lnTo>
                  <a:pt x="2313571" y="630859"/>
                </a:lnTo>
                <a:lnTo>
                  <a:pt x="2345956" y="668959"/>
                </a:lnTo>
                <a:lnTo>
                  <a:pt x="2376805" y="694359"/>
                </a:lnTo>
                <a:lnTo>
                  <a:pt x="2406129" y="732459"/>
                </a:lnTo>
                <a:lnTo>
                  <a:pt x="2433967" y="783259"/>
                </a:lnTo>
                <a:lnTo>
                  <a:pt x="2460345" y="821359"/>
                </a:lnTo>
                <a:lnTo>
                  <a:pt x="2463393" y="821359"/>
                </a:lnTo>
                <a:lnTo>
                  <a:pt x="2467127" y="834059"/>
                </a:lnTo>
                <a:lnTo>
                  <a:pt x="2481732" y="834059"/>
                </a:lnTo>
                <a:close/>
              </a:path>
            </a:pathLst>
          </a:custGeom>
          <a:solidFill>
            <a:srgbClr val="FFFFFF"/>
          </a:solidFill>
        </p:spPr>
        <p:txBody>
          <a:bodyPr wrap="square" lIns="0" tIns="0" rIns="0" bIns="0" rtlCol="0"/>
          <a:lstStyle/>
          <a:p>
            <a:endParaRPr dirty="0"/>
          </a:p>
        </p:txBody>
      </p:sp>
      <p:sp>
        <p:nvSpPr>
          <p:cNvPr id="2" name="Title 1" hidden="1">
            <a:extLst>
              <a:ext uri="{FF2B5EF4-FFF2-40B4-BE49-F238E27FC236}">
                <a16:creationId xmlns:a16="http://schemas.microsoft.com/office/drawing/2014/main" id="{CF32E342-6120-4256-AB6A-74F8E66DDA68}"/>
              </a:ext>
            </a:extLst>
          </p:cNvPr>
          <p:cNvSpPr>
            <a:spLocks noGrp="1"/>
          </p:cNvSpPr>
          <p:nvPr>
            <p:ph type="title"/>
          </p:nvPr>
        </p:nvSpPr>
        <p:spPr>
          <a:xfrm>
            <a:off x="364251" y="3095161"/>
            <a:ext cx="19282410" cy="553998"/>
          </a:xfrm>
        </p:spPr>
        <p:txBody>
          <a:bodyPr/>
          <a:lstStyle/>
          <a:p>
            <a:r>
              <a:rPr lang="en-US" dirty="0" err="1"/>
              <a:t>Gruni</a:t>
            </a:r>
            <a:r>
              <a:rPr lang="en-US" dirty="0"/>
              <a:t> Center </a:t>
            </a:r>
            <a:r>
              <a:rPr lang="en-US" dirty="0" err="1"/>
              <a:t>Rennovation</a:t>
            </a:r>
            <a:endParaRPr lang="en-US" dirty="0"/>
          </a:p>
        </p:txBody>
      </p:sp>
    </p:spTree>
    <p:extLst>
      <p:ext uri="{BB962C8B-B14F-4D97-AF65-F5344CB8AC3E}">
        <p14:creationId xmlns:p14="http://schemas.microsoft.com/office/powerpoint/2010/main" val="197311337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object 4" descr="Robert J. Novins Planetarium"/>
          <p:cNvSpPr/>
          <p:nvPr/>
        </p:nvSpPr>
        <p:spPr>
          <a:xfrm>
            <a:off x="0" y="0"/>
            <a:ext cx="20104100" cy="3078480"/>
          </a:xfrm>
          <a:custGeom>
            <a:avLst/>
            <a:gdLst/>
            <a:ahLst/>
            <a:cxnLst/>
            <a:rect l="l" t="t" r="r" b="b"/>
            <a:pathLst>
              <a:path w="20104100" h="3078480">
                <a:moveTo>
                  <a:pt x="20104099" y="0"/>
                </a:moveTo>
                <a:lnTo>
                  <a:pt x="0" y="0"/>
                </a:lnTo>
                <a:lnTo>
                  <a:pt x="0" y="3078440"/>
                </a:lnTo>
                <a:lnTo>
                  <a:pt x="20104099" y="3078440"/>
                </a:lnTo>
                <a:lnTo>
                  <a:pt x="20104099" y="0"/>
                </a:lnTo>
                <a:close/>
              </a:path>
            </a:pathLst>
          </a:custGeom>
          <a:solidFill>
            <a:srgbClr val="00376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6" name="object 6" descr="Robert J. Novins Planetarium"/>
          <p:cNvSpPr/>
          <p:nvPr/>
        </p:nvSpPr>
        <p:spPr>
          <a:xfrm>
            <a:off x="380365" y="3233608"/>
            <a:ext cx="19274155" cy="7803515"/>
          </a:xfrm>
          <a:custGeom>
            <a:avLst/>
            <a:gdLst/>
            <a:ahLst/>
            <a:cxnLst/>
            <a:rect l="l" t="t" r="r" b="b"/>
            <a:pathLst>
              <a:path w="19274155" h="7803515">
                <a:moveTo>
                  <a:pt x="19273549" y="0"/>
                </a:moveTo>
                <a:lnTo>
                  <a:pt x="0" y="0"/>
                </a:lnTo>
                <a:lnTo>
                  <a:pt x="0" y="7802903"/>
                </a:lnTo>
                <a:lnTo>
                  <a:pt x="19273549" y="7802903"/>
                </a:lnTo>
                <a:lnTo>
                  <a:pt x="19273549" y="0"/>
                </a:lnTo>
                <a:close/>
              </a:path>
            </a:pathLst>
          </a:custGeom>
          <a:no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2165349" y="3749675"/>
            <a:ext cx="15773401" cy="2627258"/>
          </a:xfrm>
          <a:prstGeom prst="rect">
            <a:avLst/>
          </a:prstGeom>
        </p:spPr>
        <p:txBody>
          <a:bodyPr vert="horz" wrap="square" lIns="0" tIns="15875" rIns="0" bIns="0" rtlCol="0">
            <a:spAutoFit/>
          </a:bodyPr>
          <a:lstStyle/>
          <a:p>
            <a:pPr marL="12700" marR="20955">
              <a:lnSpc>
                <a:spcPct val="108300"/>
              </a:lnSpc>
              <a:spcBef>
                <a:spcPts val="100"/>
              </a:spcBef>
            </a:pPr>
            <a:r>
              <a:rPr lang="en-US" sz="3200" spc="-160" dirty="0">
                <a:solidFill>
                  <a:schemeClr val="tx1"/>
                </a:solidFill>
                <a:latin typeface="Verdana"/>
                <a:cs typeface="Verdana"/>
              </a:rPr>
              <a:t>The Robert J. Novins Planetarium continues to increase its reputation as a science hub in Ocean County with family programming through the NASA Anchor Grant. Over 279 people registered for the International Observe the Moon night activities, including 130 who attended the premiere of the film Forward! to the Moon. This represents a large increase over the previous year’s attendance.</a:t>
            </a:r>
            <a:endParaRPr lang="en-US" sz="3200" dirty="0">
              <a:solidFill>
                <a:schemeClr val="tx1"/>
              </a:solidFill>
              <a:latin typeface="Verdana"/>
              <a:cs typeface="Verdana"/>
            </a:endParaRPr>
          </a:p>
        </p:txBody>
      </p:sp>
      <p:pic>
        <p:nvPicPr>
          <p:cNvPr id="11" name="Picture 10" descr="Robert J. Novins Planetarium">
            <a:extLst>
              <a:ext uri="{FF2B5EF4-FFF2-40B4-BE49-F238E27FC236}">
                <a16:creationId xmlns:a16="http://schemas.microsoft.com/office/drawing/2014/main" id="{28931A6E-5F39-4911-B809-8328A0EB2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0250" y="49126"/>
            <a:ext cx="5943599" cy="2962426"/>
          </a:xfrm>
          <a:prstGeom prst="rect">
            <a:avLst/>
          </a:prstGeom>
        </p:spPr>
      </p:pic>
      <p:sp>
        <p:nvSpPr>
          <p:cNvPr id="2" name="Title 1" hidden="1">
            <a:extLst>
              <a:ext uri="{FF2B5EF4-FFF2-40B4-BE49-F238E27FC236}">
                <a16:creationId xmlns:a16="http://schemas.microsoft.com/office/drawing/2014/main" id="{EE192DDC-00CD-472E-9788-03996A9976E7}"/>
              </a:ext>
            </a:extLst>
          </p:cNvPr>
          <p:cNvSpPr>
            <a:spLocks noGrp="1"/>
          </p:cNvSpPr>
          <p:nvPr>
            <p:ph type="title"/>
          </p:nvPr>
        </p:nvSpPr>
        <p:spPr>
          <a:xfrm>
            <a:off x="364251" y="3095161"/>
            <a:ext cx="19282410" cy="553998"/>
          </a:xfrm>
        </p:spPr>
        <p:txBody>
          <a:bodyPr/>
          <a:lstStyle/>
          <a:p>
            <a:r>
              <a:rPr lang="en-US" spc="-160" dirty="0">
                <a:solidFill>
                  <a:schemeClr val="tx1"/>
                </a:solidFill>
                <a:latin typeface="Verdana"/>
                <a:cs typeface="Verdana"/>
              </a:rPr>
              <a:t>Robert J. </a:t>
            </a:r>
            <a:r>
              <a:rPr lang="en-US" spc="-160" dirty="0" err="1">
                <a:solidFill>
                  <a:schemeClr val="tx1"/>
                </a:solidFill>
                <a:latin typeface="Verdana"/>
                <a:cs typeface="Verdana"/>
              </a:rPr>
              <a:t>Novins</a:t>
            </a:r>
            <a:r>
              <a:rPr lang="en-US" spc="-160" dirty="0">
                <a:solidFill>
                  <a:schemeClr val="tx1"/>
                </a:solidFill>
                <a:latin typeface="Verdana"/>
                <a:cs typeface="Verdana"/>
              </a:rPr>
              <a:t> Planetarium</a:t>
            </a:r>
            <a:endParaRPr lang="en-US" dirty="0"/>
          </a:p>
        </p:txBody>
      </p:sp>
    </p:spTree>
    <p:extLst>
      <p:ext uri="{BB962C8B-B14F-4D97-AF65-F5344CB8AC3E}">
        <p14:creationId xmlns:p14="http://schemas.microsoft.com/office/powerpoint/2010/main" val="1759131079"/>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object 6" descr="Ocean County College Enrollment Services"/>
          <p:cNvSpPr/>
          <p:nvPr/>
        </p:nvSpPr>
        <p:spPr>
          <a:xfrm>
            <a:off x="380365" y="3233608"/>
            <a:ext cx="19274155" cy="7803515"/>
          </a:xfrm>
          <a:custGeom>
            <a:avLst/>
            <a:gdLst/>
            <a:ahLst/>
            <a:cxnLst/>
            <a:rect l="l" t="t" r="r" b="b"/>
            <a:pathLst>
              <a:path w="19274155" h="7803515">
                <a:moveTo>
                  <a:pt x="19273549" y="0"/>
                </a:moveTo>
                <a:lnTo>
                  <a:pt x="0" y="0"/>
                </a:lnTo>
                <a:lnTo>
                  <a:pt x="0" y="7802903"/>
                </a:lnTo>
                <a:lnTo>
                  <a:pt x="19273549" y="7802903"/>
                </a:lnTo>
                <a:lnTo>
                  <a:pt x="19273549" y="0"/>
                </a:lnTo>
                <a:close/>
              </a:path>
            </a:pathLst>
          </a:custGeom>
          <a:no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683895" y="3504585"/>
            <a:ext cx="18740756" cy="6875728"/>
          </a:xfrm>
          <a:prstGeom prst="rect">
            <a:avLst/>
          </a:prstGeom>
        </p:spPr>
        <p:txBody>
          <a:bodyPr vert="horz" wrap="square" lIns="0" tIns="15875" rIns="0" bIns="0" rtlCol="0">
            <a:spAutoFit/>
          </a:bodyPr>
          <a:lstStyle/>
          <a:p>
            <a:pPr marL="12700" marR="20955" algn="ctr">
              <a:lnSpc>
                <a:spcPct val="108300"/>
              </a:lnSpc>
              <a:spcBef>
                <a:spcPts val="100"/>
              </a:spcBef>
              <a:spcAft>
                <a:spcPts val="3600"/>
              </a:spcAft>
            </a:pPr>
            <a:r>
              <a:rPr lang="en-US" sz="3200" b="1" u="sng" spc="125" dirty="0">
                <a:solidFill>
                  <a:schemeClr val="tx1"/>
                </a:solidFill>
                <a:latin typeface="Verdana" panose="020B0604030504040204" pitchFamily="34" charset="0"/>
                <a:ea typeface="Verdana" panose="020B0604030504040204" pitchFamily="34" charset="0"/>
              </a:rPr>
              <a:t>Early</a:t>
            </a:r>
            <a:r>
              <a:rPr lang="en-US" sz="3200" b="1" u="sng" spc="220" dirty="0">
                <a:solidFill>
                  <a:schemeClr val="tx1"/>
                </a:solidFill>
                <a:latin typeface="Verdana" panose="020B0604030504040204" pitchFamily="34" charset="0"/>
                <a:ea typeface="Verdana" panose="020B0604030504040204" pitchFamily="34" charset="0"/>
              </a:rPr>
              <a:t> </a:t>
            </a:r>
            <a:r>
              <a:rPr lang="en-US" sz="3200" b="1" u="sng" spc="-90" dirty="0">
                <a:solidFill>
                  <a:schemeClr val="tx1"/>
                </a:solidFill>
                <a:latin typeface="Verdana" panose="020B0604030504040204" pitchFamily="34" charset="0"/>
                <a:ea typeface="Verdana" panose="020B0604030504040204" pitchFamily="34" charset="0"/>
              </a:rPr>
              <a:t>College</a:t>
            </a:r>
          </a:p>
          <a:p>
            <a:pPr marL="469900" marR="20955" indent="-457200" algn="l">
              <a:lnSpc>
                <a:spcPct val="108300"/>
              </a:lnSpc>
              <a:spcBef>
                <a:spcPts val="100"/>
              </a:spcBef>
              <a:buFont typeface="Arial" panose="020B0604020202020204" pitchFamily="34" charset="0"/>
              <a:buChar char="•"/>
            </a:pPr>
            <a:r>
              <a:rPr lang="en-US" sz="3200" spc="-45" dirty="0">
                <a:solidFill>
                  <a:schemeClr val="tx1"/>
                </a:solidFill>
                <a:latin typeface="Verdana"/>
                <a:cs typeface="Verdana"/>
              </a:rPr>
              <a:t>The</a:t>
            </a:r>
            <a:r>
              <a:rPr lang="en-US" sz="3200" spc="-250" dirty="0">
                <a:solidFill>
                  <a:schemeClr val="tx1"/>
                </a:solidFill>
                <a:latin typeface="Verdana"/>
                <a:cs typeface="Verdana"/>
              </a:rPr>
              <a:t> </a:t>
            </a:r>
            <a:r>
              <a:rPr lang="en-US" sz="3200" spc="-80" dirty="0">
                <a:solidFill>
                  <a:schemeClr val="tx1"/>
                </a:solidFill>
                <a:latin typeface="Verdana"/>
                <a:cs typeface="Verdana"/>
              </a:rPr>
              <a:t>Early</a:t>
            </a:r>
            <a:r>
              <a:rPr lang="en-US" sz="3200" spc="-210" dirty="0">
                <a:solidFill>
                  <a:schemeClr val="tx1"/>
                </a:solidFill>
                <a:latin typeface="Verdana"/>
                <a:cs typeface="Verdana"/>
              </a:rPr>
              <a:t> </a:t>
            </a:r>
            <a:r>
              <a:rPr lang="en-US" sz="3200" spc="-60" dirty="0">
                <a:solidFill>
                  <a:schemeClr val="tx1"/>
                </a:solidFill>
                <a:latin typeface="Verdana"/>
                <a:cs typeface="Verdana"/>
              </a:rPr>
              <a:t>College</a:t>
            </a:r>
            <a:r>
              <a:rPr lang="en-US" sz="3200" spc="-229" dirty="0">
                <a:solidFill>
                  <a:schemeClr val="tx1"/>
                </a:solidFill>
                <a:latin typeface="Verdana"/>
                <a:cs typeface="Verdana"/>
              </a:rPr>
              <a:t> </a:t>
            </a:r>
            <a:r>
              <a:rPr lang="en-US" sz="3200" spc="-180" dirty="0">
                <a:solidFill>
                  <a:schemeClr val="tx1"/>
                </a:solidFill>
                <a:latin typeface="Verdana"/>
                <a:cs typeface="Verdana"/>
              </a:rPr>
              <a:t>team </a:t>
            </a:r>
            <a:r>
              <a:rPr lang="en-US" sz="3200" spc="-55" dirty="0">
                <a:solidFill>
                  <a:schemeClr val="tx1"/>
                </a:solidFill>
                <a:latin typeface="Verdana"/>
                <a:cs typeface="Verdana"/>
              </a:rPr>
              <a:t>established</a:t>
            </a:r>
            <a:r>
              <a:rPr lang="en-US" sz="3200" spc="-175" dirty="0">
                <a:solidFill>
                  <a:schemeClr val="tx1"/>
                </a:solidFill>
                <a:latin typeface="Verdana"/>
                <a:cs typeface="Verdana"/>
              </a:rPr>
              <a:t> </a:t>
            </a:r>
            <a:r>
              <a:rPr lang="en-US" sz="3200" spc="-60" dirty="0">
                <a:solidFill>
                  <a:schemeClr val="tx1"/>
                </a:solidFill>
                <a:latin typeface="Verdana"/>
                <a:cs typeface="Verdana"/>
              </a:rPr>
              <a:t>partnerships</a:t>
            </a:r>
            <a:r>
              <a:rPr lang="en-US" sz="3200" spc="-180" dirty="0">
                <a:solidFill>
                  <a:schemeClr val="tx1"/>
                </a:solidFill>
                <a:latin typeface="Verdana"/>
                <a:cs typeface="Verdana"/>
              </a:rPr>
              <a:t> </a:t>
            </a:r>
            <a:r>
              <a:rPr lang="en-US" sz="3200" spc="-20" dirty="0">
                <a:solidFill>
                  <a:schemeClr val="tx1"/>
                </a:solidFill>
                <a:latin typeface="Verdana"/>
                <a:cs typeface="Verdana"/>
              </a:rPr>
              <a:t>with </a:t>
            </a:r>
            <a:r>
              <a:rPr lang="en-US" sz="3200" spc="-95" dirty="0">
                <a:solidFill>
                  <a:schemeClr val="tx1"/>
                </a:solidFill>
                <a:latin typeface="Verdana"/>
                <a:cs typeface="Verdana"/>
              </a:rPr>
              <a:t>four</a:t>
            </a:r>
            <a:r>
              <a:rPr lang="en-US" sz="3200" spc="-200" dirty="0">
                <a:solidFill>
                  <a:schemeClr val="tx1"/>
                </a:solidFill>
                <a:latin typeface="Verdana"/>
                <a:cs typeface="Verdana"/>
              </a:rPr>
              <a:t> </a:t>
            </a:r>
            <a:r>
              <a:rPr lang="en-US" sz="3200" dirty="0">
                <a:solidFill>
                  <a:schemeClr val="tx1"/>
                </a:solidFill>
                <a:latin typeface="Verdana"/>
                <a:cs typeface="Verdana"/>
              </a:rPr>
              <a:t>new</a:t>
            </a:r>
            <a:r>
              <a:rPr lang="en-US" sz="3200" spc="-265" dirty="0">
                <a:solidFill>
                  <a:schemeClr val="tx1"/>
                </a:solidFill>
                <a:latin typeface="Verdana"/>
                <a:cs typeface="Verdana"/>
              </a:rPr>
              <a:t> </a:t>
            </a:r>
            <a:r>
              <a:rPr lang="en-US" sz="3200" spc="-50" dirty="0">
                <a:solidFill>
                  <a:schemeClr val="tx1"/>
                </a:solidFill>
                <a:latin typeface="Verdana"/>
                <a:cs typeface="Verdana"/>
              </a:rPr>
              <a:t>partners</a:t>
            </a:r>
            <a:r>
              <a:rPr lang="en-US" sz="3200" spc="-190" dirty="0">
                <a:solidFill>
                  <a:schemeClr val="tx1"/>
                </a:solidFill>
                <a:latin typeface="Verdana"/>
                <a:cs typeface="Verdana"/>
              </a:rPr>
              <a:t> </a:t>
            </a:r>
            <a:r>
              <a:rPr lang="en-US" sz="3200" spc="-80" dirty="0">
                <a:solidFill>
                  <a:schemeClr val="tx1"/>
                </a:solidFill>
                <a:latin typeface="Verdana"/>
                <a:cs typeface="Verdana"/>
              </a:rPr>
              <a:t>for</a:t>
            </a:r>
            <a:r>
              <a:rPr lang="en-US" sz="3200" spc="-185" dirty="0">
                <a:solidFill>
                  <a:schemeClr val="tx1"/>
                </a:solidFill>
                <a:latin typeface="Verdana"/>
                <a:cs typeface="Verdana"/>
              </a:rPr>
              <a:t> </a:t>
            </a:r>
            <a:r>
              <a:rPr lang="en-US" sz="3200" spc="-100" dirty="0">
                <a:solidFill>
                  <a:schemeClr val="tx1"/>
                </a:solidFill>
                <a:latin typeface="Verdana"/>
                <a:cs typeface="Verdana"/>
              </a:rPr>
              <a:t>the</a:t>
            </a:r>
            <a:r>
              <a:rPr lang="en-US" sz="3200" spc="-190" dirty="0">
                <a:solidFill>
                  <a:schemeClr val="tx1"/>
                </a:solidFill>
                <a:latin typeface="Verdana"/>
                <a:cs typeface="Verdana"/>
              </a:rPr>
              <a:t> </a:t>
            </a:r>
            <a:r>
              <a:rPr lang="en-US" sz="3200" dirty="0">
                <a:solidFill>
                  <a:schemeClr val="tx1"/>
                </a:solidFill>
                <a:latin typeface="Verdana"/>
                <a:cs typeface="Verdana"/>
              </a:rPr>
              <a:t>Fall</a:t>
            </a:r>
            <a:r>
              <a:rPr lang="en-US" sz="3200" spc="-190" dirty="0">
                <a:solidFill>
                  <a:schemeClr val="tx1"/>
                </a:solidFill>
                <a:latin typeface="Verdana"/>
                <a:cs typeface="Verdana"/>
              </a:rPr>
              <a:t> </a:t>
            </a:r>
            <a:r>
              <a:rPr lang="en-US" sz="3200" spc="-95" dirty="0">
                <a:solidFill>
                  <a:schemeClr val="tx1"/>
                </a:solidFill>
                <a:latin typeface="Verdana"/>
                <a:cs typeface="Verdana"/>
              </a:rPr>
              <a:t>2025</a:t>
            </a:r>
            <a:r>
              <a:rPr lang="en-US" sz="3200" spc="-190" dirty="0">
                <a:solidFill>
                  <a:schemeClr val="tx1"/>
                </a:solidFill>
                <a:latin typeface="Verdana"/>
                <a:cs typeface="Verdana"/>
              </a:rPr>
              <a:t> </a:t>
            </a:r>
            <a:r>
              <a:rPr lang="en-US" sz="3200" spc="-210" dirty="0">
                <a:solidFill>
                  <a:schemeClr val="tx1"/>
                </a:solidFill>
                <a:latin typeface="Verdana"/>
                <a:cs typeface="Verdana"/>
              </a:rPr>
              <a:t>term,</a:t>
            </a:r>
            <a:r>
              <a:rPr lang="en-US" sz="3200" spc="-105" dirty="0">
                <a:solidFill>
                  <a:schemeClr val="tx1"/>
                </a:solidFill>
                <a:latin typeface="Verdana"/>
                <a:cs typeface="Verdana"/>
              </a:rPr>
              <a:t> </a:t>
            </a:r>
            <a:r>
              <a:rPr lang="en-US" sz="3200" spc="-60" dirty="0">
                <a:solidFill>
                  <a:schemeClr val="tx1"/>
                </a:solidFill>
                <a:latin typeface="Verdana"/>
                <a:cs typeface="Verdana"/>
              </a:rPr>
              <a:t>including</a:t>
            </a:r>
            <a:r>
              <a:rPr lang="en-US" sz="3200" spc="-185" dirty="0">
                <a:solidFill>
                  <a:schemeClr val="tx1"/>
                </a:solidFill>
                <a:latin typeface="Verdana"/>
                <a:cs typeface="Verdana"/>
              </a:rPr>
              <a:t> </a:t>
            </a:r>
            <a:r>
              <a:rPr lang="en-US" sz="3200" dirty="0">
                <a:solidFill>
                  <a:schemeClr val="tx1"/>
                </a:solidFill>
                <a:latin typeface="Verdana"/>
                <a:cs typeface="Verdana"/>
              </a:rPr>
              <a:t>two</a:t>
            </a:r>
            <a:r>
              <a:rPr lang="en-US" sz="3200" spc="-190" dirty="0">
                <a:solidFill>
                  <a:schemeClr val="tx1"/>
                </a:solidFill>
                <a:latin typeface="Verdana"/>
                <a:cs typeface="Verdana"/>
              </a:rPr>
              <a:t> </a:t>
            </a:r>
            <a:r>
              <a:rPr lang="en-US" sz="3200" spc="-85" dirty="0">
                <a:solidFill>
                  <a:schemeClr val="tx1"/>
                </a:solidFill>
                <a:latin typeface="Verdana"/>
                <a:cs typeface="Verdana"/>
              </a:rPr>
              <a:t>private</a:t>
            </a:r>
            <a:r>
              <a:rPr lang="en-US" sz="3200" spc="-190" dirty="0">
                <a:solidFill>
                  <a:schemeClr val="tx1"/>
                </a:solidFill>
                <a:latin typeface="Verdana"/>
                <a:cs typeface="Verdana"/>
              </a:rPr>
              <a:t> </a:t>
            </a:r>
            <a:r>
              <a:rPr lang="en-US" sz="3200" spc="-95" dirty="0">
                <a:solidFill>
                  <a:schemeClr val="tx1"/>
                </a:solidFill>
                <a:latin typeface="Verdana"/>
                <a:cs typeface="Verdana"/>
              </a:rPr>
              <a:t>schools,</a:t>
            </a:r>
            <a:r>
              <a:rPr lang="en-US" sz="3200" spc="-190" dirty="0">
                <a:solidFill>
                  <a:schemeClr val="tx1"/>
                </a:solidFill>
                <a:latin typeface="Verdana"/>
                <a:cs typeface="Verdana"/>
              </a:rPr>
              <a:t> </a:t>
            </a:r>
            <a:r>
              <a:rPr lang="en-US" sz="3200" dirty="0" err="1">
                <a:solidFill>
                  <a:schemeClr val="tx1"/>
                </a:solidFill>
                <a:latin typeface="Verdana"/>
                <a:cs typeface="Verdana"/>
              </a:rPr>
              <a:t>Maayan</a:t>
            </a:r>
            <a:r>
              <a:rPr lang="en-US" sz="3200" spc="-185" dirty="0">
                <a:solidFill>
                  <a:schemeClr val="tx1"/>
                </a:solidFill>
                <a:latin typeface="Verdana"/>
                <a:cs typeface="Verdana"/>
              </a:rPr>
              <a:t> </a:t>
            </a:r>
            <a:r>
              <a:rPr lang="en-US" sz="3200" spc="-55" dirty="0">
                <a:solidFill>
                  <a:schemeClr val="tx1"/>
                </a:solidFill>
                <a:latin typeface="Verdana"/>
                <a:cs typeface="Verdana"/>
              </a:rPr>
              <a:t>Academy</a:t>
            </a:r>
            <a:r>
              <a:rPr lang="en-US" sz="3200" spc="-190" dirty="0">
                <a:solidFill>
                  <a:schemeClr val="tx1"/>
                </a:solidFill>
                <a:latin typeface="Verdana"/>
                <a:cs typeface="Verdana"/>
              </a:rPr>
              <a:t> </a:t>
            </a:r>
            <a:r>
              <a:rPr lang="en-US" sz="3200" spc="-25" dirty="0">
                <a:solidFill>
                  <a:schemeClr val="tx1"/>
                </a:solidFill>
                <a:latin typeface="Verdana"/>
                <a:cs typeface="Verdana"/>
              </a:rPr>
              <a:t>and </a:t>
            </a:r>
            <a:r>
              <a:rPr lang="en-US" sz="3200" spc="-40" dirty="0">
                <a:solidFill>
                  <a:schemeClr val="tx1"/>
                </a:solidFill>
                <a:latin typeface="Verdana"/>
                <a:cs typeface="Verdana"/>
              </a:rPr>
              <a:t>Ocean</a:t>
            </a:r>
            <a:r>
              <a:rPr lang="en-US" sz="3200" spc="-254" dirty="0">
                <a:solidFill>
                  <a:schemeClr val="tx1"/>
                </a:solidFill>
                <a:latin typeface="Verdana"/>
                <a:cs typeface="Verdana"/>
              </a:rPr>
              <a:t> </a:t>
            </a:r>
            <a:r>
              <a:rPr lang="en-US" sz="3200" spc="-55" dirty="0">
                <a:solidFill>
                  <a:schemeClr val="tx1"/>
                </a:solidFill>
                <a:latin typeface="Verdana"/>
                <a:cs typeface="Verdana"/>
              </a:rPr>
              <a:t>Academy</a:t>
            </a:r>
            <a:r>
              <a:rPr lang="en-US" sz="3200" spc="-204" dirty="0">
                <a:solidFill>
                  <a:schemeClr val="tx1"/>
                </a:solidFill>
                <a:latin typeface="Verdana"/>
                <a:cs typeface="Verdana"/>
              </a:rPr>
              <a:t> </a:t>
            </a:r>
            <a:r>
              <a:rPr lang="en-US" sz="3200" spc="-65" dirty="0">
                <a:solidFill>
                  <a:schemeClr val="tx1"/>
                </a:solidFill>
                <a:latin typeface="Verdana"/>
                <a:cs typeface="Verdana"/>
              </a:rPr>
              <a:t>Charter</a:t>
            </a:r>
            <a:r>
              <a:rPr lang="en-US" sz="3200" spc="-195" dirty="0">
                <a:solidFill>
                  <a:schemeClr val="tx1"/>
                </a:solidFill>
                <a:latin typeface="Verdana"/>
                <a:cs typeface="Verdana"/>
              </a:rPr>
              <a:t> </a:t>
            </a:r>
            <a:r>
              <a:rPr lang="en-US" sz="3200" spc="-110" dirty="0">
                <a:solidFill>
                  <a:schemeClr val="tx1"/>
                </a:solidFill>
                <a:latin typeface="Verdana"/>
                <a:cs typeface="Verdana"/>
              </a:rPr>
              <a:t>School,</a:t>
            </a:r>
            <a:r>
              <a:rPr lang="en-US" sz="3200" spc="-180" dirty="0">
                <a:solidFill>
                  <a:schemeClr val="tx1"/>
                </a:solidFill>
                <a:latin typeface="Verdana"/>
                <a:cs typeface="Verdana"/>
              </a:rPr>
              <a:t> </a:t>
            </a:r>
            <a:r>
              <a:rPr lang="en-US" sz="3200" dirty="0">
                <a:solidFill>
                  <a:schemeClr val="tx1"/>
                </a:solidFill>
                <a:latin typeface="Verdana"/>
                <a:cs typeface="Verdana"/>
              </a:rPr>
              <a:t>as</a:t>
            </a:r>
            <a:r>
              <a:rPr lang="en-US" sz="3200" spc="-190" dirty="0">
                <a:solidFill>
                  <a:schemeClr val="tx1"/>
                </a:solidFill>
                <a:latin typeface="Verdana"/>
                <a:cs typeface="Verdana"/>
              </a:rPr>
              <a:t> </a:t>
            </a:r>
            <a:r>
              <a:rPr lang="en-US" sz="3200" dirty="0">
                <a:solidFill>
                  <a:schemeClr val="tx1"/>
                </a:solidFill>
                <a:latin typeface="Verdana"/>
                <a:cs typeface="Verdana"/>
              </a:rPr>
              <a:t>well</a:t>
            </a:r>
            <a:r>
              <a:rPr lang="en-US" sz="3200" spc="-190" dirty="0">
                <a:solidFill>
                  <a:schemeClr val="tx1"/>
                </a:solidFill>
                <a:latin typeface="Verdana"/>
                <a:cs typeface="Verdana"/>
              </a:rPr>
              <a:t> </a:t>
            </a:r>
            <a:r>
              <a:rPr lang="en-US" sz="3200" dirty="0">
                <a:solidFill>
                  <a:schemeClr val="tx1"/>
                </a:solidFill>
                <a:latin typeface="Verdana"/>
                <a:cs typeface="Verdana"/>
              </a:rPr>
              <a:t>as</a:t>
            </a:r>
            <a:r>
              <a:rPr lang="en-US" sz="3200" spc="-195" dirty="0">
                <a:solidFill>
                  <a:schemeClr val="tx1"/>
                </a:solidFill>
                <a:latin typeface="Verdana"/>
                <a:cs typeface="Verdana"/>
              </a:rPr>
              <a:t> </a:t>
            </a:r>
            <a:r>
              <a:rPr lang="en-US" sz="3200" dirty="0">
                <a:solidFill>
                  <a:schemeClr val="tx1"/>
                </a:solidFill>
                <a:latin typeface="Verdana"/>
                <a:cs typeface="Verdana"/>
              </a:rPr>
              <a:t>two</a:t>
            </a:r>
            <a:r>
              <a:rPr lang="en-US" sz="3200" spc="-190" dirty="0">
                <a:solidFill>
                  <a:schemeClr val="tx1"/>
                </a:solidFill>
                <a:latin typeface="Verdana"/>
                <a:cs typeface="Verdana"/>
              </a:rPr>
              <a:t> </a:t>
            </a:r>
            <a:r>
              <a:rPr lang="en-US" sz="3200" spc="-50" dirty="0">
                <a:solidFill>
                  <a:schemeClr val="tx1"/>
                </a:solidFill>
                <a:latin typeface="Verdana"/>
                <a:cs typeface="Verdana"/>
              </a:rPr>
              <a:t>schools</a:t>
            </a:r>
            <a:r>
              <a:rPr lang="en-US" sz="3200" spc="-190" dirty="0">
                <a:solidFill>
                  <a:schemeClr val="tx1"/>
                </a:solidFill>
                <a:latin typeface="Verdana"/>
                <a:cs typeface="Verdana"/>
              </a:rPr>
              <a:t> </a:t>
            </a:r>
            <a:r>
              <a:rPr lang="en-US" sz="3200" spc="-50" dirty="0">
                <a:solidFill>
                  <a:schemeClr val="tx1"/>
                </a:solidFill>
                <a:latin typeface="Verdana"/>
                <a:cs typeface="Verdana"/>
              </a:rPr>
              <a:t>in</a:t>
            </a:r>
            <a:r>
              <a:rPr lang="en-US" sz="3200" spc="-195" dirty="0">
                <a:solidFill>
                  <a:schemeClr val="tx1"/>
                </a:solidFill>
                <a:latin typeface="Verdana"/>
                <a:cs typeface="Verdana"/>
              </a:rPr>
              <a:t> </a:t>
            </a:r>
            <a:r>
              <a:rPr lang="en-US" sz="3200" spc="-95" dirty="0">
                <a:solidFill>
                  <a:schemeClr val="tx1"/>
                </a:solidFill>
                <a:latin typeface="Verdana"/>
                <a:cs typeface="Verdana"/>
              </a:rPr>
              <a:t>Monmouth</a:t>
            </a:r>
            <a:r>
              <a:rPr lang="en-US" sz="3200" spc="-190" dirty="0">
                <a:solidFill>
                  <a:schemeClr val="tx1"/>
                </a:solidFill>
                <a:latin typeface="Verdana"/>
                <a:cs typeface="Verdana"/>
              </a:rPr>
              <a:t> </a:t>
            </a:r>
            <a:r>
              <a:rPr lang="en-US" sz="3200" spc="-165" dirty="0">
                <a:solidFill>
                  <a:schemeClr val="tx1"/>
                </a:solidFill>
                <a:latin typeface="Verdana"/>
                <a:cs typeface="Verdana"/>
              </a:rPr>
              <a:t>County:</a:t>
            </a:r>
            <a:r>
              <a:rPr lang="en-US" sz="3200" spc="-125" dirty="0">
                <a:solidFill>
                  <a:schemeClr val="tx1"/>
                </a:solidFill>
                <a:latin typeface="Verdana"/>
                <a:cs typeface="Verdana"/>
              </a:rPr>
              <a:t> </a:t>
            </a:r>
            <a:r>
              <a:rPr lang="en-US" sz="3200" spc="-35" dirty="0">
                <a:solidFill>
                  <a:schemeClr val="tx1"/>
                </a:solidFill>
                <a:latin typeface="Verdana"/>
                <a:cs typeface="Verdana"/>
              </a:rPr>
              <a:t>Raritan</a:t>
            </a:r>
            <a:r>
              <a:rPr lang="en-US" sz="3200" spc="-190" dirty="0">
                <a:solidFill>
                  <a:schemeClr val="tx1"/>
                </a:solidFill>
                <a:latin typeface="Verdana"/>
                <a:cs typeface="Verdana"/>
              </a:rPr>
              <a:t> </a:t>
            </a:r>
            <a:r>
              <a:rPr lang="en-US" sz="3200" spc="-20" dirty="0">
                <a:solidFill>
                  <a:schemeClr val="tx1"/>
                </a:solidFill>
                <a:latin typeface="Verdana"/>
                <a:cs typeface="Verdana"/>
              </a:rPr>
              <a:t>High </a:t>
            </a:r>
            <a:r>
              <a:rPr lang="en-US" sz="3200" spc="-65" dirty="0">
                <a:solidFill>
                  <a:schemeClr val="tx1"/>
                </a:solidFill>
                <a:latin typeface="Verdana"/>
                <a:cs typeface="Verdana"/>
              </a:rPr>
              <a:t>School</a:t>
            </a:r>
            <a:r>
              <a:rPr lang="en-US" sz="3200" spc="-225" dirty="0">
                <a:solidFill>
                  <a:schemeClr val="tx1"/>
                </a:solidFill>
                <a:latin typeface="Verdana"/>
                <a:cs typeface="Verdana"/>
              </a:rPr>
              <a:t> </a:t>
            </a:r>
            <a:r>
              <a:rPr lang="en-US" sz="3200" dirty="0">
                <a:solidFill>
                  <a:schemeClr val="tx1"/>
                </a:solidFill>
                <a:latin typeface="Verdana"/>
                <a:cs typeface="Verdana"/>
              </a:rPr>
              <a:t>and</a:t>
            </a:r>
            <a:r>
              <a:rPr lang="en-US" sz="3200" spc="-225" dirty="0">
                <a:solidFill>
                  <a:schemeClr val="tx1"/>
                </a:solidFill>
                <a:latin typeface="Verdana"/>
                <a:cs typeface="Verdana"/>
              </a:rPr>
              <a:t> </a:t>
            </a:r>
            <a:r>
              <a:rPr lang="en-US" sz="3200" spc="-40" dirty="0">
                <a:solidFill>
                  <a:schemeClr val="tx1"/>
                </a:solidFill>
                <a:latin typeface="Verdana"/>
                <a:cs typeface="Verdana"/>
              </a:rPr>
              <a:t>Ocean</a:t>
            </a:r>
            <a:r>
              <a:rPr lang="en-US" sz="3200" spc="-225" dirty="0">
                <a:solidFill>
                  <a:schemeClr val="tx1"/>
                </a:solidFill>
                <a:latin typeface="Verdana"/>
                <a:cs typeface="Verdana"/>
              </a:rPr>
              <a:t> </a:t>
            </a:r>
            <a:r>
              <a:rPr lang="en-US" sz="3200" spc="-65" dirty="0">
                <a:solidFill>
                  <a:schemeClr val="tx1"/>
                </a:solidFill>
                <a:latin typeface="Verdana"/>
                <a:cs typeface="Verdana"/>
              </a:rPr>
              <a:t>Township</a:t>
            </a:r>
            <a:r>
              <a:rPr lang="en-US" sz="3200" spc="-225" dirty="0">
                <a:solidFill>
                  <a:schemeClr val="tx1"/>
                </a:solidFill>
                <a:latin typeface="Verdana"/>
                <a:cs typeface="Verdana"/>
              </a:rPr>
              <a:t> </a:t>
            </a:r>
            <a:r>
              <a:rPr lang="en-US" sz="3200" dirty="0">
                <a:solidFill>
                  <a:schemeClr val="tx1"/>
                </a:solidFill>
                <a:latin typeface="Verdana"/>
                <a:cs typeface="Verdana"/>
              </a:rPr>
              <a:t>High</a:t>
            </a:r>
            <a:r>
              <a:rPr lang="en-US" sz="3200" spc="-225" dirty="0">
                <a:solidFill>
                  <a:schemeClr val="tx1"/>
                </a:solidFill>
                <a:latin typeface="Verdana"/>
                <a:cs typeface="Verdana"/>
              </a:rPr>
              <a:t> </a:t>
            </a:r>
            <a:r>
              <a:rPr lang="en-US" sz="3200" spc="-10" dirty="0">
                <a:solidFill>
                  <a:schemeClr val="tx1"/>
                </a:solidFill>
                <a:latin typeface="Verdana"/>
                <a:cs typeface="Verdana"/>
              </a:rPr>
              <a:t>School. </a:t>
            </a:r>
          </a:p>
          <a:p>
            <a:pPr marL="469900" marR="20955" indent="-457200" algn="l">
              <a:lnSpc>
                <a:spcPct val="108300"/>
              </a:lnSpc>
              <a:spcBef>
                <a:spcPts val="100"/>
              </a:spcBef>
              <a:buFont typeface="Arial" panose="020B0604020202020204" pitchFamily="34" charset="0"/>
              <a:buChar char="•"/>
            </a:pPr>
            <a:endParaRPr lang="en-US" sz="3200" spc="-10" dirty="0">
              <a:solidFill>
                <a:schemeClr val="tx1"/>
              </a:solidFill>
              <a:latin typeface="Verdana"/>
              <a:cs typeface="Verdana"/>
            </a:endParaRPr>
          </a:p>
          <a:p>
            <a:pPr marL="469900" marR="20955" indent="-457200" algn="l">
              <a:lnSpc>
                <a:spcPct val="108300"/>
              </a:lnSpc>
              <a:spcBef>
                <a:spcPts val="100"/>
              </a:spcBef>
              <a:buFont typeface="Arial" panose="020B0604020202020204" pitchFamily="34" charset="0"/>
              <a:buChar char="•"/>
            </a:pPr>
            <a:r>
              <a:rPr lang="en-US" sz="3200" spc="-114" dirty="0">
                <a:solidFill>
                  <a:schemeClr val="tx1"/>
                </a:solidFill>
                <a:latin typeface="Verdana"/>
                <a:cs typeface="Verdana"/>
              </a:rPr>
              <a:t>2,238</a:t>
            </a:r>
            <a:r>
              <a:rPr lang="en-US" sz="3200" spc="-180" dirty="0">
                <a:solidFill>
                  <a:schemeClr val="tx1"/>
                </a:solidFill>
                <a:latin typeface="Verdana"/>
                <a:cs typeface="Verdana"/>
              </a:rPr>
              <a:t> </a:t>
            </a:r>
            <a:r>
              <a:rPr lang="en-US" sz="3200" spc="-60" dirty="0">
                <a:solidFill>
                  <a:schemeClr val="tx1"/>
                </a:solidFill>
                <a:latin typeface="Verdana"/>
                <a:cs typeface="Verdana"/>
              </a:rPr>
              <a:t>high</a:t>
            </a:r>
            <a:r>
              <a:rPr lang="en-US" sz="3200" spc="-229" dirty="0">
                <a:solidFill>
                  <a:schemeClr val="tx1"/>
                </a:solidFill>
                <a:latin typeface="Verdana"/>
                <a:cs typeface="Verdana"/>
              </a:rPr>
              <a:t> </a:t>
            </a:r>
            <a:r>
              <a:rPr lang="en-US" sz="3200" spc="-55" dirty="0">
                <a:solidFill>
                  <a:schemeClr val="tx1"/>
                </a:solidFill>
                <a:latin typeface="Verdana"/>
                <a:cs typeface="Verdana"/>
              </a:rPr>
              <a:t>school</a:t>
            </a:r>
            <a:r>
              <a:rPr lang="en-US" sz="3200" spc="-204" dirty="0">
                <a:solidFill>
                  <a:schemeClr val="tx1"/>
                </a:solidFill>
                <a:latin typeface="Verdana"/>
                <a:cs typeface="Verdana"/>
              </a:rPr>
              <a:t> </a:t>
            </a:r>
            <a:r>
              <a:rPr lang="en-US" sz="3200" spc="-60" dirty="0">
                <a:solidFill>
                  <a:schemeClr val="tx1"/>
                </a:solidFill>
                <a:latin typeface="Verdana"/>
                <a:cs typeface="Verdana"/>
              </a:rPr>
              <a:t>students</a:t>
            </a:r>
            <a:r>
              <a:rPr lang="en-US" sz="3200" spc="-195" dirty="0">
                <a:solidFill>
                  <a:schemeClr val="tx1"/>
                </a:solidFill>
                <a:latin typeface="Verdana"/>
                <a:cs typeface="Verdana"/>
              </a:rPr>
              <a:t> </a:t>
            </a:r>
            <a:r>
              <a:rPr lang="en-US" sz="3200" spc="-65" dirty="0">
                <a:solidFill>
                  <a:schemeClr val="tx1"/>
                </a:solidFill>
                <a:latin typeface="Verdana"/>
                <a:cs typeface="Verdana"/>
              </a:rPr>
              <a:t>elected</a:t>
            </a:r>
            <a:r>
              <a:rPr lang="en-US" sz="3200" spc="-200" dirty="0">
                <a:solidFill>
                  <a:schemeClr val="tx1"/>
                </a:solidFill>
                <a:latin typeface="Verdana"/>
                <a:cs typeface="Verdana"/>
              </a:rPr>
              <a:t> </a:t>
            </a:r>
            <a:r>
              <a:rPr lang="en-US" sz="3200" spc="-60" dirty="0">
                <a:solidFill>
                  <a:schemeClr val="tx1"/>
                </a:solidFill>
                <a:latin typeface="Verdana"/>
                <a:cs typeface="Verdana"/>
              </a:rPr>
              <a:t>to</a:t>
            </a:r>
            <a:r>
              <a:rPr lang="en-US" sz="3200" spc="-195" dirty="0">
                <a:solidFill>
                  <a:schemeClr val="tx1"/>
                </a:solidFill>
                <a:latin typeface="Verdana"/>
                <a:cs typeface="Verdana"/>
              </a:rPr>
              <a:t> </a:t>
            </a:r>
            <a:r>
              <a:rPr lang="en-US" sz="3200" spc="-120" dirty="0">
                <a:solidFill>
                  <a:schemeClr val="tx1"/>
                </a:solidFill>
                <a:latin typeface="Verdana"/>
                <a:cs typeface="Verdana"/>
              </a:rPr>
              <a:t>take</a:t>
            </a:r>
            <a:r>
              <a:rPr lang="en-US" sz="3200" spc="-170" dirty="0">
                <a:solidFill>
                  <a:schemeClr val="tx1"/>
                </a:solidFill>
                <a:latin typeface="Verdana"/>
                <a:cs typeface="Verdana"/>
              </a:rPr>
              <a:t> </a:t>
            </a:r>
            <a:r>
              <a:rPr lang="en-US" sz="3200" spc="-40" dirty="0">
                <a:solidFill>
                  <a:schemeClr val="tx1"/>
                </a:solidFill>
                <a:latin typeface="Verdana"/>
                <a:cs typeface="Verdana"/>
              </a:rPr>
              <a:t>Ocean</a:t>
            </a:r>
            <a:r>
              <a:rPr lang="en-US" sz="3200" spc="-195" dirty="0">
                <a:solidFill>
                  <a:schemeClr val="tx1"/>
                </a:solidFill>
                <a:latin typeface="Verdana"/>
                <a:cs typeface="Verdana"/>
              </a:rPr>
              <a:t> </a:t>
            </a:r>
            <a:r>
              <a:rPr lang="en-US" sz="3200" spc="-75" dirty="0">
                <a:solidFill>
                  <a:schemeClr val="tx1"/>
                </a:solidFill>
                <a:latin typeface="Verdana"/>
                <a:cs typeface="Verdana"/>
              </a:rPr>
              <a:t>County</a:t>
            </a:r>
            <a:r>
              <a:rPr lang="en-US" sz="3200" spc="-195" dirty="0">
                <a:solidFill>
                  <a:schemeClr val="tx1"/>
                </a:solidFill>
                <a:latin typeface="Verdana"/>
                <a:cs typeface="Verdana"/>
              </a:rPr>
              <a:t> </a:t>
            </a:r>
            <a:r>
              <a:rPr lang="en-US" sz="3200" spc="-60" dirty="0">
                <a:solidFill>
                  <a:schemeClr val="tx1"/>
                </a:solidFill>
                <a:latin typeface="Verdana"/>
                <a:cs typeface="Verdana"/>
              </a:rPr>
              <a:t>College</a:t>
            </a:r>
            <a:r>
              <a:rPr lang="en-US" sz="3200" spc="-200" dirty="0">
                <a:solidFill>
                  <a:schemeClr val="tx1"/>
                </a:solidFill>
                <a:latin typeface="Verdana"/>
                <a:cs typeface="Verdana"/>
              </a:rPr>
              <a:t> </a:t>
            </a:r>
            <a:r>
              <a:rPr lang="en-US" sz="3200" spc="-40" dirty="0">
                <a:solidFill>
                  <a:schemeClr val="tx1"/>
                </a:solidFill>
                <a:latin typeface="Verdana"/>
                <a:cs typeface="Verdana"/>
              </a:rPr>
              <a:t>classes</a:t>
            </a:r>
            <a:r>
              <a:rPr lang="en-US" sz="3200" spc="-195" dirty="0">
                <a:solidFill>
                  <a:schemeClr val="tx1"/>
                </a:solidFill>
                <a:latin typeface="Verdana"/>
                <a:cs typeface="Verdana"/>
              </a:rPr>
              <a:t> </a:t>
            </a:r>
            <a:r>
              <a:rPr lang="en-US" sz="3200" spc="-80" dirty="0">
                <a:solidFill>
                  <a:schemeClr val="tx1"/>
                </a:solidFill>
                <a:latin typeface="Verdana"/>
                <a:cs typeface="Verdana"/>
              </a:rPr>
              <a:t>for</a:t>
            </a:r>
            <a:r>
              <a:rPr lang="en-US" sz="3200" spc="-195" dirty="0">
                <a:solidFill>
                  <a:schemeClr val="tx1"/>
                </a:solidFill>
                <a:latin typeface="Verdana"/>
                <a:cs typeface="Verdana"/>
              </a:rPr>
              <a:t> </a:t>
            </a:r>
            <a:r>
              <a:rPr lang="en-US" sz="3200" spc="-75" dirty="0">
                <a:solidFill>
                  <a:schemeClr val="tx1"/>
                </a:solidFill>
                <a:latin typeface="Verdana"/>
                <a:cs typeface="Verdana"/>
              </a:rPr>
              <a:t>credit</a:t>
            </a:r>
            <a:r>
              <a:rPr lang="en-US" sz="3200" spc="-195" dirty="0">
                <a:solidFill>
                  <a:schemeClr val="tx1"/>
                </a:solidFill>
                <a:latin typeface="Verdana"/>
                <a:cs typeface="Verdana"/>
              </a:rPr>
              <a:t> </a:t>
            </a:r>
            <a:r>
              <a:rPr lang="en-US" sz="3200" spc="-10" dirty="0">
                <a:solidFill>
                  <a:schemeClr val="tx1"/>
                </a:solidFill>
                <a:latin typeface="Verdana"/>
                <a:cs typeface="Verdana"/>
              </a:rPr>
              <a:t>during </a:t>
            </a:r>
            <a:r>
              <a:rPr lang="en-US" sz="3200" spc="-100" dirty="0">
                <a:solidFill>
                  <a:schemeClr val="tx1"/>
                </a:solidFill>
                <a:latin typeface="Verdana"/>
                <a:cs typeface="Verdana"/>
              </a:rPr>
              <a:t>the</a:t>
            </a:r>
            <a:r>
              <a:rPr lang="en-US" sz="3200" spc="-195" dirty="0">
                <a:solidFill>
                  <a:schemeClr val="tx1"/>
                </a:solidFill>
                <a:latin typeface="Verdana"/>
                <a:cs typeface="Verdana"/>
              </a:rPr>
              <a:t> </a:t>
            </a:r>
            <a:r>
              <a:rPr lang="en-US" sz="3200" spc="-10" dirty="0">
                <a:solidFill>
                  <a:schemeClr val="tx1"/>
                </a:solidFill>
                <a:latin typeface="Verdana"/>
                <a:cs typeface="Verdana"/>
              </a:rPr>
              <a:t>fall</a:t>
            </a:r>
            <a:r>
              <a:rPr lang="en-US" sz="3200" spc="-280" dirty="0">
                <a:solidFill>
                  <a:schemeClr val="tx1"/>
                </a:solidFill>
                <a:latin typeface="Verdana"/>
                <a:cs typeface="Verdana"/>
              </a:rPr>
              <a:t> </a:t>
            </a:r>
            <a:r>
              <a:rPr lang="en-US" sz="3200" spc="-170" dirty="0">
                <a:solidFill>
                  <a:schemeClr val="tx1"/>
                </a:solidFill>
                <a:latin typeface="Verdana"/>
                <a:cs typeface="Verdana"/>
              </a:rPr>
              <a:t>term</a:t>
            </a:r>
            <a:r>
              <a:rPr lang="en-US" sz="3200" spc="-120" dirty="0">
                <a:solidFill>
                  <a:schemeClr val="tx1"/>
                </a:solidFill>
                <a:latin typeface="Verdana"/>
                <a:cs typeface="Verdana"/>
              </a:rPr>
              <a:t> </a:t>
            </a:r>
            <a:r>
              <a:rPr lang="en-US" sz="3200" spc="-100" dirty="0">
                <a:solidFill>
                  <a:schemeClr val="tx1"/>
                </a:solidFill>
                <a:latin typeface="Verdana"/>
                <a:cs typeface="Verdana"/>
              </a:rPr>
              <a:t>(including</a:t>
            </a:r>
            <a:r>
              <a:rPr lang="en-US" sz="3200" spc="-190" dirty="0">
                <a:solidFill>
                  <a:schemeClr val="tx1"/>
                </a:solidFill>
                <a:latin typeface="Verdana"/>
                <a:cs typeface="Verdana"/>
              </a:rPr>
              <a:t> </a:t>
            </a:r>
            <a:r>
              <a:rPr lang="en-US" sz="3200" spc="-75" dirty="0">
                <a:solidFill>
                  <a:schemeClr val="tx1"/>
                </a:solidFill>
                <a:latin typeface="Verdana"/>
                <a:cs typeface="Verdana"/>
              </a:rPr>
              <a:t>early</a:t>
            </a:r>
            <a:r>
              <a:rPr lang="en-US" sz="3200" spc="-170" dirty="0">
                <a:solidFill>
                  <a:schemeClr val="tx1"/>
                </a:solidFill>
                <a:latin typeface="Verdana"/>
                <a:cs typeface="Verdana"/>
              </a:rPr>
              <a:t> </a:t>
            </a:r>
            <a:r>
              <a:rPr lang="en-US" sz="3200" spc="-65" dirty="0">
                <a:solidFill>
                  <a:schemeClr val="tx1"/>
                </a:solidFill>
                <a:latin typeface="Verdana"/>
                <a:cs typeface="Verdana"/>
              </a:rPr>
              <a:t>college</a:t>
            </a:r>
            <a:r>
              <a:rPr lang="en-US" sz="3200" spc="-160" dirty="0">
                <a:solidFill>
                  <a:schemeClr val="tx1"/>
                </a:solidFill>
                <a:latin typeface="Verdana"/>
                <a:cs typeface="Verdana"/>
              </a:rPr>
              <a:t> </a:t>
            </a:r>
            <a:r>
              <a:rPr lang="en-US" sz="3200" spc="-150" dirty="0">
                <a:solidFill>
                  <a:schemeClr val="tx1"/>
                </a:solidFill>
                <a:latin typeface="Verdana"/>
                <a:cs typeface="Verdana"/>
              </a:rPr>
              <a:t>terms</a:t>
            </a:r>
            <a:r>
              <a:rPr lang="en-US" sz="3200" spc="-140" dirty="0">
                <a:solidFill>
                  <a:schemeClr val="tx1"/>
                </a:solidFill>
                <a:latin typeface="Verdana"/>
                <a:cs typeface="Verdana"/>
              </a:rPr>
              <a:t> </a:t>
            </a:r>
            <a:r>
              <a:rPr lang="en-US" sz="3200" dirty="0">
                <a:solidFill>
                  <a:schemeClr val="tx1"/>
                </a:solidFill>
                <a:latin typeface="Verdana"/>
                <a:cs typeface="Verdana"/>
              </a:rPr>
              <a:t>and</a:t>
            </a:r>
            <a:r>
              <a:rPr lang="en-US" sz="3200" spc="-165" dirty="0">
                <a:solidFill>
                  <a:schemeClr val="tx1"/>
                </a:solidFill>
                <a:latin typeface="Verdana"/>
                <a:cs typeface="Verdana"/>
              </a:rPr>
              <a:t> </a:t>
            </a:r>
            <a:r>
              <a:rPr lang="en-US" sz="3200" spc="-55" dirty="0">
                <a:solidFill>
                  <a:schemeClr val="tx1"/>
                </a:solidFill>
                <a:latin typeface="Verdana"/>
                <a:cs typeface="Verdana"/>
              </a:rPr>
              <a:t>on-</a:t>
            </a:r>
            <a:r>
              <a:rPr lang="en-US" sz="3200" spc="-80" dirty="0">
                <a:solidFill>
                  <a:schemeClr val="tx1"/>
                </a:solidFill>
                <a:latin typeface="Verdana"/>
                <a:cs typeface="Verdana"/>
              </a:rPr>
              <a:t>campus</a:t>
            </a:r>
            <a:r>
              <a:rPr lang="en-US" sz="3200" spc="-160" dirty="0">
                <a:solidFill>
                  <a:schemeClr val="tx1"/>
                </a:solidFill>
                <a:latin typeface="Verdana"/>
                <a:cs typeface="Verdana"/>
              </a:rPr>
              <a:t> </a:t>
            </a:r>
            <a:r>
              <a:rPr lang="en-US" sz="3200" spc="-250" dirty="0">
                <a:solidFill>
                  <a:schemeClr val="tx1"/>
                </a:solidFill>
                <a:latin typeface="Verdana"/>
                <a:cs typeface="Verdana"/>
              </a:rPr>
              <a:t>terms).</a:t>
            </a:r>
            <a:r>
              <a:rPr lang="en-US" sz="3200" spc="-40" dirty="0">
                <a:solidFill>
                  <a:schemeClr val="tx1"/>
                </a:solidFill>
                <a:latin typeface="Verdana"/>
                <a:cs typeface="Verdana"/>
              </a:rPr>
              <a:t> This</a:t>
            </a:r>
            <a:r>
              <a:rPr lang="en-US" sz="3200" spc="-165" dirty="0">
                <a:solidFill>
                  <a:schemeClr val="tx1"/>
                </a:solidFill>
                <a:latin typeface="Verdana"/>
                <a:cs typeface="Verdana"/>
              </a:rPr>
              <a:t> </a:t>
            </a:r>
            <a:r>
              <a:rPr lang="en-US" sz="3200" spc="-100" dirty="0">
                <a:solidFill>
                  <a:schemeClr val="tx1"/>
                </a:solidFill>
                <a:latin typeface="Verdana"/>
                <a:cs typeface="Verdana"/>
              </a:rPr>
              <a:t>represents</a:t>
            </a:r>
            <a:r>
              <a:rPr lang="en-US" sz="3200" spc="-160" dirty="0">
                <a:solidFill>
                  <a:schemeClr val="tx1"/>
                </a:solidFill>
                <a:latin typeface="Verdana"/>
                <a:cs typeface="Verdana"/>
              </a:rPr>
              <a:t> </a:t>
            </a:r>
            <a:r>
              <a:rPr lang="en-US" sz="3200" dirty="0">
                <a:solidFill>
                  <a:schemeClr val="tx1"/>
                </a:solidFill>
                <a:latin typeface="Verdana"/>
                <a:cs typeface="Verdana"/>
              </a:rPr>
              <a:t>a</a:t>
            </a:r>
            <a:r>
              <a:rPr lang="en-US" sz="3200" spc="-160" dirty="0">
                <a:solidFill>
                  <a:schemeClr val="tx1"/>
                </a:solidFill>
                <a:latin typeface="Verdana"/>
                <a:cs typeface="Verdana"/>
              </a:rPr>
              <a:t> </a:t>
            </a:r>
            <a:r>
              <a:rPr lang="en-US" sz="3200" spc="-20" dirty="0">
                <a:solidFill>
                  <a:schemeClr val="tx1"/>
                </a:solidFill>
                <a:latin typeface="Verdana"/>
                <a:cs typeface="Verdana"/>
              </a:rPr>
              <a:t>2.8% </a:t>
            </a:r>
            <a:r>
              <a:rPr lang="en-US" sz="3200" spc="-80" dirty="0">
                <a:solidFill>
                  <a:schemeClr val="tx1"/>
                </a:solidFill>
                <a:latin typeface="Verdana"/>
                <a:cs typeface="Verdana"/>
              </a:rPr>
              <a:t>increase</a:t>
            </a:r>
            <a:r>
              <a:rPr lang="en-US" sz="3200" spc="-215" dirty="0">
                <a:solidFill>
                  <a:schemeClr val="tx1"/>
                </a:solidFill>
                <a:latin typeface="Verdana"/>
                <a:cs typeface="Verdana"/>
              </a:rPr>
              <a:t> </a:t>
            </a:r>
            <a:r>
              <a:rPr lang="en-US" sz="3200" spc="-165" dirty="0">
                <a:solidFill>
                  <a:schemeClr val="tx1"/>
                </a:solidFill>
                <a:latin typeface="Verdana"/>
                <a:cs typeface="Verdana"/>
              </a:rPr>
              <a:t>over</a:t>
            </a:r>
            <a:r>
              <a:rPr lang="en-US" sz="3200" spc="-125" dirty="0">
                <a:solidFill>
                  <a:schemeClr val="tx1"/>
                </a:solidFill>
                <a:latin typeface="Verdana"/>
                <a:cs typeface="Verdana"/>
              </a:rPr>
              <a:t> </a:t>
            </a:r>
            <a:r>
              <a:rPr lang="en-US" sz="3200" dirty="0">
                <a:solidFill>
                  <a:schemeClr val="tx1"/>
                </a:solidFill>
                <a:latin typeface="Verdana"/>
                <a:cs typeface="Verdana"/>
              </a:rPr>
              <a:t>last</a:t>
            </a:r>
            <a:r>
              <a:rPr lang="en-US" sz="3200" spc="-290" dirty="0">
                <a:solidFill>
                  <a:schemeClr val="tx1"/>
                </a:solidFill>
                <a:latin typeface="Verdana"/>
                <a:cs typeface="Verdana"/>
              </a:rPr>
              <a:t> </a:t>
            </a:r>
            <a:r>
              <a:rPr lang="en-US" sz="3200" spc="-220" dirty="0">
                <a:solidFill>
                  <a:schemeClr val="tx1"/>
                </a:solidFill>
                <a:latin typeface="Verdana"/>
                <a:cs typeface="Verdana"/>
              </a:rPr>
              <a:t>year. </a:t>
            </a:r>
            <a:r>
              <a:rPr lang="en-US" sz="3200" spc="-20" dirty="0">
                <a:solidFill>
                  <a:schemeClr val="tx1"/>
                </a:solidFill>
                <a:latin typeface="Verdana"/>
                <a:cs typeface="Verdana"/>
              </a:rPr>
              <a:t>These </a:t>
            </a:r>
            <a:r>
              <a:rPr lang="en-US" sz="3200" spc="-60" dirty="0">
                <a:solidFill>
                  <a:schemeClr val="tx1"/>
                </a:solidFill>
                <a:latin typeface="Verdana"/>
                <a:cs typeface="Verdana"/>
              </a:rPr>
              <a:t>high</a:t>
            </a:r>
            <a:r>
              <a:rPr lang="en-US" sz="3200" spc="-235" dirty="0">
                <a:solidFill>
                  <a:schemeClr val="tx1"/>
                </a:solidFill>
                <a:latin typeface="Verdana"/>
                <a:cs typeface="Verdana"/>
              </a:rPr>
              <a:t> </a:t>
            </a:r>
            <a:r>
              <a:rPr lang="en-US" sz="3200" spc="-55" dirty="0">
                <a:solidFill>
                  <a:schemeClr val="tx1"/>
                </a:solidFill>
                <a:latin typeface="Verdana"/>
                <a:cs typeface="Verdana"/>
              </a:rPr>
              <a:t>school</a:t>
            </a:r>
            <a:r>
              <a:rPr lang="en-US" sz="3200" spc="-235" dirty="0">
                <a:solidFill>
                  <a:schemeClr val="tx1"/>
                </a:solidFill>
                <a:latin typeface="Verdana"/>
                <a:cs typeface="Verdana"/>
              </a:rPr>
              <a:t> </a:t>
            </a:r>
            <a:r>
              <a:rPr lang="en-US" sz="3200" spc="-60" dirty="0">
                <a:solidFill>
                  <a:schemeClr val="tx1"/>
                </a:solidFill>
                <a:latin typeface="Verdana"/>
                <a:cs typeface="Verdana"/>
              </a:rPr>
              <a:t>students</a:t>
            </a:r>
            <a:r>
              <a:rPr lang="en-US" sz="3200" spc="-229" dirty="0">
                <a:solidFill>
                  <a:schemeClr val="tx1"/>
                </a:solidFill>
                <a:latin typeface="Verdana"/>
                <a:cs typeface="Verdana"/>
              </a:rPr>
              <a:t> </a:t>
            </a:r>
            <a:r>
              <a:rPr lang="en-US" sz="3200" spc="-75" dirty="0">
                <a:solidFill>
                  <a:schemeClr val="tx1"/>
                </a:solidFill>
                <a:latin typeface="Verdana"/>
                <a:cs typeface="Verdana"/>
              </a:rPr>
              <a:t>are</a:t>
            </a:r>
            <a:r>
              <a:rPr lang="en-US" sz="3200" spc="-175" dirty="0">
                <a:solidFill>
                  <a:schemeClr val="tx1"/>
                </a:solidFill>
                <a:latin typeface="Verdana"/>
                <a:cs typeface="Verdana"/>
              </a:rPr>
              <a:t> </a:t>
            </a:r>
            <a:r>
              <a:rPr lang="en-US" sz="3200" spc="-65" dirty="0">
                <a:solidFill>
                  <a:schemeClr val="tx1"/>
                </a:solidFill>
                <a:latin typeface="Verdana"/>
                <a:cs typeface="Verdana"/>
              </a:rPr>
              <a:t>taking/</a:t>
            </a:r>
            <a:r>
              <a:rPr lang="en-US" sz="3200" spc="-215" dirty="0">
                <a:solidFill>
                  <a:schemeClr val="tx1"/>
                </a:solidFill>
                <a:latin typeface="Verdana"/>
                <a:cs typeface="Verdana"/>
              </a:rPr>
              <a:t>took</a:t>
            </a:r>
            <a:r>
              <a:rPr lang="en-US" sz="3200" spc="-105" dirty="0">
                <a:solidFill>
                  <a:schemeClr val="tx1"/>
                </a:solidFill>
                <a:latin typeface="Verdana"/>
                <a:cs typeface="Verdana"/>
              </a:rPr>
              <a:t> </a:t>
            </a:r>
            <a:r>
              <a:rPr lang="en-US" sz="3200" spc="-155" dirty="0">
                <a:solidFill>
                  <a:schemeClr val="tx1"/>
                </a:solidFill>
                <a:latin typeface="Verdana"/>
                <a:cs typeface="Verdana"/>
              </a:rPr>
              <a:t>15,137</a:t>
            </a:r>
            <a:r>
              <a:rPr lang="en-US" sz="3200" spc="-135" dirty="0">
                <a:solidFill>
                  <a:schemeClr val="tx1"/>
                </a:solidFill>
                <a:latin typeface="Verdana"/>
                <a:cs typeface="Verdana"/>
              </a:rPr>
              <a:t> </a:t>
            </a:r>
            <a:r>
              <a:rPr lang="en-US" sz="3200" spc="-100" dirty="0">
                <a:solidFill>
                  <a:schemeClr val="tx1"/>
                </a:solidFill>
                <a:latin typeface="Verdana"/>
                <a:cs typeface="Verdana"/>
              </a:rPr>
              <a:t>credits,</a:t>
            </a:r>
            <a:r>
              <a:rPr lang="en-US" sz="3200" spc="-170" dirty="0">
                <a:solidFill>
                  <a:schemeClr val="tx1"/>
                </a:solidFill>
                <a:latin typeface="Verdana"/>
                <a:cs typeface="Verdana"/>
              </a:rPr>
              <a:t> </a:t>
            </a:r>
            <a:r>
              <a:rPr lang="en-US" sz="3200" dirty="0">
                <a:solidFill>
                  <a:schemeClr val="tx1"/>
                </a:solidFill>
                <a:latin typeface="Verdana"/>
                <a:cs typeface="Verdana"/>
              </a:rPr>
              <a:t>an</a:t>
            </a:r>
            <a:r>
              <a:rPr lang="en-US" sz="3200" spc="-165" dirty="0">
                <a:solidFill>
                  <a:schemeClr val="tx1"/>
                </a:solidFill>
                <a:latin typeface="Verdana"/>
                <a:cs typeface="Verdana"/>
              </a:rPr>
              <a:t> </a:t>
            </a:r>
            <a:r>
              <a:rPr lang="en-US" sz="3200" spc="-80" dirty="0">
                <a:solidFill>
                  <a:schemeClr val="tx1"/>
                </a:solidFill>
                <a:latin typeface="Verdana"/>
                <a:cs typeface="Verdana"/>
              </a:rPr>
              <a:t>increase</a:t>
            </a:r>
            <a:r>
              <a:rPr lang="en-US" sz="3200" spc="-170" dirty="0">
                <a:solidFill>
                  <a:schemeClr val="tx1"/>
                </a:solidFill>
                <a:latin typeface="Verdana"/>
                <a:cs typeface="Verdana"/>
              </a:rPr>
              <a:t> </a:t>
            </a:r>
            <a:r>
              <a:rPr lang="en-US" sz="3200" dirty="0">
                <a:solidFill>
                  <a:schemeClr val="tx1"/>
                </a:solidFill>
                <a:latin typeface="Verdana"/>
                <a:cs typeface="Verdana"/>
              </a:rPr>
              <a:t>of</a:t>
            </a:r>
            <a:r>
              <a:rPr lang="en-US" sz="3200" spc="-170" dirty="0">
                <a:solidFill>
                  <a:schemeClr val="tx1"/>
                </a:solidFill>
                <a:latin typeface="Verdana"/>
                <a:cs typeface="Verdana"/>
              </a:rPr>
              <a:t> </a:t>
            </a:r>
            <a:r>
              <a:rPr lang="en-US" sz="3200" spc="-229" dirty="0">
                <a:solidFill>
                  <a:schemeClr val="tx1"/>
                </a:solidFill>
                <a:latin typeface="Verdana"/>
                <a:cs typeface="Verdana"/>
              </a:rPr>
              <a:t>8.2%</a:t>
            </a:r>
            <a:r>
              <a:rPr lang="en-US" sz="3200" spc="-105" dirty="0">
                <a:solidFill>
                  <a:schemeClr val="tx1"/>
                </a:solidFill>
                <a:latin typeface="Verdana"/>
                <a:cs typeface="Verdana"/>
              </a:rPr>
              <a:t> </a:t>
            </a:r>
            <a:r>
              <a:rPr lang="en-US" sz="3200" spc="-165" dirty="0">
                <a:solidFill>
                  <a:schemeClr val="tx1"/>
                </a:solidFill>
                <a:latin typeface="Verdana"/>
                <a:cs typeface="Verdana"/>
              </a:rPr>
              <a:t>over</a:t>
            </a:r>
            <a:r>
              <a:rPr lang="en-US" sz="3200" spc="-125" dirty="0">
                <a:solidFill>
                  <a:schemeClr val="tx1"/>
                </a:solidFill>
                <a:latin typeface="Verdana"/>
                <a:cs typeface="Verdana"/>
              </a:rPr>
              <a:t> </a:t>
            </a:r>
            <a:r>
              <a:rPr lang="en-US" sz="3200" spc="-100" dirty="0">
                <a:solidFill>
                  <a:schemeClr val="tx1"/>
                </a:solidFill>
                <a:latin typeface="Verdana"/>
                <a:cs typeface="Verdana"/>
              </a:rPr>
              <a:t>the</a:t>
            </a:r>
            <a:r>
              <a:rPr lang="en-US" sz="3200" spc="-165" dirty="0">
                <a:solidFill>
                  <a:schemeClr val="tx1"/>
                </a:solidFill>
                <a:latin typeface="Verdana"/>
                <a:cs typeface="Verdana"/>
              </a:rPr>
              <a:t> </a:t>
            </a:r>
            <a:r>
              <a:rPr lang="en-US" sz="3200" spc="-20" dirty="0">
                <a:solidFill>
                  <a:schemeClr val="tx1"/>
                </a:solidFill>
                <a:latin typeface="Verdana"/>
                <a:cs typeface="Verdana"/>
              </a:rPr>
              <a:t>same </a:t>
            </a:r>
            <a:r>
              <a:rPr lang="en-US" sz="3200" spc="-60" dirty="0">
                <a:solidFill>
                  <a:schemeClr val="tx1"/>
                </a:solidFill>
                <a:latin typeface="Verdana"/>
                <a:cs typeface="Verdana"/>
              </a:rPr>
              <a:t>period</a:t>
            </a:r>
            <a:r>
              <a:rPr lang="en-US" sz="3200" spc="-245" dirty="0">
                <a:solidFill>
                  <a:schemeClr val="tx1"/>
                </a:solidFill>
                <a:latin typeface="Verdana"/>
                <a:cs typeface="Verdana"/>
              </a:rPr>
              <a:t> </a:t>
            </a:r>
            <a:r>
              <a:rPr lang="en-US" sz="3200" dirty="0">
                <a:solidFill>
                  <a:schemeClr val="tx1"/>
                </a:solidFill>
                <a:latin typeface="Verdana"/>
                <a:cs typeface="Verdana"/>
              </a:rPr>
              <a:t>last</a:t>
            </a:r>
            <a:r>
              <a:rPr lang="en-US" sz="3200" spc="-235" dirty="0">
                <a:solidFill>
                  <a:schemeClr val="tx1"/>
                </a:solidFill>
                <a:latin typeface="Verdana"/>
                <a:cs typeface="Verdana"/>
              </a:rPr>
              <a:t> </a:t>
            </a:r>
            <a:r>
              <a:rPr lang="en-US" sz="3200" spc="-10" dirty="0">
                <a:solidFill>
                  <a:schemeClr val="tx1"/>
                </a:solidFill>
                <a:latin typeface="Verdana"/>
                <a:cs typeface="Verdana"/>
              </a:rPr>
              <a:t>year.</a:t>
            </a:r>
            <a:endParaRPr lang="en-US" sz="3200" dirty="0">
              <a:solidFill>
                <a:schemeClr val="tx1"/>
              </a:solidFill>
              <a:latin typeface="Verdana"/>
              <a:cs typeface="Verdana"/>
            </a:endParaRPr>
          </a:p>
          <a:p>
            <a:pPr marL="12700" marR="20955">
              <a:lnSpc>
                <a:spcPct val="108300"/>
              </a:lnSpc>
              <a:spcBef>
                <a:spcPts val="100"/>
              </a:spcBef>
            </a:pPr>
            <a:endParaRPr lang="en-US" sz="3200" spc="-90" dirty="0">
              <a:solidFill>
                <a:schemeClr val="tx1"/>
              </a:solidFill>
            </a:endParaRPr>
          </a:p>
          <a:p>
            <a:pPr marL="12700" marR="20955">
              <a:lnSpc>
                <a:spcPct val="108300"/>
              </a:lnSpc>
              <a:spcBef>
                <a:spcPts val="100"/>
              </a:spcBef>
            </a:pPr>
            <a:endParaRPr lang="en-US" sz="3200" dirty="0">
              <a:solidFill>
                <a:schemeClr val="tx1"/>
              </a:solidFill>
              <a:latin typeface="Verdana"/>
              <a:cs typeface="Verdana"/>
            </a:endParaRPr>
          </a:p>
        </p:txBody>
      </p:sp>
      <p:sp>
        <p:nvSpPr>
          <p:cNvPr id="25" name="object 4" descr="Ocean County College Enrollment Services">
            <a:extLst>
              <a:ext uri="{FF2B5EF4-FFF2-40B4-BE49-F238E27FC236}">
                <a16:creationId xmlns:a16="http://schemas.microsoft.com/office/drawing/2014/main" id="{8577EBF0-82AD-464D-9F35-60E95412C1B5}"/>
              </a:ext>
            </a:extLst>
          </p:cNvPr>
          <p:cNvSpPr/>
          <p:nvPr/>
        </p:nvSpPr>
        <p:spPr>
          <a:xfrm>
            <a:off x="0" y="0"/>
            <a:ext cx="20104100" cy="3078480"/>
          </a:xfrm>
          <a:custGeom>
            <a:avLst/>
            <a:gdLst/>
            <a:ahLst/>
            <a:cxnLst/>
            <a:rect l="l" t="t" r="r" b="b"/>
            <a:pathLst>
              <a:path w="20104100" h="3078480">
                <a:moveTo>
                  <a:pt x="20104099" y="0"/>
                </a:moveTo>
                <a:lnTo>
                  <a:pt x="0" y="0"/>
                </a:lnTo>
                <a:lnTo>
                  <a:pt x="0" y="3078440"/>
                </a:lnTo>
                <a:lnTo>
                  <a:pt x="20104099" y="3078440"/>
                </a:lnTo>
                <a:lnTo>
                  <a:pt x="20104099" y="0"/>
                </a:lnTo>
                <a:close/>
              </a:path>
            </a:pathLst>
          </a:custGeom>
          <a:solidFill>
            <a:srgbClr val="00376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7" name="Picture 6" descr="Ocean County College Enrollment Services">
            <a:extLst>
              <a:ext uri="{FF2B5EF4-FFF2-40B4-BE49-F238E27FC236}">
                <a16:creationId xmlns:a16="http://schemas.microsoft.com/office/drawing/2014/main" id="{914020F6-D528-4797-ABA8-1C492FD4EF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1204" y="396875"/>
            <a:ext cx="10432475" cy="2286000"/>
          </a:xfrm>
          <a:prstGeom prst="rect">
            <a:avLst/>
          </a:prstGeom>
        </p:spPr>
      </p:pic>
      <p:sp>
        <p:nvSpPr>
          <p:cNvPr id="2" name="Title 1" hidden="1">
            <a:extLst>
              <a:ext uri="{FF2B5EF4-FFF2-40B4-BE49-F238E27FC236}">
                <a16:creationId xmlns:a16="http://schemas.microsoft.com/office/drawing/2014/main" id="{AC6D5D74-5DC5-4B13-BACD-5519B23E283B}"/>
              </a:ext>
            </a:extLst>
          </p:cNvPr>
          <p:cNvSpPr>
            <a:spLocks noGrp="1"/>
          </p:cNvSpPr>
          <p:nvPr>
            <p:ph type="title"/>
          </p:nvPr>
        </p:nvSpPr>
        <p:spPr>
          <a:xfrm>
            <a:off x="364251" y="3095161"/>
            <a:ext cx="19282410" cy="1107996"/>
          </a:xfrm>
        </p:spPr>
        <p:txBody>
          <a:bodyPr/>
          <a:lstStyle/>
          <a:p>
            <a:r>
              <a:rPr lang="en-US" spc="125" dirty="0">
                <a:solidFill>
                  <a:schemeClr val="tx1"/>
                </a:solidFill>
                <a:latin typeface="Verdana" panose="020B0604030504040204" pitchFamily="34" charset="0"/>
                <a:ea typeface="Verdana" panose="020B0604030504040204" pitchFamily="34" charset="0"/>
              </a:rPr>
              <a:t>Early</a:t>
            </a:r>
            <a:r>
              <a:rPr lang="en-US" spc="220" dirty="0">
                <a:solidFill>
                  <a:schemeClr val="tx1"/>
                </a:solidFill>
                <a:latin typeface="Verdana" panose="020B0604030504040204" pitchFamily="34" charset="0"/>
                <a:ea typeface="Verdana" panose="020B0604030504040204" pitchFamily="34" charset="0"/>
              </a:rPr>
              <a:t> </a:t>
            </a:r>
            <a:r>
              <a:rPr lang="en-US" spc="-90" dirty="0">
                <a:solidFill>
                  <a:schemeClr val="tx1"/>
                </a:solidFill>
                <a:latin typeface="Verdana" panose="020B0604030504040204" pitchFamily="34" charset="0"/>
                <a:ea typeface="Verdana" panose="020B0604030504040204" pitchFamily="34" charset="0"/>
              </a:rPr>
              <a:t>College</a:t>
            </a:r>
            <a:br>
              <a:rPr lang="en-US" spc="-90" dirty="0">
                <a:solidFill>
                  <a:schemeClr val="tx1"/>
                </a:solidFill>
                <a:latin typeface="Verdana" panose="020B0604030504040204" pitchFamily="34" charset="0"/>
                <a:ea typeface="Verdana" panose="020B0604030504040204" pitchFamily="34" charset="0"/>
              </a:rPr>
            </a:br>
            <a:endParaRPr lang="en-US" dirty="0"/>
          </a:p>
        </p:txBody>
      </p:sp>
    </p:spTree>
    <p:extLst>
      <p:ext uri="{BB962C8B-B14F-4D97-AF65-F5344CB8AC3E}">
        <p14:creationId xmlns:p14="http://schemas.microsoft.com/office/powerpoint/2010/main" val="2791925930"/>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object 6" descr="Ocean County College Enrollment Services"/>
          <p:cNvSpPr/>
          <p:nvPr/>
        </p:nvSpPr>
        <p:spPr>
          <a:xfrm>
            <a:off x="380365" y="3233608"/>
            <a:ext cx="19274155" cy="7803515"/>
          </a:xfrm>
          <a:custGeom>
            <a:avLst/>
            <a:gdLst/>
            <a:ahLst/>
            <a:cxnLst/>
            <a:rect l="l" t="t" r="r" b="b"/>
            <a:pathLst>
              <a:path w="19274155" h="7803515">
                <a:moveTo>
                  <a:pt x="19273549" y="0"/>
                </a:moveTo>
                <a:lnTo>
                  <a:pt x="0" y="0"/>
                </a:lnTo>
                <a:lnTo>
                  <a:pt x="0" y="7802903"/>
                </a:lnTo>
                <a:lnTo>
                  <a:pt x="19273549" y="7802903"/>
                </a:lnTo>
                <a:lnTo>
                  <a:pt x="19273549" y="0"/>
                </a:lnTo>
                <a:close/>
              </a:path>
            </a:pathLst>
          </a:custGeom>
          <a:no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683895" y="3504585"/>
            <a:ext cx="18740756" cy="7225696"/>
          </a:xfrm>
          <a:prstGeom prst="rect">
            <a:avLst/>
          </a:prstGeom>
        </p:spPr>
        <p:txBody>
          <a:bodyPr vert="horz" wrap="square" lIns="0" tIns="15875" rIns="0" bIns="0" rtlCol="0">
            <a:spAutoFit/>
          </a:bodyPr>
          <a:lstStyle/>
          <a:p>
            <a:pPr marR="20955" algn="ctr">
              <a:spcBef>
                <a:spcPts val="100"/>
              </a:spcBef>
              <a:spcAft>
                <a:spcPts val="3600"/>
              </a:spcAft>
            </a:pPr>
            <a:r>
              <a:rPr lang="en-US" sz="3200" b="1" u="sng" spc="125" dirty="0">
                <a:solidFill>
                  <a:schemeClr val="tx1"/>
                </a:solidFill>
                <a:latin typeface="Verdana" panose="020B0604030504040204" pitchFamily="34" charset="0"/>
                <a:ea typeface="Verdana" panose="020B0604030504040204" pitchFamily="34" charset="0"/>
              </a:rPr>
              <a:t>Recruitment</a:t>
            </a:r>
          </a:p>
          <a:p>
            <a:pPr marL="457200" marR="20955" indent="-457200" algn="l">
              <a:spcBef>
                <a:spcPts val="100"/>
              </a:spcBef>
              <a:spcAft>
                <a:spcPts val="1200"/>
              </a:spcAft>
              <a:buFont typeface="Wingdings" panose="05000000000000000000" pitchFamily="2" charset="2"/>
              <a:buChar char="§"/>
            </a:pPr>
            <a:r>
              <a:rPr lang="en-US" sz="3200" spc="-45" dirty="0">
                <a:solidFill>
                  <a:schemeClr val="tx1"/>
                </a:solidFill>
                <a:latin typeface="Verdana"/>
                <a:cs typeface="Verdana"/>
              </a:rPr>
              <a:t>The Recruitment Team completed 18 College Pathways presentations in both English and Spanish at local high schools for the Fall 2025 term, as well as 2 virtual presentations for non-traditional students, parents, and community members.</a:t>
            </a:r>
          </a:p>
          <a:p>
            <a:pPr marL="457200" marR="20955" indent="-457200" algn="l">
              <a:spcBef>
                <a:spcPts val="100"/>
              </a:spcBef>
              <a:spcAft>
                <a:spcPts val="1200"/>
              </a:spcAft>
              <a:buFont typeface="Wingdings" panose="05000000000000000000" pitchFamily="2" charset="2"/>
              <a:buChar char="§"/>
            </a:pPr>
            <a:r>
              <a:rPr lang="en-US" sz="3200" spc="-45" dirty="0">
                <a:solidFill>
                  <a:schemeClr val="tx1"/>
                </a:solidFill>
                <a:latin typeface="Verdana"/>
                <a:cs typeface="Verdana"/>
              </a:rPr>
              <a:t>The Recruitment Team met with over 3,000 potential students in the Fall at events ranging from freshman seminar visits to the college, back-to-school nights, early college information sessions, and events geared toward students in the foster care system, homeschooled students, and alternate high school students.</a:t>
            </a:r>
          </a:p>
          <a:p>
            <a:pPr marL="457200" marR="20955" indent="-457200" algn="l">
              <a:spcBef>
                <a:spcPts val="100"/>
              </a:spcBef>
              <a:spcAft>
                <a:spcPts val="1200"/>
              </a:spcAft>
              <a:buFont typeface="Wingdings" panose="05000000000000000000" pitchFamily="2" charset="2"/>
              <a:buChar char="§"/>
            </a:pPr>
            <a:r>
              <a:rPr lang="en-US" sz="3200" spc="-45" dirty="0">
                <a:solidFill>
                  <a:schemeClr val="tx1"/>
                </a:solidFill>
                <a:latin typeface="Verdana"/>
                <a:cs typeface="Verdana"/>
              </a:rPr>
              <a:t>The Recruitment team also hosted several large-scale events, including the annual Fall Open House, the 2nd annual Trunk or Treat event on campus, drawing over 300 attendees, as well as the Guidance Counselor breakfast in October, which had attendees from three different counties to learn more about OCC and the opportunities available for high school students.</a:t>
            </a:r>
            <a:endParaRPr lang="en-US" sz="3200" dirty="0">
              <a:solidFill>
                <a:schemeClr val="tx1"/>
              </a:solidFill>
              <a:latin typeface="Verdana"/>
              <a:cs typeface="Verdana"/>
            </a:endParaRPr>
          </a:p>
        </p:txBody>
      </p:sp>
      <p:sp>
        <p:nvSpPr>
          <p:cNvPr id="25" name="object 4" descr="Ocean County College Enrollment Services">
            <a:extLst>
              <a:ext uri="{FF2B5EF4-FFF2-40B4-BE49-F238E27FC236}">
                <a16:creationId xmlns:a16="http://schemas.microsoft.com/office/drawing/2014/main" id="{8577EBF0-82AD-464D-9F35-60E95412C1B5}"/>
              </a:ext>
            </a:extLst>
          </p:cNvPr>
          <p:cNvSpPr/>
          <p:nvPr/>
        </p:nvSpPr>
        <p:spPr>
          <a:xfrm>
            <a:off x="0" y="0"/>
            <a:ext cx="20104100" cy="3078480"/>
          </a:xfrm>
          <a:custGeom>
            <a:avLst/>
            <a:gdLst/>
            <a:ahLst/>
            <a:cxnLst/>
            <a:rect l="l" t="t" r="r" b="b"/>
            <a:pathLst>
              <a:path w="20104100" h="3078480">
                <a:moveTo>
                  <a:pt x="20104099" y="0"/>
                </a:moveTo>
                <a:lnTo>
                  <a:pt x="0" y="0"/>
                </a:lnTo>
                <a:lnTo>
                  <a:pt x="0" y="3078440"/>
                </a:lnTo>
                <a:lnTo>
                  <a:pt x="20104099" y="3078440"/>
                </a:lnTo>
                <a:lnTo>
                  <a:pt x="20104099" y="0"/>
                </a:lnTo>
                <a:close/>
              </a:path>
            </a:pathLst>
          </a:custGeom>
          <a:solidFill>
            <a:srgbClr val="00376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10" name="Picture 9" descr="Ocean County College Enrollment Services">
            <a:extLst>
              <a:ext uri="{FF2B5EF4-FFF2-40B4-BE49-F238E27FC236}">
                <a16:creationId xmlns:a16="http://schemas.microsoft.com/office/drawing/2014/main" id="{875043E1-7137-4E7A-B423-EAD748B71F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1204" y="396875"/>
            <a:ext cx="10432475" cy="2286000"/>
          </a:xfrm>
          <a:prstGeom prst="rect">
            <a:avLst/>
          </a:prstGeom>
        </p:spPr>
      </p:pic>
      <p:sp>
        <p:nvSpPr>
          <p:cNvPr id="2" name="Title 1" hidden="1">
            <a:extLst>
              <a:ext uri="{FF2B5EF4-FFF2-40B4-BE49-F238E27FC236}">
                <a16:creationId xmlns:a16="http://schemas.microsoft.com/office/drawing/2014/main" id="{A6D1C701-31BB-4275-9F9B-186DF7C0FF32}"/>
              </a:ext>
            </a:extLst>
          </p:cNvPr>
          <p:cNvSpPr>
            <a:spLocks noGrp="1"/>
          </p:cNvSpPr>
          <p:nvPr>
            <p:ph type="title"/>
          </p:nvPr>
        </p:nvSpPr>
        <p:spPr>
          <a:xfrm>
            <a:off x="364251" y="3095161"/>
            <a:ext cx="19282410" cy="553998"/>
          </a:xfrm>
        </p:spPr>
        <p:txBody>
          <a:bodyPr/>
          <a:lstStyle/>
          <a:p>
            <a:r>
              <a:rPr lang="en-US" spc="125" dirty="0">
                <a:solidFill>
                  <a:schemeClr val="tx1"/>
                </a:solidFill>
                <a:latin typeface="Verdana" panose="020B0604030504040204" pitchFamily="34" charset="0"/>
                <a:ea typeface="Verdana" panose="020B0604030504040204" pitchFamily="34" charset="0"/>
              </a:rPr>
              <a:t>Recruitment</a:t>
            </a:r>
            <a:endParaRPr lang="en-US" dirty="0"/>
          </a:p>
        </p:txBody>
      </p:sp>
    </p:spTree>
    <p:extLst>
      <p:ext uri="{BB962C8B-B14F-4D97-AF65-F5344CB8AC3E}">
        <p14:creationId xmlns:p14="http://schemas.microsoft.com/office/powerpoint/2010/main" val="80332147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object 8"/>
          <p:cNvSpPr txBox="1"/>
          <p:nvPr/>
        </p:nvSpPr>
        <p:spPr>
          <a:xfrm>
            <a:off x="945514" y="3233608"/>
            <a:ext cx="18213070" cy="7900240"/>
          </a:xfrm>
          <a:prstGeom prst="rect">
            <a:avLst/>
          </a:prstGeom>
        </p:spPr>
        <p:txBody>
          <a:bodyPr vert="horz" wrap="square" lIns="0" tIns="15875" rIns="0" bIns="0" rtlCol="0">
            <a:spAutoFit/>
          </a:bodyPr>
          <a:lstStyle/>
          <a:p>
            <a:pPr marL="12700">
              <a:lnSpc>
                <a:spcPct val="100000"/>
              </a:lnSpc>
              <a:spcBef>
                <a:spcPts val="125"/>
              </a:spcBef>
            </a:pPr>
            <a:r>
              <a:rPr lang="en-US" sz="3200" b="0" u="none" spc="-160" dirty="0">
                <a:latin typeface="Verdana"/>
                <a:cs typeface="Verdana"/>
              </a:rPr>
              <a:t>The</a:t>
            </a:r>
            <a:r>
              <a:rPr lang="en-US" sz="3200" b="0" u="none" spc="-275" dirty="0">
                <a:latin typeface="Verdana"/>
                <a:cs typeface="Verdana"/>
              </a:rPr>
              <a:t> </a:t>
            </a:r>
            <a:r>
              <a:rPr lang="en-US" sz="3200" b="0" u="none" spc="-145" dirty="0">
                <a:latin typeface="Verdana"/>
                <a:cs typeface="Verdana"/>
              </a:rPr>
              <a:t>Ocean</a:t>
            </a:r>
            <a:r>
              <a:rPr lang="en-US" sz="3200" b="0" u="none" spc="-275" dirty="0">
                <a:latin typeface="Verdana"/>
                <a:cs typeface="Verdana"/>
              </a:rPr>
              <a:t> </a:t>
            </a:r>
            <a:r>
              <a:rPr lang="en-US" sz="3200" b="0" u="none" spc="-185" dirty="0">
                <a:latin typeface="Verdana"/>
                <a:cs typeface="Verdana"/>
              </a:rPr>
              <a:t>County</a:t>
            </a:r>
            <a:r>
              <a:rPr lang="en-US" sz="3200" b="0" u="none" spc="-275" dirty="0">
                <a:latin typeface="Verdana"/>
                <a:cs typeface="Verdana"/>
              </a:rPr>
              <a:t> </a:t>
            </a:r>
            <a:r>
              <a:rPr lang="en-US" sz="3200" b="0" u="none" spc="-180" dirty="0">
                <a:latin typeface="Verdana"/>
                <a:cs typeface="Verdana"/>
              </a:rPr>
              <a:t>College</a:t>
            </a:r>
            <a:r>
              <a:rPr lang="en-US" sz="3200" b="0" u="none" spc="-275" dirty="0">
                <a:latin typeface="Verdana"/>
                <a:cs typeface="Verdana"/>
              </a:rPr>
              <a:t> </a:t>
            </a:r>
            <a:r>
              <a:rPr lang="en-US" sz="3200" b="0" u="none" spc="-165" dirty="0">
                <a:latin typeface="Verdana"/>
                <a:cs typeface="Verdana"/>
              </a:rPr>
              <a:t>Foundation</a:t>
            </a:r>
            <a:r>
              <a:rPr lang="en-US" sz="3200" b="0" u="none" spc="-280" dirty="0">
                <a:latin typeface="Verdana"/>
                <a:cs typeface="Verdana"/>
              </a:rPr>
              <a:t> </a:t>
            </a:r>
            <a:r>
              <a:rPr lang="en-US" sz="3200" b="0" u="none" spc="-155" dirty="0">
                <a:latin typeface="Verdana"/>
                <a:cs typeface="Verdana"/>
              </a:rPr>
              <a:t>is</a:t>
            </a:r>
            <a:r>
              <a:rPr lang="en-US" sz="3200" b="0" u="none" spc="-275" dirty="0">
                <a:latin typeface="Verdana"/>
                <a:cs typeface="Verdana"/>
              </a:rPr>
              <a:t> </a:t>
            </a:r>
            <a:r>
              <a:rPr lang="en-US" sz="3200" b="0" u="none" spc="-180" dirty="0">
                <a:latin typeface="Verdana"/>
                <a:cs typeface="Verdana"/>
              </a:rPr>
              <a:t>proud</a:t>
            </a:r>
            <a:r>
              <a:rPr lang="en-US" sz="3200" b="0" u="none" spc="-275" dirty="0">
                <a:latin typeface="Verdana"/>
                <a:cs typeface="Verdana"/>
              </a:rPr>
              <a:t> </a:t>
            </a:r>
            <a:r>
              <a:rPr lang="en-US" sz="3200" b="0" u="none" spc="-190" dirty="0">
                <a:latin typeface="Verdana"/>
                <a:cs typeface="Verdana"/>
              </a:rPr>
              <a:t>to</a:t>
            </a:r>
            <a:r>
              <a:rPr lang="en-US" sz="3200" b="0" u="none" spc="-275" dirty="0">
                <a:latin typeface="Verdana"/>
                <a:cs typeface="Verdana"/>
              </a:rPr>
              <a:t> </a:t>
            </a:r>
            <a:r>
              <a:rPr lang="en-US" sz="3200" b="0" u="none" spc="-190" dirty="0">
                <a:latin typeface="Verdana"/>
                <a:cs typeface="Verdana"/>
              </a:rPr>
              <a:t>share</a:t>
            </a:r>
            <a:r>
              <a:rPr lang="en-US" sz="3200" b="0" u="none" spc="-275" dirty="0">
                <a:latin typeface="Verdana"/>
                <a:cs typeface="Verdana"/>
              </a:rPr>
              <a:t> </a:t>
            </a:r>
            <a:r>
              <a:rPr lang="en-US" sz="3200" b="0" u="none" spc="-215" dirty="0">
                <a:latin typeface="Verdana"/>
                <a:cs typeface="Verdana"/>
              </a:rPr>
              <a:t>several</a:t>
            </a:r>
            <a:r>
              <a:rPr lang="en-US" sz="3200" b="0" u="none" spc="-275" dirty="0">
                <a:latin typeface="Verdana"/>
                <a:cs typeface="Verdana"/>
              </a:rPr>
              <a:t> </a:t>
            </a:r>
            <a:r>
              <a:rPr lang="en-US" sz="3200" b="0" u="none" spc="-155" dirty="0">
                <a:latin typeface="Verdana"/>
                <a:cs typeface="Verdana"/>
              </a:rPr>
              <a:t>significant</a:t>
            </a:r>
            <a:r>
              <a:rPr lang="en-US" sz="3200" b="0" u="none" spc="-275" dirty="0">
                <a:latin typeface="Verdana"/>
                <a:cs typeface="Verdana"/>
              </a:rPr>
              <a:t> </a:t>
            </a:r>
            <a:r>
              <a:rPr lang="en-US" sz="3200" b="0" u="none" spc="-120" dirty="0">
                <a:latin typeface="Verdana"/>
                <a:cs typeface="Verdana"/>
              </a:rPr>
              <a:t>accomplishments from</a:t>
            </a:r>
            <a:r>
              <a:rPr sz="3200" spc="-290" dirty="0">
                <a:solidFill>
                  <a:schemeClr val="tx1"/>
                </a:solidFill>
                <a:latin typeface="Verdana"/>
                <a:cs typeface="Verdana"/>
              </a:rPr>
              <a:t> </a:t>
            </a:r>
            <a:r>
              <a:rPr sz="3200" spc="-210" dirty="0">
                <a:solidFill>
                  <a:schemeClr val="tx1"/>
                </a:solidFill>
                <a:latin typeface="Verdana"/>
                <a:cs typeface="Verdana"/>
              </a:rPr>
              <a:t>the</a:t>
            </a:r>
            <a:r>
              <a:rPr sz="3200" spc="-290" dirty="0">
                <a:solidFill>
                  <a:schemeClr val="tx1"/>
                </a:solidFill>
                <a:latin typeface="Verdana"/>
                <a:cs typeface="Verdana"/>
              </a:rPr>
              <a:t> </a:t>
            </a:r>
            <a:r>
              <a:rPr sz="3200" spc="-110" dirty="0">
                <a:solidFill>
                  <a:schemeClr val="tx1"/>
                </a:solidFill>
                <a:latin typeface="Verdana"/>
                <a:cs typeface="Verdana"/>
              </a:rPr>
              <a:t>past</a:t>
            </a:r>
            <a:r>
              <a:rPr sz="3200" spc="-290" dirty="0">
                <a:solidFill>
                  <a:schemeClr val="tx1"/>
                </a:solidFill>
                <a:latin typeface="Verdana"/>
                <a:cs typeface="Verdana"/>
              </a:rPr>
              <a:t> </a:t>
            </a:r>
            <a:r>
              <a:rPr sz="3200" spc="-335" dirty="0">
                <a:solidFill>
                  <a:schemeClr val="tx1"/>
                </a:solidFill>
                <a:latin typeface="Verdana"/>
                <a:cs typeface="Verdana"/>
              </a:rPr>
              <a:t>year:</a:t>
            </a:r>
            <a:endParaRPr sz="3200" dirty="0">
              <a:solidFill>
                <a:schemeClr val="tx1"/>
              </a:solidFill>
              <a:latin typeface="Verdana"/>
              <a:cs typeface="Verdana"/>
            </a:endParaRPr>
          </a:p>
          <a:p>
            <a:pPr marL="469900" indent="-457200">
              <a:lnSpc>
                <a:spcPts val="3875"/>
              </a:lnSpc>
              <a:spcBef>
                <a:spcPts val="2740"/>
              </a:spcBef>
              <a:buFont typeface="Wingdings" panose="05000000000000000000" pitchFamily="2" charset="2"/>
              <a:buChar char="§"/>
              <a:tabLst>
                <a:tab pos="389255" algn="l"/>
              </a:tabLst>
            </a:pPr>
            <a:r>
              <a:rPr sz="3200" spc="-170" dirty="0">
                <a:solidFill>
                  <a:schemeClr val="tx1"/>
                </a:solidFill>
                <a:latin typeface="Verdana"/>
                <a:cs typeface="Verdana"/>
              </a:rPr>
              <a:t>Record</a:t>
            </a:r>
            <a:r>
              <a:rPr sz="3200" spc="-265" dirty="0">
                <a:solidFill>
                  <a:schemeClr val="tx1"/>
                </a:solidFill>
                <a:latin typeface="Verdana"/>
                <a:cs typeface="Verdana"/>
              </a:rPr>
              <a:t> </a:t>
            </a:r>
            <a:r>
              <a:rPr sz="3200" spc="-170" dirty="0">
                <a:solidFill>
                  <a:schemeClr val="tx1"/>
                </a:solidFill>
                <a:latin typeface="Verdana"/>
                <a:cs typeface="Verdana"/>
              </a:rPr>
              <a:t>Support</a:t>
            </a:r>
            <a:r>
              <a:rPr sz="3200" spc="-260" dirty="0">
                <a:solidFill>
                  <a:schemeClr val="tx1"/>
                </a:solidFill>
                <a:latin typeface="Verdana"/>
                <a:cs typeface="Verdana"/>
              </a:rPr>
              <a:t> </a:t>
            </a:r>
            <a:r>
              <a:rPr sz="3200" spc="-185" dirty="0">
                <a:solidFill>
                  <a:schemeClr val="tx1"/>
                </a:solidFill>
                <a:latin typeface="Verdana"/>
                <a:cs typeface="Verdana"/>
              </a:rPr>
              <a:t>for</a:t>
            </a:r>
            <a:r>
              <a:rPr sz="3200" spc="-260" dirty="0">
                <a:solidFill>
                  <a:schemeClr val="tx1"/>
                </a:solidFill>
                <a:latin typeface="Verdana"/>
                <a:cs typeface="Verdana"/>
              </a:rPr>
              <a:t> </a:t>
            </a:r>
            <a:r>
              <a:rPr sz="3200" spc="-114" dirty="0">
                <a:solidFill>
                  <a:schemeClr val="tx1"/>
                </a:solidFill>
                <a:latin typeface="Verdana"/>
                <a:cs typeface="Verdana"/>
              </a:rPr>
              <a:t>OCC</a:t>
            </a:r>
            <a:r>
              <a:rPr sz="3200" spc="-260" dirty="0">
                <a:solidFill>
                  <a:schemeClr val="tx1"/>
                </a:solidFill>
                <a:latin typeface="Verdana"/>
                <a:cs typeface="Verdana"/>
              </a:rPr>
              <a:t> </a:t>
            </a:r>
            <a:r>
              <a:rPr sz="3200" spc="-90" dirty="0">
                <a:solidFill>
                  <a:schemeClr val="tx1"/>
                </a:solidFill>
                <a:latin typeface="Verdana"/>
                <a:cs typeface="Verdana"/>
              </a:rPr>
              <a:t>Community</a:t>
            </a:r>
            <a:endParaRPr sz="3200" dirty="0">
              <a:solidFill>
                <a:schemeClr val="tx1"/>
              </a:solidFill>
              <a:latin typeface="Verdana"/>
              <a:cs typeface="Verdana"/>
            </a:endParaRPr>
          </a:p>
          <a:p>
            <a:pPr marL="389255" marR="5080">
              <a:lnSpc>
                <a:spcPts val="3790"/>
              </a:lnSpc>
              <a:spcBef>
                <a:spcPts val="185"/>
              </a:spcBef>
            </a:pPr>
            <a:r>
              <a:rPr sz="3200" dirty="0">
                <a:solidFill>
                  <a:schemeClr val="tx1"/>
                </a:solidFill>
                <a:latin typeface="Verdana"/>
                <a:cs typeface="Verdana"/>
              </a:rPr>
              <a:t>We</a:t>
            </a:r>
            <a:r>
              <a:rPr sz="3200" spc="-260" dirty="0">
                <a:solidFill>
                  <a:schemeClr val="tx1"/>
                </a:solidFill>
                <a:latin typeface="Verdana"/>
                <a:cs typeface="Verdana"/>
              </a:rPr>
              <a:t> </a:t>
            </a:r>
            <a:r>
              <a:rPr sz="3200" spc="-170" dirty="0">
                <a:solidFill>
                  <a:schemeClr val="tx1"/>
                </a:solidFill>
                <a:latin typeface="Verdana"/>
                <a:cs typeface="Verdana"/>
              </a:rPr>
              <a:t>distributed</a:t>
            </a:r>
            <a:r>
              <a:rPr sz="3200" spc="-260" dirty="0">
                <a:solidFill>
                  <a:schemeClr val="tx1"/>
                </a:solidFill>
                <a:latin typeface="Verdana"/>
                <a:cs typeface="Verdana"/>
              </a:rPr>
              <a:t> </a:t>
            </a:r>
            <a:r>
              <a:rPr sz="3200" spc="-125" dirty="0">
                <a:solidFill>
                  <a:schemeClr val="tx1"/>
                </a:solidFill>
                <a:latin typeface="Verdana"/>
                <a:cs typeface="Verdana"/>
              </a:rPr>
              <a:t>an</a:t>
            </a:r>
            <a:r>
              <a:rPr sz="3200" spc="-254" dirty="0">
                <a:solidFill>
                  <a:schemeClr val="tx1"/>
                </a:solidFill>
                <a:latin typeface="Verdana"/>
                <a:cs typeface="Verdana"/>
              </a:rPr>
              <a:t> </a:t>
            </a:r>
            <a:r>
              <a:rPr sz="3200" spc="-195" dirty="0">
                <a:solidFill>
                  <a:schemeClr val="tx1"/>
                </a:solidFill>
                <a:latin typeface="Verdana"/>
                <a:cs typeface="Verdana"/>
              </a:rPr>
              <a:t>unprecedented</a:t>
            </a:r>
            <a:r>
              <a:rPr sz="3200" spc="-260" dirty="0">
                <a:solidFill>
                  <a:schemeClr val="tx1"/>
                </a:solidFill>
                <a:latin typeface="Verdana"/>
                <a:cs typeface="Verdana"/>
              </a:rPr>
              <a:t> </a:t>
            </a:r>
            <a:r>
              <a:rPr sz="3200" spc="-150" dirty="0">
                <a:solidFill>
                  <a:schemeClr val="tx1"/>
                </a:solidFill>
                <a:latin typeface="Verdana"/>
                <a:cs typeface="Verdana"/>
              </a:rPr>
              <a:t>$2</a:t>
            </a:r>
            <a:r>
              <a:rPr sz="3200" spc="-260" dirty="0">
                <a:solidFill>
                  <a:schemeClr val="tx1"/>
                </a:solidFill>
                <a:latin typeface="Verdana"/>
                <a:cs typeface="Verdana"/>
              </a:rPr>
              <a:t> </a:t>
            </a:r>
            <a:r>
              <a:rPr sz="3200" spc="-200" dirty="0">
                <a:solidFill>
                  <a:schemeClr val="tx1"/>
                </a:solidFill>
                <a:latin typeface="Verdana"/>
                <a:cs typeface="Verdana"/>
              </a:rPr>
              <a:t>million</a:t>
            </a:r>
            <a:r>
              <a:rPr sz="3200" spc="-254" dirty="0">
                <a:solidFill>
                  <a:schemeClr val="tx1"/>
                </a:solidFill>
                <a:latin typeface="Verdana"/>
                <a:cs typeface="Verdana"/>
              </a:rPr>
              <a:t> </a:t>
            </a:r>
            <a:r>
              <a:rPr sz="3200" spc="-170" dirty="0">
                <a:solidFill>
                  <a:schemeClr val="tx1"/>
                </a:solidFill>
                <a:latin typeface="Verdana"/>
                <a:cs typeface="Verdana"/>
              </a:rPr>
              <a:t>in</a:t>
            </a:r>
            <a:r>
              <a:rPr sz="3200" spc="-260" dirty="0">
                <a:solidFill>
                  <a:schemeClr val="tx1"/>
                </a:solidFill>
                <a:latin typeface="Verdana"/>
                <a:cs typeface="Verdana"/>
              </a:rPr>
              <a:t> </a:t>
            </a:r>
            <a:r>
              <a:rPr sz="3200" spc="-165" dirty="0">
                <a:solidFill>
                  <a:schemeClr val="tx1"/>
                </a:solidFill>
                <a:latin typeface="Verdana"/>
                <a:cs typeface="Verdana"/>
              </a:rPr>
              <a:t>scholarships</a:t>
            </a:r>
            <a:r>
              <a:rPr sz="3200" spc="-254" dirty="0">
                <a:solidFill>
                  <a:schemeClr val="tx1"/>
                </a:solidFill>
                <a:latin typeface="Verdana"/>
                <a:cs typeface="Verdana"/>
              </a:rPr>
              <a:t> </a:t>
            </a:r>
            <a:r>
              <a:rPr sz="3200" spc="-125" dirty="0">
                <a:solidFill>
                  <a:schemeClr val="tx1"/>
                </a:solidFill>
                <a:latin typeface="Verdana"/>
                <a:cs typeface="Verdana"/>
              </a:rPr>
              <a:t>and</a:t>
            </a:r>
            <a:r>
              <a:rPr sz="3200" spc="-260" dirty="0">
                <a:solidFill>
                  <a:schemeClr val="tx1"/>
                </a:solidFill>
                <a:latin typeface="Verdana"/>
                <a:cs typeface="Verdana"/>
              </a:rPr>
              <a:t> </a:t>
            </a:r>
            <a:r>
              <a:rPr sz="3200" spc="-190" dirty="0">
                <a:solidFill>
                  <a:schemeClr val="tx1"/>
                </a:solidFill>
                <a:latin typeface="Verdana"/>
                <a:cs typeface="Verdana"/>
              </a:rPr>
              <a:t>programmatic</a:t>
            </a:r>
            <a:r>
              <a:rPr sz="3200" spc="-260" dirty="0">
                <a:solidFill>
                  <a:schemeClr val="tx1"/>
                </a:solidFill>
                <a:latin typeface="Verdana"/>
                <a:cs typeface="Verdana"/>
              </a:rPr>
              <a:t> </a:t>
            </a:r>
            <a:r>
              <a:rPr sz="3200" spc="-160" dirty="0">
                <a:solidFill>
                  <a:schemeClr val="tx1"/>
                </a:solidFill>
                <a:latin typeface="Verdana"/>
                <a:cs typeface="Verdana"/>
              </a:rPr>
              <a:t>support</a:t>
            </a:r>
            <a:r>
              <a:rPr sz="3200" spc="-254" dirty="0">
                <a:solidFill>
                  <a:schemeClr val="tx1"/>
                </a:solidFill>
                <a:latin typeface="Verdana"/>
                <a:cs typeface="Verdana"/>
              </a:rPr>
              <a:t> </a:t>
            </a:r>
            <a:r>
              <a:rPr sz="3200" spc="-180" dirty="0">
                <a:solidFill>
                  <a:schemeClr val="tx1"/>
                </a:solidFill>
                <a:latin typeface="Verdana"/>
                <a:cs typeface="Verdana"/>
              </a:rPr>
              <a:t>to</a:t>
            </a:r>
            <a:r>
              <a:rPr sz="3200" spc="-260" dirty="0">
                <a:solidFill>
                  <a:schemeClr val="tx1"/>
                </a:solidFill>
                <a:latin typeface="Verdana"/>
                <a:cs typeface="Verdana"/>
              </a:rPr>
              <a:t> </a:t>
            </a:r>
            <a:r>
              <a:rPr sz="3200" spc="-70" dirty="0">
                <a:solidFill>
                  <a:schemeClr val="tx1"/>
                </a:solidFill>
                <a:latin typeface="Verdana"/>
                <a:cs typeface="Verdana"/>
              </a:rPr>
              <a:t>students </a:t>
            </a:r>
            <a:r>
              <a:rPr sz="3200" spc="-125" dirty="0">
                <a:solidFill>
                  <a:schemeClr val="tx1"/>
                </a:solidFill>
                <a:latin typeface="Verdana"/>
                <a:cs typeface="Verdana"/>
              </a:rPr>
              <a:t>and</a:t>
            </a:r>
            <a:r>
              <a:rPr sz="3200" spc="-275" dirty="0">
                <a:solidFill>
                  <a:schemeClr val="tx1"/>
                </a:solidFill>
                <a:latin typeface="Verdana"/>
                <a:cs typeface="Verdana"/>
              </a:rPr>
              <a:t> </a:t>
            </a:r>
            <a:r>
              <a:rPr sz="3200" spc="-185" dirty="0">
                <a:solidFill>
                  <a:schemeClr val="tx1"/>
                </a:solidFill>
                <a:latin typeface="Verdana"/>
                <a:cs typeface="Verdana"/>
              </a:rPr>
              <a:t>campus</a:t>
            </a:r>
            <a:r>
              <a:rPr sz="3200" spc="-270" dirty="0">
                <a:solidFill>
                  <a:schemeClr val="tx1"/>
                </a:solidFill>
                <a:latin typeface="Verdana"/>
                <a:cs typeface="Verdana"/>
              </a:rPr>
              <a:t> </a:t>
            </a:r>
            <a:r>
              <a:rPr sz="3200" spc="-105" dirty="0">
                <a:solidFill>
                  <a:schemeClr val="tx1"/>
                </a:solidFill>
                <a:latin typeface="Verdana"/>
                <a:cs typeface="Verdana"/>
              </a:rPr>
              <a:t>initiatives.</a:t>
            </a:r>
            <a:endParaRPr sz="3200" dirty="0">
              <a:solidFill>
                <a:schemeClr val="tx1"/>
              </a:solidFill>
              <a:latin typeface="Verdana"/>
              <a:cs typeface="Verdana"/>
            </a:endParaRPr>
          </a:p>
          <a:p>
            <a:pPr marL="469900" indent="-457200">
              <a:lnSpc>
                <a:spcPts val="3875"/>
              </a:lnSpc>
              <a:spcBef>
                <a:spcPts val="2705"/>
              </a:spcBef>
              <a:buFont typeface="Wingdings" panose="05000000000000000000" pitchFamily="2" charset="2"/>
              <a:buChar char="§"/>
              <a:tabLst>
                <a:tab pos="389255" algn="l"/>
              </a:tabLst>
            </a:pPr>
            <a:r>
              <a:rPr sz="3200" spc="-130" dirty="0">
                <a:solidFill>
                  <a:schemeClr val="tx1"/>
                </a:solidFill>
                <a:latin typeface="Verdana"/>
                <a:cs typeface="Verdana"/>
              </a:rPr>
              <a:t>Legacy</a:t>
            </a:r>
            <a:r>
              <a:rPr sz="3200" spc="-250" dirty="0">
                <a:solidFill>
                  <a:schemeClr val="tx1"/>
                </a:solidFill>
                <a:latin typeface="Verdana"/>
                <a:cs typeface="Verdana"/>
              </a:rPr>
              <a:t> </a:t>
            </a:r>
            <a:r>
              <a:rPr sz="3200" spc="-155" dirty="0">
                <a:solidFill>
                  <a:schemeClr val="tx1"/>
                </a:solidFill>
                <a:latin typeface="Verdana"/>
                <a:cs typeface="Verdana"/>
              </a:rPr>
              <a:t>Campaign</a:t>
            </a:r>
            <a:r>
              <a:rPr sz="3200" spc="-245" dirty="0">
                <a:solidFill>
                  <a:schemeClr val="tx1"/>
                </a:solidFill>
                <a:latin typeface="Verdana"/>
                <a:cs typeface="Verdana"/>
              </a:rPr>
              <a:t> </a:t>
            </a:r>
            <a:r>
              <a:rPr sz="3200" spc="-35" dirty="0">
                <a:solidFill>
                  <a:schemeClr val="tx1"/>
                </a:solidFill>
                <a:latin typeface="Verdana"/>
                <a:cs typeface="Verdana"/>
              </a:rPr>
              <a:t>Milestone</a:t>
            </a:r>
            <a:endParaRPr sz="3200" dirty="0">
              <a:solidFill>
                <a:schemeClr val="tx1"/>
              </a:solidFill>
              <a:latin typeface="Verdana"/>
              <a:cs typeface="Verdana"/>
            </a:endParaRPr>
          </a:p>
          <a:p>
            <a:pPr marL="389255" marR="768985">
              <a:lnSpc>
                <a:spcPts val="3790"/>
              </a:lnSpc>
              <a:spcBef>
                <a:spcPts val="185"/>
              </a:spcBef>
            </a:pPr>
            <a:r>
              <a:rPr sz="3200" spc="-160" dirty="0">
                <a:solidFill>
                  <a:schemeClr val="tx1"/>
                </a:solidFill>
                <a:latin typeface="Verdana"/>
                <a:cs typeface="Verdana"/>
              </a:rPr>
              <a:t>The</a:t>
            </a:r>
            <a:r>
              <a:rPr sz="3200" spc="-265" dirty="0">
                <a:solidFill>
                  <a:schemeClr val="tx1"/>
                </a:solidFill>
                <a:latin typeface="Verdana"/>
                <a:cs typeface="Verdana"/>
              </a:rPr>
              <a:t> </a:t>
            </a:r>
            <a:r>
              <a:rPr sz="3200" spc="-130" dirty="0">
                <a:solidFill>
                  <a:schemeClr val="tx1"/>
                </a:solidFill>
                <a:latin typeface="Verdana"/>
                <a:cs typeface="Verdana"/>
              </a:rPr>
              <a:t>Legacy</a:t>
            </a:r>
            <a:r>
              <a:rPr sz="3200" spc="-265" dirty="0">
                <a:solidFill>
                  <a:schemeClr val="tx1"/>
                </a:solidFill>
                <a:latin typeface="Verdana"/>
                <a:cs typeface="Verdana"/>
              </a:rPr>
              <a:t> </a:t>
            </a:r>
            <a:r>
              <a:rPr sz="3200" spc="-155" dirty="0">
                <a:solidFill>
                  <a:schemeClr val="tx1"/>
                </a:solidFill>
                <a:latin typeface="Verdana"/>
                <a:cs typeface="Verdana"/>
              </a:rPr>
              <a:t>Campaign</a:t>
            </a:r>
            <a:r>
              <a:rPr sz="3200" spc="-260" dirty="0">
                <a:solidFill>
                  <a:schemeClr val="tx1"/>
                </a:solidFill>
                <a:latin typeface="Verdana"/>
                <a:cs typeface="Verdana"/>
              </a:rPr>
              <a:t> </a:t>
            </a:r>
            <a:r>
              <a:rPr sz="3200" spc="-140" dirty="0">
                <a:solidFill>
                  <a:schemeClr val="tx1"/>
                </a:solidFill>
                <a:latin typeface="Verdana"/>
                <a:cs typeface="Verdana"/>
              </a:rPr>
              <a:t>has</a:t>
            </a:r>
            <a:r>
              <a:rPr sz="3200" spc="-265" dirty="0">
                <a:solidFill>
                  <a:schemeClr val="tx1"/>
                </a:solidFill>
                <a:latin typeface="Verdana"/>
                <a:cs typeface="Verdana"/>
              </a:rPr>
              <a:t> </a:t>
            </a:r>
            <a:r>
              <a:rPr sz="3200" spc="-175" dirty="0">
                <a:solidFill>
                  <a:schemeClr val="tx1"/>
                </a:solidFill>
                <a:latin typeface="Verdana"/>
                <a:cs typeface="Verdana"/>
              </a:rPr>
              <a:t>reached</a:t>
            </a:r>
            <a:r>
              <a:rPr sz="3200" spc="-260" dirty="0">
                <a:solidFill>
                  <a:schemeClr val="tx1"/>
                </a:solidFill>
                <a:latin typeface="Verdana"/>
                <a:cs typeface="Verdana"/>
              </a:rPr>
              <a:t> </a:t>
            </a:r>
            <a:r>
              <a:rPr sz="3200" spc="-155" dirty="0">
                <a:solidFill>
                  <a:schemeClr val="tx1"/>
                </a:solidFill>
                <a:latin typeface="Verdana"/>
                <a:cs typeface="Verdana"/>
              </a:rPr>
              <a:t>$5</a:t>
            </a:r>
            <a:r>
              <a:rPr sz="3200" spc="-265" dirty="0">
                <a:solidFill>
                  <a:schemeClr val="tx1"/>
                </a:solidFill>
                <a:latin typeface="Verdana"/>
                <a:cs typeface="Verdana"/>
              </a:rPr>
              <a:t> </a:t>
            </a:r>
            <a:r>
              <a:rPr sz="3200" spc="-200" dirty="0">
                <a:solidFill>
                  <a:schemeClr val="tx1"/>
                </a:solidFill>
                <a:latin typeface="Verdana"/>
                <a:cs typeface="Verdana"/>
              </a:rPr>
              <a:t>million</a:t>
            </a:r>
            <a:r>
              <a:rPr sz="3200" spc="-265" dirty="0">
                <a:solidFill>
                  <a:schemeClr val="tx1"/>
                </a:solidFill>
                <a:latin typeface="Verdana"/>
                <a:cs typeface="Verdana"/>
              </a:rPr>
              <a:t> </a:t>
            </a:r>
            <a:r>
              <a:rPr sz="3200" spc="-170" dirty="0">
                <a:solidFill>
                  <a:schemeClr val="tx1"/>
                </a:solidFill>
                <a:latin typeface="Verdana"/>
                <a:cs typeface="Verdana"/>
              </a:rPr>
              <a:t>in</a:t>
            </a:r>
            <a:r>
              <a:rPr sz="3200" spc="-260" dirty="0">
                <a:solidFill>
                  <a:schemeClr val="tx1"/>
                </a:solidFill>
                <a:latin typeface="Verdana"/>
                <a:cs typeface="Verdana"/>
              </a:rPr>
              <a:t> </a:t>
            </a:r>
            <a:r>
              <a:rPr sz="3200" spc="-105" dirty="0">
                <a:solidFill>
                  <a:schemeClr val="tx1"/>
                </a:solidFill>
                <a:latin typeface="Verdana"/>
                <a:cs typeface="Verdana"/>
              </a:rPr>
              <a:t>gifts</a:t>
            </a:r>
            <a:r>
              <a:rPr sz="3200" spc="-265" dirty="0">
                <a:solidFill>
                  <a:schemeClr val="tx1"/>
                </a:solidFill>
                <a:latin typeface="Verdana"/>
                <a:cs typeface="Verdana"/>
              </a:rPr>
              <a:t> </a:t>
            </a:r>
            <a:r>
              <a:rPr sz="3200" spc="-125" dirty="0">
                <a:solidFill>
                  <a:schemeClr val="tx1"/>
                </a:solidFill>
                <a:latin typeface="Verdana"/>
                <a:cs typeface="Verdana"/>
              </a:rPr>
              <a:t>and</a:t>
            </a:r>
            <a:r>
              <a:rPr sz="3200" spc="-260" dirty="0">
                <a:solidFill>
                  <a:schemeClr val="tx1"/>
                </a:solidFill>
                <a:latin typeface="Verdana"/>
                <a:cs typeface="Verdana"/>
              </a:rPr>
              <a:t> </a:t>
            </a:r>
            <a:r>
              <a:rPr sz="3200" spc="-155" dirty="0">
                <a:solidFill>
                  <a:schemeClr val="tx1"/>
                </a:solidFill>
                <a:latin typeface="Verdana"/>
                <a:cs typeface="Verdana"/>
              </a:rPr>
              <a:t>pledges</a:t>
            </a:r>
            <a:r>
              <a:rPr sz="3200" spc="-265" dirty="0">
                <a:solidFill>
                  <a:schemeClr val="tx1"/>
                </a:solidFill>
                <a:latin typeface="Verdana"/>
                <a:cs typeface="Verdana"/>
              </a:rPr>
              <a:t> </a:t>
            </a:r>
            <a:r>
              <a:rPr sz="3200" spc="-140" dirty="0">
                <a:solidFill>
                  <a:schemeClr val="tx1"/>
                </a:solidFill>
                <a:latin typeface="Verdana"/>
                <a:cs typeface="Verdana"/>
              </a:rPr>
              <a:t>toward</a:t>
            </a:r>
            <a:r>
              <a:rPr sz="3200" spc="-260" dirty="0">
                <a:solidFill>
                  <a:schemeClr val="tx1"/>
                </a:solidFill>
                <a:latin typeface="Verdana"/>
                <a:cs typeface="Verdana"/>
              </a:rPr>
              <a:t> </a:t>
            </a:r>
            <a:r>
              <a:rPr sz="3200" spc="-215" dirty="0">
                <a:solidFill>
                  <a:schemeClr val="tx1"/>
                </a:solidFill>
                <a:latin typeface="Verdana"/>
                <a:cs typeface="Verdana"/>
              </a:rPr>
              <a:t>our</a:t>
            </a:r>
            <a:r>
              <a:rPr sz="3200" spc="-265" dirty="0">
                <a:solidFill>
                  <a:schemeClr val="tx1"/>
                </a:solidFill>
                <a:latin typeface="Verdana"/>
                <a:cs typeface="Verdana"/>
              </a:rPr>
              <a:t> </a:t>
            </a:r>
            <a:r>
              <a:rPr sz="3200" spc="-165" dirty="0">
                <a:solidFill>
                  <a:schemeClr val="tx1"/>
                </a:solidFill>
                <a:latin typeface="Verdana"/>
                <a:cs typeface="Verdana"/>
              </a:rPr>
              <a:t>$25</a:t>
            </a:r>
            <a:r>
              <a:rPr sz="3200" spc="-265" dirty="0">
                <a:solidFill>
                  <a:schemeClr val="tx1"/>
                </a:solidFill>
                <a:latin typeface="Verdana"/>
                <a:cs typeface="Verdana"/>
              </a:rPr>
              <a:t> </a:t>
            </a:r>
            <a:r>
              <a:rPr sz="3200" spc="-200" dirty="0">
                <a:solidFill>
                  <a:schemeClr val="tx1"/>
                </a:solidFill>
                <a:latin typeface="Verdana"/>
                <a:cs typeface="Verdana"/>
              </a:rPr>
              <a:t>million</a:t>
            </a:r>
            <a:r>
              <a:rPr sz="3200" spc="-260" dirty="0">
                <a:solidFill>
                  <a:schemeClr val="tx1"/>
                </a:solidFill>
                <a:latin typeface="Verdana"/>
                <a:cs typeface="Verdana"/>
              </a:rPr>
              <a:t> </a:t>
            </a:r>
            <a:r>
              <a:rPr sz="3200" spc="-50" dirty="0">
                <a:solidFill>
                  <a:schemeClr val="tx1"/>
                </a:solidFill>
                <a:latin typeface="Verdana"/>
                <a:cs typeface="Verdana"/>
              </a:rPr>
              <a:t>goal, </a:t>
            </a:r>
            <a:r>
              <a:rPr sz="3200" spc="-195" dirty="0">
                <a:solidFill>
                  <a:schemeClr val="tx1"/>
                </a:solidFill>
                <a:latin typeface="Verdana"/>
                <a:cs typeface="Verdana"/>
              </a:rPr>
              <a:t>ensuring</a:t>
            </a:r>
            <a:r>
              <a:rPr sz="3200" spc="-265" dirty="0">
                <a:solidFill>
                  <a:schemeClr val="tx1"/>
                </a:solidFill>
                <a:latin typeface="Verdana"/>
                <a:cs typeface="Verdana"/>
              </a:rPr>
              <a:t> </a:t>
            </a:r>
            <a:r>
              <a:rPr sz="3200" spc="-165" dirty="0">
                <a:solidFill>
                  <a:schemeClr val="tx1"/>
                </a:solidFill>
                <a:latin typeface="Verdana"/>
                <a:cs typeface="Verdana"/>
              </a:rPr>
              <a:t>long-</a:t>
            </a:r>
            <a:r>
              <a:rPr sz="3200" spc="-245" dirty="0">
                <a:solidFill>
                  <a:schemeClr val="tx1"/>
                </a:solidFill>
                <a:latin typeface="Verdana"/>
                <a:cs typeface="Verdana"/>
              </a:rPr>
              <a:t>term</a:t>
            </a:r>
            <a:r>
              <a:rPr sz="3200" spc="-260" dirty="0">
                <a:solidFill>
                  <a:schemeClr val="tx1"/>
                </a:solidFill>
                <a:latin typeface="Verdana"/>
                <a:cs typeface="Verdana"/>
              </a:rPr>
              <a:t> </a:t>
            </a:r>
            <a:r>
              <a:rPr sz="3200" spc="-165" dirty="0">
                <a:solidFill>
                  <a:schemeClr val="tx1"/>
                </a:solidFill>
                <a:latin typeface="Verdana"/>
                <a:cs typeface="Verdana"/>
              </a:rPr>
              <a:t>funding</a:t>
            </a:r>
            <a:r>
              <a:rPr sz="3200" spc="-260" dirty="0">
                <a:solidFill>
                  <a:schemeClr val="tx1"/>
                </a:solidFill>
                <a:latin typeface="Verdana"/>
                <a:cs typeface="Verdana"/>
              </a:rPr>
              <a:t> </a:t>
            </a:r>
            <a:r>
              <a:rPr sz="3200" spc="-185" dirty="0">
                <a:solidFill>
                  <a:schemeClr val="tx1"/>
                </a:solidFill>
                <a:latin typeface="Verdana"/>
                <a:cs typeface="Verdana"/>
              </a:rPr>
              <a:t>for</a:t>
            </a:r>
            <a:r>
              <a:rPr sz="3200" spc="-260" dirty="0">
                <a:solidFill>
                  <a:schemeClr val="tx1"/>
                </a:solidFill>
                <a:latin typeface="Verdana"/>
                <a:cs typeface="Verdana"/>
              </a:rPr>
              <a:t> </a:t>
            </a:r>
            <a:r>
              <a:rPr sz="3200" spc="-114" dirty="0">
                <a:solidFill>
                  <a:schemeClr val="tx1"/>
                </a:solidFill>
                <a:latin typeface="Verdana"/>
                <a:cs typeface="Verdana"/>
              </a:rPr>
              <a:t>OCC</a:t>
            </a:r>
            <a:r>
              <a:rPr sz="3200" spc="-260" dirty="0">
                <a:solidFill>
                  <a:schemeClr val="tx1"/>
                </a:solidFill>
                <a:latin typeface="Verdana"/>
                <a:cs typeface="Verdana"/>
              </a:rPr>
              <a:t> </a:t>
            </a:r>
            <a:r>
              <a:rPr sz="3200" spc="-165" dirty="0">
                <a:solidFill>
                  <a:schemeClr val="tx1"/>
                </a:solidFill>
                <a:latin typeface="Verdana"/>
                <a:cs typeface="Verdana"/>
              </a:rPr>
              <a:t>scholarships</a:t>
            </a:r>
            <a:r>
              <a:rPr sz="3200" spc="-260" dirty="0">
                <a:solidFill>
                  <a:schemeClr val="tx1"/>
                </a:solidFill>
                <a:latin typeface="Verdana"/>
                <a:cs typeface="Verdana"/>
              </a:rPr>
              <a:t> </a:t>
            </a:r>
            <a:r>
              <a:rPr sz="3200" spc="-125" dirty="0">
                <a:solidFill>
                  <a:schemeClr val="tx1"/>
                </a:solidFill>
                <a:latin typeface="Verdana"/>
                <a:cs typeface="Verdana"/>
              </a:rPr>
              <a:t>and</a:t>
            </a:r>
            <a:r>
              <a:rPr sz="3200" spc="-260" dirty="0">
                <a:solidFill>
                  <a:schemeClr val="tx1"/>
                </a:solidFill>
                <a:latin typeface="Verdana"/>
                <a:cs typeface="Verdana"/>
              </a:rPr>
              <a:t> </a:t>
            </a:r>
            <a:r>
              <a:rPr sz="3200" spc="-190" dirty="0">
                <a:solidFill>
                  <a:schemeClr val="tx1"/>
                </a:solidFill>
                <a:latin typeface="Verdana"/>
                <a:cs typeface="Verdana"/>
              </a:rPr>
              <a:t>programs</a:t>
            </a:r>
            <a:r>
              <a:rPr sz="3200" spc="-260" dirty="0">
                <a:solidFill>
                  <a:schemeClr val="tx1"/>
                </a:solidFill>
                <a:latin typeface="Verdana"/>
                <a:cs typeface="Verdana"/>
              </a:rPr>
              <a:t> </a:t>
            </a:r>
            <a:r>
              <a:rPr sz="3200" spc="-114" dirty="0">
                <a:solidFill>
                  <a:schemeClr val="tx1"/>
                </a:solidFill>
                <a:latin typeface="Verdana"/>
                <a:cs typeface="Verdana"/>
              </a:rPr>
              <a:t>well</a:t>
            </a:r>
            <a:r>
              <a:rPr sz="3200" spc="-260" dirty="0">
                <a:solidFill>
                  <a:schemeClr val="tx1"/>
                </a:solidFill>
                <a:latin typeface="Verdana"/>
                <a:cs typeface="Verdana"/>
              </a:rPr>
              <a:t> </a:t>
            </a:r>
            <a:r>
              <a:rPr sz="3200" spc="-185" dirty="0">
                <a:solidFill>
                  <a:schemeClr val="tx1"/>
                </a:solidFill>
                <a:latin typeface="Verdana"/>
                <a:cs typeface="Verdana"/>
              </a:rPr>
              <a:t>into</a:t>
            </a:r>
            <a:r>
              <a:rPr sz="3200" spc="-260" dirty="0">
                <a:solidFill>
                  <a:schemeClr val="tx1"/>
                </a:solidFill>
                <a:latin typeface="Verdana"/>
                <a:cs typeface="Verdana"/>
              </a:rPr>
              <a:t> </a:t>
            </a:r>
            <a:r>
              <a:rPr sz="3200" spc="-200" dirty="0">
                <a:solidFill>
                  <a:schemeClr val="tx1"/>
                </a:solidFill>
                <a:latin typeface="Verdana"/>
                <a:cs typeface="Verdana"/>
              </a:rPr>
              <a:t>the</a:t>
            </a:r>
            <a:r>
              <a:rPr sz="3200" spc="-260" dirty="0">
                <a:solidFill>
                  <a:schemeClr val="tx1"/>
                </a:solidFill>
                <a:latin typeface="Verdana"/>
                <a:cs typeface="Verdana"/>
              </a:rPr>
              <a:t> </a:t>
            </a:r>
            <a:r>
              <a:rPr sz="3200" spc="-30" dirty="0">
                <a:solidFill>
                  <a:schemeClr val="tx1"/>
                </a:solidFill>
                <a:latin typeface="Verdana"/>
                <a:cs typeface="Verdana"/>
              </a:rPr>
              <a:t>future.</a:t>
            </a:r>
            <a:endParaRPr sz="3200" dirty="0">
              <a:solidFill>
                <a:schemeClr val="tx1"/>
              </a:solidFill>
              <a:latin typeface="Verdana"/>
              <a:cs typeface="Verdana"/>
            </a:endParaRPr>
          </a:p>
          <a:p>
            <a:pPr marL="469900" indent="-457200">
              <a:lnSpc>
                <a:spcPts val="3875"/>
              </a:lnSpc>
              <a:spcBef>
                <a:spcPts val="2705"/>
              </a:spcBef>
              <a:buFont typeface="Wingdings" panose="05000000000000000000" pitchFamily="2" charset="2"/>
              <a:buChar char="§"/>
              <a:tabLst>
                <a:tab pos="389255" algn="l"/>
              </a:tabLst>
            </a:pPr>
            <a:r>
              <a:rPr sz="3200" spc="-160" dirty="0">
                <a:solidFill>
                  <a:schemeClr val="tx1"/>
                </a:solidFill>
                <a:latin typeface="Verdana"/>
                <a:cs typeface="Verdana"/>
              </a:rPr>
              <a:t>Expansion</a:t>
            </a:r>
            <a:r>
              <a:rPr sz="3200" spc="-265" dirty="0">
                <a:solidFill>
                  <a:schemeClr val="tx1"/>
                </a:solidFill>
                <a:latin typeface="Verdana"/>
                <a:cs typeface="Verdana"/>
              </a:rPr>
              <a:t> </a:t>
            </a:r>
            <a:r>
              <a:rPr sz="3200" spc="-120" dirty="0">
                <a:solidFill>
                  <a:schemeClr val="tx1"/>
                </a:solidFill>
                <a:latin typeface="Verdana"/>
                <a:cs typeface="Verdana"/>
              </a:rPr>
              <a:t>of</a:t>
            </a:r>
            <a:r>
              <a:rPr sz="3200" spc="-260" dirty="0">
                <a:solidFill>
                  <a:schemeClr val="tx1"/>
                </a:solidFill>
                <a:latin typeface="Verdana"/>
                <a:cs typeface="Verdana"/>
              </a:rPr>
              <a:t> </a:t>
            </a:r>
            <a:r>
              <a:rPr sz="3200" spc="-200" dirty="0">
                <a:solidFill>
                  <a:schemeClr val="tx1"/>
                </a:solidFill>
                <a:latin typeface="Verdana"/>
                <a:cs typeface="Verdana"/>
              </a:rPr>
              <a:t>the</a:t>
            </a:r>
            <a:r>
              <a:rPr sz="3200" spc="-260" dirty="0">
                <a:solidFill>
                  <a:schemeClr val="tx1"/>
                </a:solidFill>
                <a:latin typeface="Verdana"/>
                <a:cs typeface="Verdana"/>
              </a:rPr>
              <a:t> </a:t>
            </a:r>
            <a:r>
              <a:rPr sz="3200" spc="-160" dirty="0">
                <a:solidFill>
                  <a:schemeClr val="tx1"/>
                </a:solidFill>
                <a:latin typeface="Verdana"/>
                <a:cs typeface="Verdana"/>
              </a:rPr>
              <a:t>Foundation</a:t>
            </a:r>
            <a:r>
              <a:rPr sz="3200" spc="-260" dirty="0">
                <a:solidFill>
                  <a:schemeClr val="tx1"/>
                </a:solidFill>
                <a:latin typeface="Verdana"/>
                <a:cs typeface="Verdana"/>
              </a:rPr>
              <a:t> </a:t>
            </a:r>
            <a:r>
              <a:rPr sz="3200" spc="-50" dirty="0">
                <a:solidFill>
                  <a:schemeClr val="tx1"/>
                </a:solidFill>
                <a:latin typeface="Verdana"/>
                <a:cs typeface="Verdana"/>
              </a:rPr>
              <a:t>Art</a:t>
            </a:r>
            <a:r>
              <a:rPr sz="3200" spc="-265" dirty="0">
                <a:solidFill>
                  <a:schemeClr val="tx1"/>
                </a:solidFill>
                <a:latin typeface="Verdana"/>
                <a:cs typeface="Verdana"/>
              </a:rPr>
              <a:t> </a:t>
            </a:r>
            <a:r>
              <a:rPr sz="3200" spc="-35" dirty="0">
                <a:solidFill>
                  <a:schemeClr val="tx1"/>
                </a:solidFill>
                <a:latin typeface="Verdana"/>
                <a:cs typeface="Verdana"/>
              </a:rPr>
              <a:t>Collection</a:t>
            </a:r>
            <a:endParaRPr sz="3200" dirty="0">
              <a:solidFill>
                <a:schemeClr val="tx1"/>
              </a:solidFill>
              <a:latin typeface="Verdana"/>
              <a:cs typeface="Verdana"/>
            </a:endParaRPr>
          </a:p>
          <a:p>
            <a:pPr marL="389255">
              <a:lnSpc>
                <a:spcPts val="3875"/>
              </a:lnSpc>
            </a:pPr>
            <a:r>
              <a:rPr sz="3200" spc="-170" dirty="0">
                <a:solidFill>
                  <a:schemeClr val="tx1"/>
                </a:solidFill>
                <a:latin typeface="Verdana"/>
                <a:cs typeface="Verdana"/>
              </a:rPr>
              <a:t>Featured</a:t>
            </a:r>
            <a:r>
              <a:rPr sz="3200" spc="-275" dirty="0">
                <a:solidFill>
                  <a:schemeClr val="tx1"/>
                </a:solidFill>
                <a:latin typeface="Verdana"/>
                <a:cs typeface="Verdana"/>
              </a:rPr>
              <a:t> </a:t>
            </a:r>
            <a:r>
              <a:rPr sz="3200" spc="-135" dirty="0">
                <a:solidFill>
                  <a:schemeClr val="tx1"/>
                </a:solidFill>
                <a:latin typeface="Verdana"/>
                <a:cs typeface="Verdana"/>
              </a:rPr>
              <a:t>artists</a:t>
            </a:r>
            <a:r>
              <a:rPr sz="3200" spc="-275" dirty="0">
                <a:solidFill>
                  <a:schemeClr val="tx1"/>
                </a:solidFill>
                <a:latin typeface="Verdana"/>
                <a:cs typeface="Verdana"/>
              </a:rPr>
              <a:t> </a:t>
            </a:r>
            <a:r>
              <a:rPr sz="3200" spc="-135" dirty="0">
                <a:solidFill>
                  <a:schemeClr val="tx1"/>
                </a:solidFill>
                <a:latin typeface="Verdana"/>
                <a:cs typeface="Verdana"/>
              </a:rPr>
              <a:t>can</a:t>
            </a:r>
            <a:r>
              <a:rPr sz="3200" spc="-270" dirty="0">
                <a:solidFill>
                  <a:schemeClr val="tx1"/>
                </a:solidFill>
                <a:latin typeface="Verdana"/>
                <a:cs typeface="Verdana"/>
              </a:rPr>
              <a:t> </a:t>
            </a:r>
            <a:r>
              <a:rPr sz="3200" spc="-150" dirty="0">
                <a:solidFill>
                  <a:schemeClr val="tx1"/>
                </a:solidFill>
                <a:latin typeface="Verdana"/>
                <a:cs typeface="Verdana"/>
              </a:rPr>
              <a:t>be</a:t>
            </a:r>
            <a:r>
              <a:rPr sz="3200" spc="-275" dirty="0">
                <a:solidFill>
                  <a:schemeClr val="tx1"/>
                </a:solidFill>
                <a:latin typeface="Verdana"/>
                <a:cs typeface="Verdana"/>
              </a:rPr>
              <a:t> </a:t>
            </a:r>
            <a:r>
              <a:rPr sz="3200" spc="-150" dirty="0">
                <a:solidFill>
                  <a:schemeClr val="tx1"/>
                </a:solidFill>
                <a:latin typeface="Verdana"/>
                <a:cs typeface="Verdana"/>
              </a:rPr>
              <a:t>viewed</a:t>
            </a:r>
            <a:r>
              <a:rPr sz="3200" spc="-270" dirty="0">
                <a:solidFill>
                  <a:schemeClr val="tx1"/>
                </a:solidFill>
                <a:latin typeface="Verdana"/>
                <a:cs typeface="Verdana"/>
              </a:rPr>
              <a:t> </a:t>
            </a:r>
            <a:r>
              <a:rPr sz="3200" spc="-175" dirty="0">
                <a:solidFill>
                  <a:schemeClr val="tx1"/>
                </a:solidFill>
                <a:latin typeface="Verdana"/>
                <a:cs typeface="Verdana"/>
              </a:rPr>
              <a:t>on</a:t>
            </a:r>
            <a:r>
              <a:rPr sz="3200" spc="-275" dirty="0">
                <a:solidFill>
                  <a:schemeClr val="tx1"/>
                </a:solidFill>
                <a:latin typeface="Verdana"/>
                <a:cs typeface="Verdana"/>
              </a:rPr>
              <a:t> </a:t>
            </a:r>
            <a:r>
              <a:rPr sz="3200" spc="-215" dirty="0">
                <a:solidFill>
                  <a:schemeClr val="tx1"/>
                </a:solidFill>
                <a:latin typeface="Verdana"/>
                <a:cs typeface="Verdana"/>
              </a:rPr>
              <a:t>our</a:t>
            </a:r>
            <a:r>
              <a:rPr sz="3200" spc="-275" dirty="0">
                <a:solidFill>
                  <a:schemeClr val="tx1"/>
                </a:solidFill>
                <a:latin typeface="Verdana"/>
                <a:cs typeface="Verdana"/>
              </a:rPr>
              <a:t> </a:t>
            </a:r>
            <a:r>
              <a:rPr sz="3200" spc="-229" dirty="0">
                <a:solidFill>
                  <a:schemeClr val="tx1"/>
                </a:solidFill>
                <a:latin typeface="Verdana"/>
                <a:cs typeface="Verdana"/>
              </a:rPr>
              <a:t>website:</a:t>
            </a:r>
            <a:r>
              <a:rPr sz="3200" spc="-270" dirty="0">
                <a:solidFill>
                  <a:schemeClr val="tx1"/>
                </a:solidFill>
                <a:latin typeface="Verdana"/>
                <a:cs typeface="Verdana"/>
              </a:rPr>
              <a:t> </a:t>
            </a:r>
            <a:r>
              <a:rPr sz="3200" spc="-114" dirty="0">
                <a:solidFill>
                  <a:schemeClr val="tx1"/>
                </a:solidFill>
                <a:latin typeface="Verdana"/>
                <a:cs typeface="Verdana"/>
              </a:rPr>
              <a:t>occfoundation.org.</a:t>
            </a:r>
            <a:endParaRPr sz="3200" dirty="0">
              <a:solidFill>
                <a:schemeClr val="tx1"/>
              </a:solidFill>
              <a:latin typeface="Verdana"/>
              <a:cs typeface="Verdana"/>
            </a:endParaRPr>
          </a:p>
          <a:p>
            <a:pPr marL="469900" indent="-457200">
              <a:lnSpc>
                <a:spcPts val="3875"/>
              </a:lnSpc>
              <a:spcBef>
                <a:spcPts val="2800"/>
              </a:spcBef>
              <a:buFont typeface="Wingdings" panose="05000000000000000000" pitchFamily="2" charset="2"/>
              <a:buChar char="§"/>
              <a:tabLst>
                <a:tab pos="389255" algn="l"/>
              </a:tabLst>
            </a:pPr>
            <a:r>
              <a:rPr sz="3200" spc="-215" dirty="0">
                <a:solidFill>
                  <a:schemeClr val="tx1"/>
                </a:solidFill>
                <a:latin typeface="Verdana"/>
                <a:cs typeface="Verdana"/>
              </a:rPr>
              <a:t>Increasing </a:t>
            </a:r>
            <a:r>
              <a:rPr sz="3200" spc="-170" dirty="0">
                <a:solidFill>
                  <a:schemeClr val="tx1"/>
                </a:solidFill>
                <a:latin typeface="Verdana"/>
                <a:cs typeface="Verdana"/>
              </a:rPr>
              <a:t>Scholarship</a:t>
            </a:r>
            <a:r>
              <a:rPr sz="3200" spc="-210" dirty="0">
                <a:solidFill>
                  <a:schemeClr val="tx1"/>
                </a:solidFill>
                <a:latin typeface="Verdana"/>
                <a:cs typeface="Verdana"/>
              </a:rPr>
              <a:t> </a:t>
            </a:r>
            <a:r>
              <a:rPr sz="3200" spc="-10" dirty="0">
                <a:solidFill>
                  <a:schemeClr val="tx1"/>
                </a:solidFill>
                <a:latin typeface="Verdana"/>
                <a:cs typeface="Verdana"/>
              </a:rPr>
              <a:t>Demand</a:t>
            </a:r>
            <a:endParaRPr sz="3200" dirty="0">
              <a:solidFill>
                <a:schemeClr val="tx1"/>
              </a:solidFill>
              <a:latin typeface="Verdana"/>
              <a:cs typeface="Verdana"/>
            </a:endParaRPr>
          </a:p>
          <a:p>
            <a:pPr marL="389255" marR="278130">
              <a:lnSpc>
                <a:spcPts val="3790"/>
              </a:lnSpc>
              <a:spcBef>
                <a:spcPts val="185"/>
              </a:spcBef>
            </a:pPr>
            <a:r>
              <a:rPr sz="3200" spc="-170" dirty="0">
                <a:solidFill>
                  <a:schemeClr val="tx1"/>
                </a:solidFill>
                <a:latin typeface="Verdana"/>
                <a:cs typeface="Verdana"/>
              </a:rPr>
              <a:t>Scholarship</a:t>
            </a:r>
            <a:r>
              <a:rPr sz="3200" spc="-265" dirty="0">
                <a:solidFill>
                  <a:schemeClr val="tx1"/>
                </a:solidFill>
                <a:latin typeface="Verdana"/>
                <a:cs typeface="Verdana"/>
              </a:rPr>
              <a:t> </a:t>
            </a:r>
            <a:r>
              <a:rPr sz="3200" spc="-145" dirty="0">
                <a:solidFill>
                  <a:schemeClr val="tx1"/>
                </a:solidFill>
                <a:latin typeface="Verdana"/>
                <a:cs typeface="Verdana"/>
              </a:rPr>
              <a:t>applications</a:t>
            </a:r>
            <a:r>
              <a:rPr sz="3200" spc="-260" dirty="0">
                <a:solidFill>
                  <a:schemeClr val="tx1"/>
                </a:solidFill>
                <a:latin typeface="Verdana"/>
                <a:cs typeface="Verdana"/>
              </a:rPr>
              <a:t> </a:t>
            </a:r>
            <a:r>
              <a:rPr sz="3200" spc="-185" dirty="0">
                <a:solidFill>
                  <a:schemeClr val="tx1"/>
                </a:solidFill>
                <a:latin typeface="Verdana"/>
                <a:cs typeface="Verdana"/>
              </a:rPr>
              <a:t>for</a:t>
            </a:r>
            <a:r>
              <a:rPr sz="3200" spc="-265" dirty="0">
                <a:solidFill>
                  <a:schemeClr val="tx1"/>
                </a:solidFill>
                <a:latin typeface="Verdana"/>
                <a:cs typeface="Verdana"/>
              </a:rPr>
              <a:t> </a:t>
            </a:r>
            <a:r>
              <a:rPr sz="3200" spc="-180" dirty="0">
                <a:solidFill>
                  <a:schemeClr val="tx1"/>
                </a:solidFill>
                <a:latin typeface="Verdana"/>
                <a:cs typeface="Verdana"/>
              </a:rPr>
              <a:t>Spring</a:t>
            </a:r>
            <a:r>
              <a:rPr sz="3200" spc="-260" dirty="0">
                <a:solidFill>
                  <a:schemeClr val="tx1"/>
                </a:solidFill>
                <a:latin typeface="Verdana"/>
                <a:cs typeface="Verdana"/>
              </a:rPr>
              <a:t> </a:t>
            </a:r>
            <a:r>
              <a:rPr sz="3200" spc="-204" dirty="0">
                <a:solidFill>
                  <a:schemeClr val="tx1"/>
                </a:solidFill>
                <a:latin typeface="Verdana"/>
                <a:cs typeface="Verdana"/>
              </a:rPr>
              <a:t>2026</a:t>
            </a:r>
            <a:r>
              <a:rPr sz="3200" spc="-260" dirty="0">
                <a:solidFill>
                  <a:schemeClr val="tx1"/>
                </a:solidFill>
                <a:latin typeface="Verdana"/>
                <a:cs typeface="Verdana"/>
              </a:rPr>
              <a:t> </a:t>
            </a:r>
            <a:r>
              <a:rPr sz="3200" spc="-190" dirty="0">
                <a:solidFill>
                  <a:schemeClr val="tx1"/>
                </a:solidFill>
                <a:latin typeface="Verdana"/>
                <a:cs typeface="Verdana"/>
              </a:rPr>
              <a:t>have</a:t>
            </a:r>
            <a:r>
              <a:rPr sz="3200" spc="-265" dirty="0">
                <a:solidFill>
                  <a:schemeClr val="tx1"/>
                </a:solidFill>
                <a:latin typeface="Verdana"/>
                <a:cs typeface="Verdana"/>
              </a:rPr>
              <a:t> </a:t>
            </a:r>
            <a:r>
              <a:rPr sz="3200" spc="-180" dirty="0">
                <a:solidFill>
                  <a:schemeClr val="tx1"/>
                </a:solidFill>
                <a:latin typeface="Verdana"/>
                <a:cs typeface="Verdana"/>
              </a:rPr>
              <a:t>surged</a:t>
            </a:r>
            <a:r>
              <a:rPr sz="3200" spc="-260" dirty="0">
                <a:solidFill>
                  <a:schemeClr val="tx1"/>
                </a:solidFill>
                <a:latin typeface="Verdana"/>
                <a:cs typeface="Verdana"/>
              </a:rPr>
              <a:t> </a:t>
            </a:r>
            <a:r>
              <a:rPr sz="3200" spc="-200" dirty="0">
                <a:solidFill>
                  <a:schemeClr val="tx1"/>
                </a:solidFill>
                <a:latin typeface="Verdana"/>
                <a:cs typeface="Verdana"/>
              </a:rPr>
              <a:t>by</a:t>
            </a:r>
            <a:r>
              <a:rPr sz="3200" spc="-260" dirty="0">
                <a:solidFill>
                  <a:schemeClr val="tx1"/>
                </a:solidFill>
                <a:latin typeface="Verdana"/>
                <a:cs typeface="Verdana"/>
              </a:rPr>
              <a:t> </a:t>
            </a:r>
            <a:r>
              <a:rPr sz="3200" spc="-245" dirty="0">
                <a:solidFill>
                  <a:schemeClr val="tx1"/>
                </a:solidFill>
                <a:latin typeface="Verdana"/>
                <a:cs typeface="Verdana"/>
              </a:rPr>
              <a:t>over</a:t>
            </a:r>
            <a:r>
              <a:rPr sz="3200" spc="-265" dirty="0">
                <a:solidFill>
                  <a:schemeClr val="tx1"/>
                </a:solidFill>
                <a:latin typeface="Verdana"/>
                <a:cs typeface="Verdana"/>
              </a:rPr>
              <a:t> </a:t>
            </a:r>
            <a:r>
              <a:rPr sz="3200" spc="-290" dirty="0">
                <a:solidFill>
                  <a:schemeClr val="tx1"/>
                </a:solidFill>
                <a:latin typeface="Verdana"/>
                <a:cs typeface="Verdana"/>
              </a:rPr>
              <a:t>50%,</a:t>
            </a:r>
            <a:r>
              <a:rPr sz="3200" spc="-260" dirty="0">
                <a:solidFill>
                  <a:schemeClr val="tx1"/>
                </a:solidFill>
                <a:latin typeface="Verdana"/>
                <a:cs typeface="Verdana"/>
              </a:rPr>
              <a:t> </a:t>
            </a:r>
            <a:r>
              <a:rPr sz="3200" spc="-185" dirty="0">
                <a:solidFill>
                  <a:schemeClr val="tx1"/>
                </a:solidFill>
                <a:latin typeface="Verdana"/>
                <a:cs typeface="Verdana"/>
              </a:rPr>
              <a:t>underscoring</a:t>
            </a:r>
            <a:r>
              <a:rPr sz="3200" spc="-260" dirty="0">
                <a:solidFill>
                  <a:schemeClr val="tx1"/>
                </a:solidFill>
                <a:latin typeface="Verdana"/>
                <a:cs typeface="Verdana"/>
              </a:rPr>
              <a:t> </a:t>
            </a:r>
            <a:r>
              <a:rPr sz="3200" spc="-200" dirty="0">
                <a:solidFill>
                  <a:schemeClr val="tx1"/>
                </a:solidFill>
                <a:latin typeface="Verdana"/>
                <a:cs typeface="Verdana"/>
              </a:rPr>
              <a:t>the</a:t>
            </a:r>
            <a:r>
              <a:rPr sz="3200" spc="-265" dirty="0">
                <a:solidFill>
                  <a:schemeClr val="tx1"/>
                </a:solidFill>
                <a:latin typeface="Verdana"/>
                <a:cs typeface="Verdana"/>
              </a:rPr>
              <a:t> </a:t>
            </a:r>
            <a:r>
              <a:rPr sz="3200" spc="-150" dirty="0">
                <a:solidFill>
                  <a:schemeClr val="tx1"/>
                </a:solidFill>
                <a:latin typeface="Verdana"/>
                <a:cs typeface="Verdana"/>
              </a:rPr>
              <a:t>critical</a:t>
            </a:r>
            <a:r>
              <a:rPr sz="3200" spc="-260" dirty="0">
                <a:solidFill>
                  <a:schemeClr val="tx1"/>
                </a:solidFill>
                <a:latin typeface="Verdana"/>
                <a:cs typeface="Verdana"/>
              </a:rPr>
              <a:t> </a:t>
            </a:r>
            <a:r>
              <a:rPr sz="3200" spc="-20" dirty="0">
                <a:solidFill>
                  <a:schemeClr val="tx1"/>
                </a:solidFill>
                <a:latin typeface="Verdana"/>
                <a:cs typeface="Verdana"/>
              </a:rPr>
              <a:t>need </a:t>
            </a:r>
            <a:r>
              <a:rPr sz="3200" spc="-180" dirty="0">
                <a:solidFill>
                  <a:schemeClr val="tx1"/>
                </a:solidFill>
                <a:latin typeface="Verdana"/>
                <a:cs typeface="Verdana"/>
              </a:rPr>
              <a:t>for</a:t>
            </a:r>
            <a:r>
              <a:rPr sz="3200" spc="-260" dirty="0">
                <a:solidFill>
                  <a:schemeClr val="tx1"/>
                </a:solidFill>
                <a:latin typeface="Verdana"/>
                <a:cs typeface="Verdana"/>
              </a:rPr>
              <a:t> </a:t>
            </a:r>
            <a:r>
              <a:rPr sz="3200" spc="-175" dirty="0">
                <a:solidFill>
                  <a:schemeClr val="tx1"/>
                </a:solidFill>
                <a:latin typeface="Verdana"/>
                <a:cs typeface="Verdana"/>
              </a:rPr>
              <a:t>student</a:t>
            </a:r>
            <a:r>
              <a:rPr sz="3200" spc="-260" dirty="0">
                <a:solidFill>
                  <a:schemeClr val="tx1"/>
                </a:solidFill>
                <a:latin typeface="Verdana"/>
                <a:cs typeface="Verdana"/>
              </a:rPr>
              <a:t> </a:t>
            </a:r>
            <a:r>
              <a:rPr sz="3200" spc="-60" dirty="0">
                <a:solidFill>
                  <a:schemeClr val="tx1"/>
                </a:solidFill>
                <a:latin typeface="Verdana"/>
                <a:cs typeface="Verdana"/>
              </a:rPr>
              <a:t>support.</a:t>
            </a:r>
            <a:endParaRPr sz="3200" dirty="0">
              <a:solidFill>
                <a:schemeClr val="tx1"/>
              </a:solidFill>
              <a:latin typeface="Verdana"/>
              <a:cs typeface="Verdana"/>
            </a:endParaRPr>
          </a:p>
        </p:txBody>
      </p:sp>
      <p:sp>
        <p:nvSpPr>
          <p:cNvPr id="6" name="object 6" descr="Ocean County College Foundation Logo"/>
          <p:cNvSpPr/>
          <p:nvPr/>
        </p:nvSpPr>
        <p:spPr>
          <a:xfrm>
            <a:off x="380365" y="3233608"/>
            <a:ext cx="19274155" cy="7803515"/>
          </a:xfrm>
          <a:custGeom>
            <a:avLst/>
            <a:gdLst/>
            <a:ahLst/>
            <a:cxnLst/>
            <a:rect l="l" t="t" r="r" b="b"/>
            <a:pathLst>
              <a:path w="19274155" h="7803515">
                <a:moveTo>
                  <a:pt x="19273549" y="0"/>
                </a:moveTo>
                <a:lnTo>
                  <a:pt x="0" y="0"/>
                </a:lnTo>
                <a:lnTo>
                  <a:pt x="0" y="7802903"/>
                </a:lnTo>
                <a:lnTo>
                  <a:pt x="19273549" y="7802903"/>
                </a:lnTo>
                <a:lnTo>
                  <a:pt x="19273549" y="0"/>
                </a:lnTo>
                <a:close/>
              </a:path>
            </a:pathLst>
          </a:custGeom>
          <a:noFill/>
        </p:spPr>
        <p:txBody>
          <a:bodyPr wrap="square" lIns="0" tIns="0" rIns="0" bIns="0" rtlCol="0"/>
          <a:lstStyle/>
          <a:p>
            <a:endParaRPr/>
          </a:p>
        </p:txBody>
      </p:sp>
      <p:grpSp>
        <p:nvGrpSpPr>
          <p:cNvPr id="3" name="object 3" descr="Ocean County College Foundation Logo"/>
          <p:cNvGrpSpPr/>
          <p:nvPr/>
        </p:nvGrpSpPr>
        <p:grpSpPr>
          <a:xfrm>
            <a:off x="0" y="0"/>
            <a:ext cx="20104100" cy="3078480"/>
            <a:chOff x="0" y="0"/>
            <a:chExt cx="20104100" cy="3078480"/>
          </a:xfrm>
          <a:solidFill>
            <a:srgbClr val="003768"/>
          </a:solidFill>
        </p:grpSpPr>
        <p:pic>
          <p:nvPicPr>
            <p:cNvPr id="5" name="object 5" descr="Ocean County College Foundation Logo"/>
            <p:cNvPicPr/>
            <p:nvPr/>
          </p:nvPicPr>
          <p:blipFill>
            <a:blip r:embed="rId3" cstate="print"/>
            <a:stretch>
              <a:fillRect/>
            </a:stretch>
          </p:blipFill>
          <p:spPr>
            <a:xfrm>
              <a:off x="7721681" y="377423"/>
              <a:ext cx="4586667" cy="2286000"/>
            </a:xfrm>
            <a:prstGeom prst="rect">
              <a:avLst/>
            </a:prstGeom>
            <a:grpFill/>
          </p:spPr>
        </p:pic>
        <p:sp>
          <p:nvSpPr>
            <p:cNvPr id="4" name="object 4"/>
            <p:cNvSpPr/>
            <p:nvPr/>
          </p:nvSpPr>
          <p:spPr>
            <a:xfrm>
              <a:off x="0" y="0"/>
              <a:ext cx="20104100" cy="3078480"/>
            </a:xfrm>
            <a:custGeom>
              <a:avLst/>
              <a:gdLst/>
              <a:ahLst/>
              <a:cxnLst/>
              <a:rect l="l" t="t" r="r" b="b"/>
              <a:pathLst>
                <a:path w="20104100" h="3078480">
                  <a:moveTo>
                    <a:pt x="20104099" y="0"/>
                  </a:moveTo>
                  <a:lnTo>
                    <a:pt x="0" y="0"/>
                  </a:lnTo>
                  <a:lnTo>
                    <a:pt x="0" y="3078440"/>
                  </a:lnTo>
                  <a:lnTo>
                    <a:pt x="20104099" y="3078440"/>
                  </a:lnTo>
                  <a:lnTo>
                    <a:pt x="20104099" y="0"/>
                  </a:lnTo>
                  <a:close/>
                </a:path>
              </a:pathLst>
            </a:custGeom>
            <a:grpFill/>
          </p:spPr>
          <p:txBody>
            <a:bodyPr wrap="square" lIns="0" tIns="0" rIns="0" bIns="0" rtlCol="0"/>
            <a:lstStyle/>
            <a:p>
              <a:endParaRPr dirty="0"/>
            </a:p>
          </p:txBody>
        </p:sp>
      </p:grpSp>
      <p:sp>
        <p:nvSpPr>
          <p:cNvPr id="2" name="Title 1" hidden="1">
            <a:extLst>
              <a:ext uri="{FF2B5EF4-FFF2-40B4-BE49-F238E27FC236}">
                <a16:creationId xmlns:a16="http://schemas.microsoft.com/office/drawing/2014/main" id="{E740728E-4CDE-49A6-8B86-2CEB565B118D}"/>
              </a:ext>
            </a:extLst>
          </p:cNvPr>
          <p:cNvSpPr>
            <a:spLocks noGrp="1"/>
          </p:cNvSpPr>
          <p:nvPr>
            <p:ph type="title"/>
          </p:nvPr>
        </p:nvSpPr>
        <p:spPr>
          <a:xfrm>
            <a:off x="364251" y="3095161"/>
            <a:ext cx="19282410" cy="553998"/>
          </a:xfrm>
        </p:spPr>
        <p:txBody>
          <a:bodyPr/>
          <a:lstStyle/>
          <a:p>
            <a:r>
              <a:rPr lang="en-US" dirty="0"/>
              <a:t>Ocean County College Foundation</a:t>
            </a:r>
          </a:p>
        </p:txBody>
      </p:sp>
      <p:grpSp>
        <p:nvGrpSpPr>
          <p:cNvPr id="9" name="object 3" descr="Ocean County College Foundation Logo">
            <a:extLst>
              <a:ext uri="{FF2B5EF4-FFF2-40B4-BE49-F238E27FC236}">
                <a16:creationId xmlns:a16="http://schemas.microsoft.com/office/drawing/2014/main" id="{4E38CCCF-38B5-4B08-A9BD-6981A21F595F}"/>
              </a:ext>
            </a:extLst>
          </p:cNvPr>
          <p:cNvGrpSpPr/>
          <p:nvPr/>
        </p:nvGrpSpPr>
        <p:grpSpPr>
          <a:xfrm>
            <a:off x="152400" y="152400"/>
            <a:ext cx="20104100" cy="3078480"/>
            <a:chOff x="0" y="0"/>
            <a:chExt cx="20104100" cy="3078480"/>
          </a:xfrm>
          <a:solidFill>
            <a:srgbClr val="003768"/>
          </a:solidFill>
        </p:grpSpPr>
        <p:sp>
          <p:nvSpPr>
            <p:cNvPr id="10" name="object 4">
              <a:extLst>
                <a:ext uri="{FF2B5EF4-FFF2-40B4-BE49-F238E27FC236}">
                  <a16:creationId xmlns:a16="http://schemas.microsoft.com/office/drawing/2014/main" id="{391DDF3E-2455-49CF-967D-932482EE4430}"/>
                </a:ext>
              </a:extLst>
            </p:cNvPr>
            <p:cNvSpPr/>
            <p:nvPr/>
          </p:nvSpPr>
          <p:spPr>
            <a:xfrm>
              <a:off x="0" y="0"/>
              <a:ext cx="20104100" cy="3078480"/>
            </a:xfrm>
            <a:custGeom>
              <a:avLst/>
              <a:gdLst/>
              <a:ahLst/>
              <a:cxnLst/>
              <a:rect l="l" t="t" r="r" b="b"/>
              <a:pathLst>
                <a:path w="20104100" h="3078480">
                  <a:moveTo>
                    <a:pt x="20104099" y="0"/>
                  </a:moveTo>
                  <a:lnTo>
                    <a:pt x="0" y="0"/>
                  </a:lnTo>
                  <a:lnTo>
                    <a:pt x="0" y="3078440"/>
                  </a:lnTo>
                  <a:lnTo>
                    <a:pt x="20104099" y="3078440"/>
                  </a:lnTo>
                  <a:lnTo>
                    <a:pt x="20104099" y="0"/>
                  </a:lnTo>
                  <a:close/>
                </a:path>
              </a:pathLst>
            </a:custGeom>
            <a:grpFill/>
          </p:spPr>
          <p:txBody>
            <a:bodyPr wrap="square" lIns="0" tIns="0" rIns="0" bIns="0" rtlCol="0"/>
            <a:lstStyle/>
            <a:p>
              <a:endParaRPr dirty="0"/>
            </a:p>
          </p:txBody>
        </p:sp>
        <p:pic>
          <p:nvPicPr>
            <p:cNvPr id="11" name="object 5" descr="Ocean County College Foundation Logo">
              <a:extLst>
                <a:ext uri="{FF2B5EF4-FFF2-40B4-BE49-F238E27FC236}">
                  <a16:creationId xmlns:a16="http://schemas.microsoft.com/office/drawing/2014/main" id="{4A46C783-1084-4DBF-A420-E3F6239C0BA1}"/>
                </a:ext>
              </a:extLst>
            </p:cNvPr>
            <p:cNvPicPr/>
            <p:nvPr/>
          </p:nvPicPr>
          <p:blipFill>
            <a:blip r:embed="rId3" cstate="print"/>
            <a:stretch>
              <a:fillRect/>
            </a:stretch>
          </p:blipFill>
          <p:spPr>
            <a:xfrm>
              <a:off x="7721681" y="377423"/>
              <a:ext cx="4586667" cy="2286000"/>
            </a:xfrm>
            <a:prstGeom prst="rect">
              <a:avLst/>
            </a:prstGeom>
            <a:grpFill/>
          </p:spPr>
        </p:pic>
      </p:gr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object 6" descr="Ocean County College Enrollment Services"/>
          <p:cNvSpPr/>
          <p:nvPr/>
        </p:nvSpPr>
        <p:spPr>
          <a:xfrm>
            <a:off x="380365" y="3233608"/>
            <a:ext cx="19274155" cy="7803515"/>
          </a:xfrm>
          <a:custGeom>
            <a:avLst/>
            <a:gdLst/>
            <a:ahLst/>
            <a:cxnLst/>
            <a:rect l="l" t="t" r="r" b="b"/>
            <a:pathLst>
              <a:path w="19274155" h="7803515">
                <a:moveTo>
                  <a:pt x="19273549" y="0"/>
                </a:moveTo>
                <a:lnTo>
                  <a:pt x="0" y="0"/>
                </a:lnTo>
                <a:lnTo>
                  <a:pt x="0" y="7802903"/>
                </a:lnTo>
                <a:lnTo>
                  <a:pt x="19273549" y="7802903"/>
                </a:lnTo>
                <a:lnTo>
                  <a:pt x="19273549" y="0"/>
                </a:lnTo>
                <a:close/>
              </a:path>
            </a:pathLst>
          </a:custGeom>
          <a:no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380365" y="3504585"/>
            <a:ext cx="19343370" cy="4596771"/>
          </a:xfrm>
          <a:prstGeom prst="rect">
            <a:avLst/>
          </a:prstGeom>
        </p:spPr>
        <p:txBody>
          <a:bodyPr vert="horz" wrap="square" lIns="0" tIns="15875" rIns="0" bIns="0" rtlCol="0">
            <a:spAutoFit/>
          </a:bodyPr>
          <a:lstStyle/>
          <a:p>
            <a:pPr marR="20955" algn="ctr">
              <a:spcBef>
                <a:spcPts val="100"/>
              </a:spcBef>
              <a:spcAft>
                <a:spcPts val="3600"/>
              </a:spcAft>
            </a:pPr>
            <a:r>
              <a:rPr lang="en-US" sz="3200" b="1" u="sng" spc="125" dirty="0">
                <a:solidFill>
                  <a:schemeClr val="tx1"/>
                </a:solidFill>
                <a:latin typeface="Verdana" panose="020B0604030504040204" pitchFamily="34" charset="0"/>
                <a:ea typeface="Verdana" panose="020B0604030504040204" pitchFamily="34" charset="0"/>
              </a:rPr>
              <a:t>Success &amp; Retention</a:t>
            </a:r>
          </a:p>
          <a:p>
            <a:pPr marL="457200" marR="20955" indent="-457200" algn="l">
              <a:spcBef>
                <a:spcPts val="100"/>
              </a:spcBef>
              <a:spcAft>
                <a:spcPts val="1200"/>
              </a:spcAft>
              <a:buFont typeface="Wingdings" panose="05000000000000000000" pitchFamily="2" charset="2"/>
              <a:buChar char="§"/>
            </a:pPr>
            <a:r>
              <a:rPr lang="en-US" sz="3200" spc="-45" dirty="0">
                <a:solidFill>
                  <a:schemeClr val="tx1"/>
                </a:solidFill>
                <a:latin typeface="Verdana"/>
                <a:cs typeface="Verdana"/>
              </a:rPr>
              <a:t>The Student Success Team made nearly 12,000 outgoing calls during the Fall 2025 semester. They spent almost 200 hours on the phone assisting current students with various concerns and situations throughout the term.</a:t>
            </a:r>
          </a:p>
          <a:p>
            <a:pPr marL="457200" marR="20955" indent="-457200" algn="l">
              <a:spcBef>
                <a:spcPts val="100"/>
              </a:spcBef>
              <a:spcAft>
                <a:spcPts val="1200"/>
              </a:spcAft>
              <a:buFont typeface="Wingdings" panose="05000000000000000000" pitchFamily="2" charset="2"/>
              <a:buChar char="§"/>
            </a:pPr>
            <a:r>
              <a:rPr lang="en-US" sz="3200" spc="-45" dirty="0">
                <a:solidFill>
                  <a:schemeClr val="tx1"/>
                </a:solidFill>
                <a:latin typeface="Verdana"/>
                <a:cs typeface="Verdana"/>
              </a:rPr>
              <a:t>Out of the total student population for Fall 2025, 49.7% of students had an alert raised due to either a faculty member flagging or a low course average. This represents a 6.3% increase over last year. Last Fall, 36 instructors utilized the early alert system; 72 instructors raised flags on students of concern this fall.</a:t>
            </a:r>
          </a:p>
        </p:txBody>
      </p:sp>
      <p:sp>
        <p:nvSpPr>
          <p:cNvPr id="25" name="object 4" descr="Ocean County College Enrollment Services">
            <a:extLst>
              <a:ext uri="{FF2B5EF4-FFF2-40B4-BE49-F238E27FC236}">
                <a16:creationId xmlns:a16="http://schemas.microsoft.com/office/drawing/2014/main" id="{8577EBF0-82AD-464D-9F35-60E95412C1B5}"/>
              </a:ext>
            </a:extLst>
          </p:cNvPr>
          <p:cNvSpPr/>
          <p:nvPr/>
        </p:nvSpPr>
        <p:spPr>
          <a:xfrm>
            <a:off x="0" y="0"/>
            <a:ext cx="20104100" cy="3078480"/>
          </a:xfrm>
          <a:custGeom>
            <a:avLst/>
            <a:gdLst/>
            <a:ahLst/>
            <a:cxnLst/>
            <a:rect l="l" t="t" r="r" b="b"/>
            <a:pathLst>
              <a:path w="20104100" h="3078480">
                <a:moveTo>
                  <a:pt x="20104099" y="0"/>
                </a:moveTo>
                <a:lnTo>
                  <a:pt x="0" y="0"/>
                </a:lnTo>
                <a:lnTo>
                  <a:pt x="0" y="3078440"/>
                </a:lnTo>
                <a:lnTo>
                  <a:pt x="20104099" y="3078440"/>
                </a:lnTo>
                <a:lnTo>
                  <a:pt x="20104099" y="0"/>
                </a:lnTo>
                <a:close/>
              </a:path>
            </a:pathLst>
          </a:custGeom>
          <a:solidFill>
            <a:srgbClr val="00376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10" name="Picture 9" descr="Ocean County College Enrollment Services">
            <a:extLst>
              <a:ext uri="{FF2B5EF4-FFF2-40B4-BE49-F238E27FC236}">
                <a16:creationId xmlns:a16="http://schemas.microsoft.com/office/drawing/2014/main" id="{E014A069-8DE1-41CB-B747-792CCF0BD1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1204" y="396875"/>
            <a:ext cx="10432475" cy="2286000"/>
          </a:xfrm>
          <a:prstGeom prst="rect">
            <a:avLst/>
          </a:prstGeom>
        </p:spPr>
      </p:pic>
      <p:sp>
        <p:nvSpPr>
          <p:cNvPr id="2" name="Title 1" hidden="1">
            <a:extLst>
              <a:ext uri="{FF2B5EF4-FFF2-40B4-BE49-F238E27FC236}">
                <a16:creationId xmlns:a16="http://schemas.microsoft.com/office/drawing/2014/main" id="{D278EF4E-838E-4129-816E-CA01888F657F}"/>
              </a:ext>
            </a:extLst>
          </p:cNvPr>
          <p:cNvSpPr>
            <a:spLocks noGrp="1"/>
          </p:cNvSpPr>
          <p:nvPr>
            <p:ph type="title"/>
          </p:nvPr>
        </p:nvSpPr>
        <p:spPr>
          <a:xfrm>
            <a:off x="364251" y="3095161"/>
            <a:ext cx="19282410" cy="1107996"/>
          </a:xfrm>
        </p:spPr>
        <p:txBody>
          <a:bodyPr/>
          <a:lstStyle/>
          <a:p>
            <a:r>
              <a:rPr lang="en-US" spc="125" dirty="0">
                <a:solidFill>
                  <a:schemeClr val="tx1"/>
                </a:solidFill>
                <a:latin typeface="Verdana" panose="020B0604030504040204" pitchFamily="34" charset="0"/>
                <a:ea typeface="Verdana" panose="020B0604030504040204" pitchFamily="34" charset="0"/>
              </a:rPr>
              <a:t>Success &amp; Retention</a:t>
            </a:r>
            <a:br>
              <a:rPr lang="en-US" spc="125" dirty="0">
                <a:solidFill>
                  <a:schemeClr val="tx1"/>
                </a:solidFill>
                <a:latin typeface="Verdana" panose="020B0604030504040204" pitchFamily="34" charset="0"/>
                <a:ea typeface="Verdana" panose="020B0604030504040204" pitchFamily="34" charset="0"/>
              </a:rPr>
            </a:br>
            <a:endParaRPr lang="en-US" dirty="0"/>
          </a:p>
        </p:txBody>
      </p:sp>
    </p:spTree>
    <p:extLst>
      <p:ext uri="{BB962C8B-B14F-4D97-AF65-F5344CB8AC3E}">
        <p14:creationId xmlns:p14="http://schemas.microsoft.com/office/powerpoint/2010/main" val="178208657"/>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object 6" descr="Ocean County College Enrollment Services"/>
          <p:cNvSpPr/>
          <p:nvPr/>
        </p:nvSpPr>
        <p:spPr>
          <a:xfrm>
            <a:off x="380365" y="3233608"/>
            <a:ext cx="19274155" cy="7803515"/>
          </a:xfrm>
          <a:custGeom>
            <a:avLst/>
            <a:gdLst/>
            <a:ahLst/>
            <a:cxnLst/>
            <a:rect l="l" t="t" r="r" b="b"/>
            <a:pathLst>
              <a:path w="19274155" h="7803515">
                <a:moveTo>
                  <a:pt x="19273549" y="0"/>
                </a:moveTo>
                <a:lnTo>
                  <a:pt x="0" y="0"/>
                </a:lnTo>
                <a:lnTo>
                  <a:pt x="0" y="7802903"/>
                </a:lnTo>
                <a:lnTo>
                  <a:pt x="19273549" y="7802903"/>
                </a:lnTo>
                <a:lnTo>
                  <a:pt x="19273549" y="0"/>
                </a:lnTo>
                <a:close/>
              </a:path>
            </a:pathLst>
          </a:custGeom>
          <a:no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380365" y="3504585"/>
            <a:ext cx="19343370" cy="5243102"/>
          </a:xfrm>
          <a:prstGeom prst="rect">
            <a:avLst/>
          </a:prstGeom>
        </p:spPr>
        <p:txBody>
          <a:bodyPr vert="horz" wrap="square" lIns="0" tIns="15875" rIns="0" bIns="0" rtlCol="0">
            <a:spAutoFit/>
          </a:bodyPr>
          <a:lstStyle/>
          <a:p>
            <a:pPr marR="20955" algn="ctr">
              <a:spcBef>
                <a:spcPts val="100"/>
              </a:spcBef>
              <a:spcAft>
                <a:spcPts val="3600"/>
              </a:spcAft>
            </a:pPr>
            <a:r>
              <a:rPr lang="en-US" sz="3200" b="1" u="sng" spc="125" dirty="0">
                <a:solidFill>
                  <a:schemeClr val="tx1"/>
                </a:solidFill>
                <a:latin typeface="Verdana" panose="020B0604030504040204" pitchFamily="34" charset="0"/>
                <a:ea typeface="Verdana" panose="020B0604030504040204" pitchFamily="34" charset="0"/>
              </a:rPr>
              <a:t>Success &amp; Retention</a:t>
            </a:r>
          </a:p>
          <a:p>
            <a:pPr marL="457200" marR="20955" indent="-457200" algn="l">
              <a:spcBef>
                <a:spcPts val="100"/>
              </a:spcBef>
              <a:spcAft>
                <a:spcPts val="2400"/>
              </a:spcAft>
              <a:buFont typeface="Wingdings" panose="05000000000000000000" pitchFamily="2" charset="2"/>
              <a:buChar char="§"/>
            </a:pPr>
            <a:r>
              <a:rPr lang="en-US" sz="3200" spc="-45" dirty="0">
                <a:solidFill>
                  <a:schemeClr val="tx1"/>
                </a:solidFill>
                <a:latin typeface="Verdana"/>
                <a:cs typeface="Verdana"/>
              </a:rPr>
              <a:t>The Student Success team supported numerous on-campus initiatives, including the Disability Fair, the Game of Life with TRIO, the Tolkien event, Kean Ocean Open House, Fall Fest, Stay Late at 8, and more. The team collaborated with instructors Lynn Kenneally and Jeff </a:t>
            </a:r>
            <a:r>
              <a:rPr lang="en-US" sz="3200" spc="-45" dirty="0" err="1">
                <a:solidFill>
                  <a:schemeClr val="tx1"/>
                </a:solidFill>
                <a:latin typeface="Verdana"/>
                <a:cs typeface="Verdana"/>
              </a:rPr>
              <a:t>McWeeney</a:t>
            </a:r>
            <a:r>
              <a:rPr lang="en-US" sz="3200" spc="-45" dirty="0">
                <a:solidFill>
                  <a:schemeClr val="tx1"/>
                </a:solidFill>
                <a:latin typeface="Verdana"/>
                <a:cs typeface="Verdana"/>
              </a:rPr>
              <a:t> to present the Game of Life – Pizza edition to Business classes, as well.</a:t>
            </a:r>
          </a:p>
          <a:p>
            <a:pPr marL="457200" marR="20955" indent="-457200" algn="l">
              <a:spcBef>
                <a:spcPts val="100"/>
              </a:spcBef>
              <a:spcAft>
                <a:spcPts val="1200"/>
              </a:spcAft>
              <a:buFont typeface="Wingdings" panose="05000000000000000000" pitchFamily="2" charset="2"/>
              <a:buChar char="§"/>
            </a:pPr>
            <a:r>
              <a:rPr lang="en-US" sz="3200" spc="-45" dirty="0">
                <a:solidFill>
                  <a:schemeClr val="tx1"/>
                </a:solidFill>
                <a:latin typeface="Verdana"/>
                <a:cs typeface="Verdana"/>
              </a:rPr>
              <a:t>In September alone, the Student Success Team completed 43 visits to STSC sections to discuss college support options with new students. Following the visits, the team conducted an additional 38 resource tours, which showed students where they could find support services on campus, including Tutoring, the Library, EOF, and more.</a:t>
            </a:r>
          </a:p>
        </p:txBody>
      </p:sp>
      <p:sp>
        <p:nvSpPr>
          <p:cNvPr id="25" name="object 4" descr="Ocean County College Enrollment Services">
            <a:extLst>
              <a:ext uri="{FF2B5EF4-FFF2-40B4-BE49-F238E27FC236}">
                <a16:creationId xmlns:a16="http://schemas.microsoft.com/office/drawing/2014/main" id="{8577EBF0-82AD-464D-9F35-60E95412C1B5}"/>
              </a:ext>
            </a:extLst>
          </p:cNvPr>
          <p:cNvSpPr/>
          <p:nvPr/>
        </p:nvSpPr>
        <p:spPr>
          <a:xfrm>
            <a:off x="0" y="0"/>
            <a:ext cx="20104100" cy="3078480"/>
          </a:xfrm>
          <a:custGeom>
            <a:avLst/>
            <a:gdLst/>
            <a:ahLst/>
            <a:cxnLst/>
            <a:rect l="l" t="t" r="r" b="b"/>
            <a:pathLst>
              <a:path w="20104100" h="3078480">
                <a:moveTo>
                  <a:pt x="20104099" y="0"/>
                </a:moveTo>
                <a:lnTo>
                  <a:pt x="0" y="0"/>
                </a:lnTo>
                <a:lnTo>
                  <a:pt x="0" y="3078440"/>
                </a:lnTo>
                <a:lnTo>
                  <a:pt x="20104099" y="3078440"/>
                </a:lnTo>
                <a:lnTo>
                  <a:pt x="20104099" y="0"/>
                </a:lnTo>
                <a:close/>
              </a:path>
            </a:pathLst>
          </a:custGeom>
          <a:solidFill>
            <a:srgbClr val="00376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10" name="Picture 9" descr="Ocean County College Enrollment Services">
            <a:extLst>
              <a:ext uri="{FF2B5EF4-FFF2-40B4-BE49-F238E27FC236}">
                <a16:creationId xmlns:a16="http://schemas.microsoft.com/office/drawing/2014/main" id="{043ADBCB-B14A-4201-BAA9-D87DE9E098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1204" y="396875"/>
            <a:ext cx="10432475" cy="2286000"/>
          </a:xfrm>
          <a:prstGeom prst="rect">
            <a:avLst/>
          </a:prstGeom>
        </p:spPr>
      </p:pic>
      <p:sp>
        <p:nvSpPr>
          <p:cNvPr id="2" name="Title 1" hidden="1">
            <a:extLst>
              <a:ext uri="{FF2B5EF4-FFF2-40B4-BE49-F238E27FC236}">
                <a16:creationId xmlns:a16="http://schemas.microsoft.com/office/drawing/2014/main" id="{3C36C43C-3E4A-4997-83B4-2B1350D5D404}"/>
              </a:ext>
            </a:extLst>
          </p:cNvPr>
          <p:cNvSpPr>
            <a:spLocks noGrp="1"/>
          </p:cNvSpPr>
          <p:nvPr>
            <p:ph type="title"/>
          </p:nvPr>
        </p:nvSpPr>
        <p:spPr>
          <a:xfrm>
            <a:off x="364251" y="3095161"/>
            <a:ext cx="19282410" cy="1107996"/>
          </a:xfrm>
        </p:spPr>
        <p:txBody>
          <a:bodyPr/>
          <a:lstStyle/>
          <a:p>
            <a:r>
              <a:rPr lang="en-US" spc="125" dirty="0">
                <a:solidFill>
                  <a:schemeClr val="tx1"/>
                </a:solidFill>
                <a:latin typeface="Verdana" panose="020B0604030504040204" pitchFamily="34" charset="0"/>
                <a:ea typeface="Verdana" panose="020B0604030504040204" pitchFamily="34" charset="0"/>
              </a:rPr>
              <a:t>Success &amp; Retention</a:t>
            </a:r>
            <a:br>
              <a:rPr lang="en-US" spc="125" dirty="0">
                <a:solidFill>
                  <a:schemeClr val="tx1"/>
                </a:solidFill>
                <a:latin typeface="Verdana" panose="020B0604030504040204" pitchFamily="34" charset="0"/>
                <a:ea typeface="Verdana" panose="020B0604030504040204" pitchFamily="34" charset="0"/>
              </a:rPr>
            </a:br>
            <a:r>
              <a:rPr lang="en-US" spc="125" dirty="0">
                <a:solidFill>
                  <a:schemeClr val="tx1"/>
                </a:solidFill>
                <a:latin typeface="Verdana" panose="020B0604030504040204" pitchFamily="34" charset="0"/>
                <a:ea typeface="Verdana" panose="020B0604030504040204" pitchFamily="34" charset="0"/>
              </a:rPr>
              <a:t>Continued</a:t>
            </a:r>
            <a:endParaRPr lang="en-US" dirty="0"/>
          </a:p>
        </p:txBody>
      </p:sp>
    </p:spTree>
    <p:extLst>
      <p:ext uri="{BB962C8B-B14F-4D97-AF65-F5344CB8AC3E}">
        <p14:creationId xmlns:p14="http://schemas.microsoft.com/office/powerpoint/2010/main" val="891762887"/>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object 6" descr="Ocean County College Enrollment Services"/>
          <p:cNvSpPr/>
          <p:nvPr/>
        </p:nvSpPr>
        <p:spPr>
          <a:xfrm>
            <a:off x="380365" y="3233608"/>
            <a:ext cx="19274155" cy="7803515"/>
          </a:xfrm>
          <a:custGeom>
            <a:avLst/>
            <a:gdLst/>
            <a:ahLst/>
            <a:cxnLst/>
            <a:rect l="l" t="t" r="r" b="b"/>
            <a:pathLst>
              <a:path w="19274155" h="7803515">
                <a:moveTo>
                  <a:pt x="19273549" y="0"/>
                </a:moveTo>
                <a:lnTo>
                  <a:pt x="0" y="0"/>
                </a:lnTo>
                <a:lnTo>
                  <a:pt x="0" y="7802903"/>
                </a:lnTo>
                <a:lnTo>
                  <a:pt x="19273549" y="7802903"/>
                </a:lnTo>
                <a:lnTo>
                  <a:pt x="19273549" y="0"/>
                </a:lnTo>
                <a:close/>
              </a:path>
            </a:pathLst>
          </a:custGeom>
          <a:no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380365" y="3504585"/>
            <a:ext cx="19343370" cy="5884303"/>
          </a:xfrm>
          <a:prstGeom prst="rect">
            <a:avLst/>
          </a:prstGeom>
        </p:spPr>
        <p:txBody>
          <a:bodyPr vert="horz" wrap="square" lIns="0" tIns="15875" rIns="0" bIns="0" rtlCol="0">
            <a:spAutoFit/>
          </a:bodyPr>
          <a:lstStyle/>
          <a:p>
            <a:pPr marR="20955" algn="ctr">
              <a:spcBef>
                <a:spcPts val="100"/>
              </a:spcBef>
              <a:spcAft>
                <a:spcPts val="3600"/>
              </a:spcAft>
            </a:pPr>
            <a:r>
              <a:rPr lang="en-US" sz="3200" b="1" u="sng" spc="125" dirty="0">
                <a:solidFill>
                  <a:schemeClr val="tx1"/>
                </a:solidFill>
                <a:latin typeface="Verdana" panose="020B0604030504040204" pitchFamily="34" charset="0"/>
                <a:ea typeface="Verdana" panose="020B0604030504040204" pitchFamily="34" charset="0"/>
              </a:rPr>
              <a:t>FIPSE (Fund for the Improvement of Postsecondary Education)</a:t>
            </a:r>
          </a:p>
          <a:p>
            <a:pPr marL="457200" marR="20955" indent="-457200" algn="l">
              <a:spcBef>
                <a:spcPts val="100"/>
              </a:spcBef>
              <a:spcAft>
                <a:spcPts val="2400"/>
              </a:spcAft>
              <a:buFont typeface="Wingdings" panose="05000000000000000000" pitchFamily="2" charset="2"/>
              <a:buChar char="§"/>
            </a:pPr>
            <a:r>
              <a:rPr lang="en-US" sz="3200" spc="-45" dirty="0">
                <a:solidFill>
                  <a:schemeClr val="tx1"/>
                </a:solidFill>
                <a:latin typeface="Verdana"/>
                <a:cs typeface="Verdana"/>
              </a:rPr>
              <a:t>Sponsored by the FIPSE Basic Needs Grant, the Missouri CAN Poverty Simulation was delivered 3 times during the Fall semester, both on and off campus.</a:t>
            </a:r>
          </a:p>
          <a:p>
            <a:pPr marL="457200" marR="20955" indent="-457200" algn="l">
              <a:spcBef>
                <a:spcPts val="100"/>
              </a:spcBef>
              <a:spcAft>
                <a:spcPts val="2400"/>
              </a:spcAft>
              <a:buFont typeface="Wingdings" panose="05000000000000000000" pitchFamily="2" charset="2"/>
              <a:buChar char="§"/>
            </a:pPr>
            <a:r>
              <a:rPr lang="en-US" sz="3200" spc="-45" dirty="0">
                <a:solidFill>
                  <a:schemeClr val="tx1"/>
                </a:solidFill>
                <a:latin typeface="Verdana"/>
                <a:cs typeface="Verdana"/>
              </a:rPr>
              <a:t>More than 30 members of Hackensack Meridian Health at JFK Medical Center participated in the simulation as part of the Young Professional Program in Organizational Leadership.</a:t>
            </a:r>
          </a:p>
          <a:p>
            <a:pPr marL="457200" marR="20955" indent="-457200" algn="l">
              <a:spcBef>
                <a:spcPts val="100"/>
              </a:spcBef>
              <a:spcAft>
                <a:spcPts val="2400"/>
              </a:spcAft>
              <a:buFont typeface="Wingdings" panose="05000000000000000000" pitchFamily="2" charset="2"/>
              <a:buChar char="§"/>
            </a:pPr>
            <a:r>
              <a:rPr lang="en-US" sz="3200" spc="-45" dirty="0">
                <a:solidFill>
                  <a:schemeClr val="tx1"/>
                </a:solidFill>
                <a:latin typeface="Verdana"/>
                <a:cs typeface="Verdana"/>
              </a:rPr>
              <a:t>Almost 50 guidance counselors from Ocean and surrounding counties participated in the simulation at OCC’s main campus as a part of the annual Guidance Counselor Breakfast.</a:t>
            </a:r>
          </a:p>
          <a:p>
            <a:pPr marL="457200" marR="20955" indent="-457200" algn="l">
              <a:spcBef>
                <a:spcPts val="100"/>
              </a:spcBef>
              <a:spcAft>
                <a:spcPts val="2400"/>
              </a:spcAft>
              <a:buFont typeface="Wingdings" panose="05000000000000000000" pitchFamily="2" charset="2"/>
              <a:buChar char="§"/>
            </a:pPr>
            <a:r>
              <a:rPr lang="en-US" sz="3200" spc="-45" dirty="0">
                <a:solidFill>
                  <a:schemeClr val="tx1"/>
                </a:solidFill>
                <a:latin typeface="Verdana"/>
                <a:cs typeface="Verdana"/>
              </a:rPr>
              <a:t>During the Faculty Learning Institute in August, nearly 25 faculty members, deans, and staff participated in the simulation.</a:t>
            </a:r>
          </a:p>
        </p:txBody>
      </p:sp>
      <p:sp>
        <p:nvSpPr>
          <p:cNvPr id="25" name="object 4" descr="Ocean County College Enrollment Services">
            <a:extLst>
              <a:ext uri="{FF2B5EF4-FFF2-40B4-BE49-F238E27FC236}">
                <a16:creationId xmlns:a16="http://schemas.microsoft.com/office/drawing/2014/main" id="{8577EBF0-82AD-464D-9F35-60E95412C1B5}"/>
              </a:ext>
            </a:extLst>
          </p:cNvPr>
          <p:cNvSpPr/>
          <p:nvPr/>
        </p:nvSpPr>
        <p:spPr>
          <a:xfrm>
            <a:off x="0" y="0"/>
            <a:ext cx="20104100" cy="3078480"/>
          </a:xfrm>
          <a:custGeom>
            <a:avLst/>
            <a:gdLst/>
            <a:ahLst/>
            <a:cxnLst/>
            <a:rect l="l" t="t" r="r" b="b"/>
            <a:pathLst>
              <a:path w="20104100" h="3078480">
                <a:moveTo>
                  <a:pt x="20104099" y="0"/>
                </a:moveTo>
                <a:lnTo>
                  <a:pt x="0" y="0"/>
                </a:lnTo>
                <a:lnTo>
                  <a:pt x="0" y="3078440"/>
                </a:lnTo>
                <a:lnTo>
                  <a:pt x="20104099" y="3078440"/>
                </a:lnTo>
                <a:lnTo>
                  <a:pt x="20104099" y="0"/>
                </a:lnTo>
                <a:close/>
              </a:path>
            </a:pathLst>
          </a:custGeom>
          <a:solidFill>
            <a:srgbClr val="00376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9" name="Picture 8" descr="Ocean County College Enrollment Services">
            <a:extLst>
              <a:ext uri="{FF2B5EF4-FFF2-40B4-BE49-F238E27FC236}">
                <a16:creationId xmlns:a16="http://schemas.microsoft.com/office/drawing/2014/main" id="{1BD0D1D3-6AD1-45A5-9B58-CB26261352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1204" y="396875"/>
            <a:ext cx="10432475" cy="2286000"/>
          </a:xfrm>
          <a:prstGeom prst="rect">
            <a:avLst/>
          </a:prstGeom>
        </p:spPr>
      </p:pic>
      <p:sp>
        <p:nvSpPr>
          <p:cNvPr id="2" name="Title 1" hidden="1">
            <a:extLst>
              <a:ext uri="{FF2B5EF4-FFF2-40B4-BE49-F238E27FC236}">
                <a16:creationId xmlns:a16="http://schemas.microsoft.com/office/drawing/2014/main" id="{172A91EC-DA5D-41ED-9CED-289133089AA9}"/>
              </a:ext>
            </a:extLst>
          </p:cNvPr>
          <p:cNvSpPr>
            <a:spLocks noGrp="1"/>
          </p:cNvSpPr>
          <p:nvPr>
            <p:ph type="title"/>
          </p:nvPr>
        </p:nvSpPr>
        <p:spPr>
          <a:xfrm>
            <a:off x="364251" y="3095161"/>
            <a:ext cx="19282410" cy="1107996"/>
          </a:xfrm>
        </p:spPr>
        <p:txBody>
          <a:bodyPr/>
          <a:lstStyle/>
          <a:p>
            <a:r>
              <a:rPr lang="en-US" spc="125" dirty="0">
                <a:solidFill>
                  <a:schemeClr val="tx1"/>
                </a:solidFill>
                <a:latin typeface="Verdana" panose="020B0604030504040204" pitchFamily="34" charset="0"/>
                <a:ea typeface="Verdana" panose="020B0604030504040204" pitchFamily="34" charset="0"/>
              </a:rPr>
              <a:t>FIPSE (Fund for the Improvement of Postsecondary Education)</a:t>
            </a:r>
            <a:br>
              <a:rPr lang="en-US" spc="125" dirty="0">
                <a:solidFill>
                  <a:schemeClr val="tx1"/>
                </a:solidFill>
                <a:latin typeface="Verdana" panose="020B0604030504040204" pitchFamily="34" charset="0"/>
                <a:ea typeface="Verdana" panose="020B0604030504040204" pitchFamily="34" charset="0"/>
              </a:rPr>
            </a:br>
            <a:endParaRPr lang="en-US" dirty="0"/>
          </a:p>
        </p:txBody>
      </p:sp>
    </p:spTree>
    <p:extLst>
      <p:ext uri="{BB962C8B-B14F-4D97-AF65-F5344CB8AC3E}">
        <p14:creationId xmlns:p14="http://schemas.microsoft.com/office/powerpoint/2010/main" val="3792927757"/>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object 6" descr="Ocean County College Enrollment Services"/>
          <p:cNvSpPr/>
          <p:nvPr/>
        </p:nvSpPr>
        <p:spPr>
          <a:xfrm>
            <a:off x="380365" y="3233608"/>
            <a:ext cx="19274155" cy="7803515"/>
          </a:xfrm>
          <a:custGeom>
            <a:avLst/>
            <a:gdLst/>
            <a:ahLst/>
            <a:cxnLst/>
            <a:rect l="l" t="t" r="r" b="b"/>
            <a:pathLst>
              <a:path w="19274155" h="7803515">
                <a:moveTo>
                  <a:pt x="19273549" y="0"/>
                </a:moveTo>
                <a:lnTo>
                  <a:pt x="0" y="0"/>
                </a:lnTo>
                <a:lnTo>
                  <a:pt x="0" y="7802903"/>
                </a:lnTo>
                <a:lnTo>
                  <a:pt x="19273549" y="7802903"/>
                </a:lnTo>
                <a:lnTo>
                  <a:pt x="19273549" y="0"/>
                </a:lnTo>
                <a:close/>
              </a:path>
            </a:pathLst>
          </a:custGeom>
          <a:no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380365" y="3504585"/>
            <a:ext cx="19343370" cy="6556282"/>
          </a:xfrm>
          <a:prstGeom prst="rect">
            <a:avLst/>
          </a:prstGeom>
        </p:spPr>
        <p:txBody>
          <a:bodyPr vert="horz" wrap="square" lIns="0" tIns="15875" rIns="0" bIns="0" rtlCol="0">
            <a:spAutoFit/>
          </a:bodyPr>
          <a:lstStyle/>
          <a:p>
            <a:pPr marR="20955" algn="ctr">
              <a:spcBef>
                <a:spcPts val="100"/>
              </a:spcBef>
              <a:spcAft>
                <a:spcPts val="3600"/>
              </a:spcAft>
            </a:pPr>
            <a:r>
              <a:rPr lang="en-US" sz="3200" b="1" u="sng" spc="125" dirty="0">
                <a:solidFill>
                  <a:schemeClr val="tx1"/>
                </a:solidFill>
                <a:latin typeface="Verdana" panose="020B0604030504040204" pitchFamily="34" charset="0"/>
                <a:ea typeface="Verdana" panose="020B0604030504040204" pitchFamily="34" charset="0"/>
              </a:rPr>
              <a:t>FIPSE (Fund for the Improvement of Postsecondary Education)</a:t>
            </a:r>
          </a:p>
          <a:p>
            <a:pPr marL="457200" marR="20955" indent="-457200" algn="l">
              <a:spcBef>
                <a:spcPts val="100"/>
              </a:spcBef>
              <a:spcAft>
                <a:spcPts val="1200"/>
              </a:spcAft>
              <a:buFont typeface="Wingdings" panose="05000000000000000000" pitchFamily="2" charset="2"/>
              <a:buChar char="§"/>
            </a:pPr>
            <a:r>
              <a:rPr lang="en-US" sz="3200" spc="-45" dirty="0">
                <a:solidFill>
                  <a:schemeClr val="tx1"/>
                </a:solidFill>
                <a:latin typeface="Verdana"/>
                <a:cs typeface="Verdana"/>
              </a:rPr>
              <a:t>An additional 5 staff members were trained to facilitate the Missouri CAN Poverty Simulation, bringing the total to 7 certified facilitators at Ocean County College.</a:t>
            </a:r>
          </a:p>
          <a:p>
            <a:pPr marL="457200" marR="20955" indent="-457200" algn="l">
              <a:spcBef>
                <a:spcPts val="100"/>
              </a:spcBef>
              <a:spcAft>
                <a:spcPts val="1200"/>
              </a:spcAft>
              <a:buFont typeface="Wingdings" panose="05000000000000000000" pitchFamily="2" charset="2"/>
              <a:buChar char="§"/>
            </a:pPr>
            <a:r>
              <a:rPr lang="en-US" sz="3200" spc="-45" dirty="0">
                <a:solidFill>
                  <a:schemeClr val="tx1"/>
                </a:solidFill>
                <a:latin typeface="Verdana"/>
                <a:cs typeface="Verdana"/>
              </a:rPr>
              <a:t>The FIPSE basic needs grant had 125 active participants in the Fall 2025 term. Direct student spending was $48,918.95 for the term, covering expenses such as gift cards for gas and groceries, housing assistance, help with medical bills and utilities, and car repairs.</a:t>
            </a:r>
          </a:p>
          <a:p>
            <a:pPr marR="20955" algn="ctr">
              <a:spcBef>
                <a:spcPts val="100"/>
              </a:spcBef>
              <a:spcAft>
                <a:spcPts val="1200"/>
              </a:spcAft>
            </a:pPr>
            <a:endParaRPr lang="en-US" sz="3200" b="1" u="sng" spc="125" dirty="0">
              <a:solidFill>
                <a:schemeClr val="tx1"/>
              </a:solidFill>
              <a:latin typeface="Verdana" panose="020B0604030504040204" pitchFamily="34" charset="0"/>
              <a:ea typeface="Verdana" panose="020B0604030504040204" pitchFamily="34" charset="0"/>
            </a:endParaRPr>
          </a:p>
          <a:p>
            <a:pPr marR="20955" algn="ctr">
              <a:spcBef>
                <a:spcPts val="100"/>
              </a:spcBef>
              <a:spcAft>
                <a:spcPts val="3600"/>
              </a:spcAft>
            </a:pPr>
            <a:r>
              <a:rPr lang="en-US" sz="3200" b="1" u="sng" spc="125" dirty="0">
                <a:solidFill>
                  <a:schemeClr val="tx1"/>
                </a:solidFill>
                <a:latin typeface="Verdana" panose="020B0604030504040204" pitchFamily="34" charset="0"/>
                <a:ea typeface="Verdana" panose="020B0604030504040204" pitchFamily="34" charset="0"/>
              </a:rPr>
              <a:t>One Stop</a:t>
            </a:r>
          </a:p>
          <a:p>
            <a:pPr marL="457200" marR="20955" indent="-457200" algn="l">
              <a:spcBef>
                <a:spcPts val="100"/>
              </a:spcBef>
              <a:spcAft>
                <a:spcPts val="1200"/>
              </a:spcAft>
              <a:buFont typeface="Wingdings" panose="05000000000000000000" pitchFamily="2" charset="2"/>
              <a:buChar char="§"/>
            </a:pPr>
            <a:r>
              <a:rPr lang="en-US" sz="3200" spc="-45" dirty="0">
                <a:solidFill>
                  <a:schemeClr val="tx1"/>
                </a:solidFill>
                <a:latin typeface="Verdana"/>
                <a:cs typeface="Verdana"/>
              </a:rPr>
              <a:t>Students visited Enrollment Services and the HUB 6,241 times during the Fall semester.</a:t>
            </a:r>
          </a:p>
          <a:p>
            <a:pPr marL="457200" marR="20955" indent="-457200" algn="l">
              <a:spcBef>
                <a:spcPts val="100"/>
              </a:spcBef>
              <a:spcAft>
                <a:spcPts val="1200"/>
              </a:spcAft>
              <a:buFont typeface="Wingdings" panose="05000000000000000000" pitchFamily="2" charset="2"/>
              <a:buChar char="§"/>
            </a:pPr>
            <a:endParaRPr lang="en-US" sz="3200" spc="-45" dirty="0">
              <a:solidFill>
                <a:schemeClr val="tx1"/>
              </a:solidFill>
              <a:latin typeface="Verdana"/>
              <a:cs typeface="Verdana"/>
            </a:endParaRPr>
          </a:p>
        </p:txBody>
      </p:sp>
      <p:sp>
        <p:nvSpPr>
          <p:cNvPr id="25" name="object 4" descr="Ocean County College Enrollment Services">
            <a:extLst>
              <a:ext uri="{FF2B5EF4-FFF2-40B4-BE49-F238E27FC236}">
                <a16:creationId xmlns:a16="http://schemas.microsoft.com/office/drawing/2014/main" id="{8577EBF0-82AD-464D-9F35-60E95412C1B5}"/>
              </a:ext>
            </a:extLst>
          </p:cNvPr>
          <p:cNvSpPr/>
          <p:nvPr/>
        </p:nvSpPr>
        <p:spPr>
          <a:xfrm>
            <a:off x="0" y="0"/>
            <a:ext cx="20104100" cy="3078480"/>
          </a:xfrm>
          <a:custGeom>
            <a:avLst/>
            <a:gdLst/>
            <a:ahLst/>
            <a:cxnLst/>
            <a:rect l="l" t="t" r="r" b="b"/>
            <a:pathLst>
              <a:path w="20104100" h="3078480">
                <a:moveTo>
                  <a:pt x="20104099" y="0"/>
                </a:moveTo>
                <a:lnTo>
                  <a:pt x="0" y="0"/>
                </a:lnTo>
                <a:lnTo>
                  <a:pt x="0" y="3078440"/>
                </a:lnTo>
                <a:lnTo>
                  <a:pt x="20104099" y="3078440"/>
                </a:lnTo>
                <a:lnTo>
                  <a:pt x="20104099" y="0"/>
                </a:lnTo>
                <a:close/>
              </a:path>
            </a:pathLst>
          </a:custGeom>
          <a:solidFill>
            <a:srgbClr val="00376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10" name="Picture 9" descr="Ocean County College Enrollment Services">
            <a:extLst>
              <a:ext uri="{FF2B5EF4-FFF2-40B4-BE49-F238E27FC236}">
                <a16:creationId xmlns:a16="http://schemas.microsoft.com/office/drawing/2014/main" id="{39EF1EE4-77F3-4E58-8700-57F43E271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1204" y="396875"/>
            <a:ext cx="10432475" cy="2286000"/>
          </a:xfrm>
          <a:prstGeom prst="rect">
            <a:avLst/>
          </a:prstGeom>
        </p:spPr>
      </p:pic>
      <p:sp>
        <p:nvSpPr>
          <p:cNvPr id="2" name="Title 1" hidden="1">
            <a:extLst>
              <a:ext uri="{FF2B5EF4-FFF2-40B4-BE49-F238E27FC236}">
                <a16:creationId xmlns:a16="http://schemas.microsoft.com/office/drawing/2014/main" id="{7622D535-A09B-448E-BAF4-48539D5B92F5}"/>
              </a:ext>
            </a:extLst>
          </p:cNvPr>
          <p:cNvSpPr>
            <a:spLocks noGrp="1"/>
          </p:cNvSpPr>
          <p:nvPr>
            <p:ph type="title"/>
          </p:nvPr>
        </p:nvSpPr>
        <p:spPr>
          <a:xfrm>
            <a:off x="364251" y="3095161"/>
            <a:ext cx="19282410" cy="1107996"/>
          </a:xfrm>
        </p:spPr>
        <p:txBody>
          <a:bodyPr/>
          <a:lstStyle/>
          <a:p>
            <a:r>
              <a:rPr lang="en-US" spc="125" dirty="0">
                <a:solidFill>
                  <a:schemeClr val="tx1"/>
                </a:solidFill>
                <a:latin typeface="Verdana" panose="020B0604030504040204" pitchFamily="34" charset="0"/>
                <a:ea typeface="Verdana" panose="020B0604030504040204" pitchFamily="34" charset="0"/>
              </a:rPr>
              <a:t>FIPSE (Fund for the Improvement of Postsecondary Education)</a:t>
            </a:r>
            <a:br>
              <a:rPr lang="en-US" spc="125" dirty="0">
                <a:solidFill>
                  <a:schemeClr val="tx1"/>
                </a:solidFill>
                <a:latin typeface="Verdana" panose="020B0604030504040204" pitchFamily="34" charset="0"/>
                <a:ea typeface="Verdana" panose="020B0604030504040204" pitchFamily="34" charset="0"/>
              </a:rPr>
            </a:br>
            <a:r>
              <a:rPr lang="en-US" spc="125" dirty="0">
                <a:solidFill>
                  <a:schemeClr val="tx1"/>
                </a:solidFill>
                <a:latin typeface="Verdana" panose="020B0604030504040204" pitchFamily="34" charset="0"/>
                <a:ea typeface="Verdana" panose="020B0604030504040204" pitchFamily="34" charset="0"/>
              </a:rPr>
              <a:t> Continued</a:t>
            </a:r>
            <a:endParaRPr lang="en-US" dirty="0"/>
          </a:p>
        </p:txBody>
      </p:sp>
    </p:spTree>
    <p:extLst>
      <p:ext uri="{BB962C8B-B14F-4D97-AF65-F5344CB8AC3E}">
        <p14:creationId xmlns:p14="http://schemas.microsoft.com/office/powerpoint/2010/main" val="342112350"/>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object 6" descr="Ocean County College Transfer Services"/>
          <p:cNvSpPr/>
          <p:nvPr/>
        </p:nvSpPr>
        <p:spPr>
          <a:xfrm>
            <a:off x="380365" y="3233608"/>
            <a:ext cx="19274155" cy="7803515"/>
          </a:xfrm>
          <a:custGeom>
            <a:avLst/>
            <a:gdLst/>
            <a:ahLst/>
            <a:cxnLst/>
            <a:rect l="l" t="t" r="r" b="b"/>
            <a:pathLst>
              <a:path w="19274155" h="7803515">
                <a:moveTo>
                  <a:pt x="19273549" y="0"/>
                </a:moveTo>
                <a:lnTo>
                  <a:pt x="0" y="0"/>
                </a:lnTo>
                <a:lnTo>
                  <a:pt x="0" y="7802903"/>
                </a:lnTo>
                <a:lnTo>
                  <a:pt x="19273549" y="7802903"/>
                </a:lnTo>
                <a:lnTo>
                  <a:pt x="19273549" y="0"/>
                </a:lnTo>
                <a:close/>
              </a:path>
            </a:pathLst>
          </a:custGeom>
          <a:no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380365" y="3504585"/>
            <a:ext cx="19343370" cy="5463675"/>
          </a:xfrm>
          <a:prstGeom prst="rect">
            <a:avLst/>
          </a:prstGeom>
        </p:spPr>
        <p:txBody>
          <a:bodyPr vert="horz" wrap="square" lIns="0" tIns="15875" rIns="0" bIns="0" rtlCol="0">
            <a:spAutoFit/>
          </a:bodyPr>
          <a:lstStyle/>
          <a:p>
            <a:pPr marR="20955" algn="ctr">
              <a:spcBef>
                <a:spcPts val="100"/>
              </a:spcBef>
              <a:spcAft>
                <a:spcPts val="1800"/>
              </a:spcAft>
            </a:pPr>
            <a:r>
              <a:rPr lang="en-US" sz="3200" b="1" u="sng" spc="125" dirty="0">
                <a:solidFill>
                  <a:schemeClr val="tx1"/>
                </a:solidFill>
                <a:latin typeface="Verdana" panose="020B0604030504040204" pitchFamily="34" charset="0"/>
                <a:ea typeface="Verdana" panose="020B0604030504040204" pitchFamily="34" charset="0"/>
              </a:rPr>
              <a:t>Advising by the Numbers:</a:t>
            </a:r>
          </a:p>
          <a:p>
            <a:pPr marR="20955" algn="ctr">
              <a:spcBef>
                <a:spcPts val="100"/>
              </a:spcBef>
              <a:spcAft>
                <a:spcPts val="3600"/>
              </a:spcAft>
            </a:pPr>
            <a:r>
              <a:rPr lang="en-US" sz="3200" b="1" spc="125" dirty="0">
                <a:solidFill>
                  <a:schemeClr val="tx1"/>
                </a:solidFill>
                <a:latin typeface="Verdana" panose="020B0604030504040204" pitchFamily="34" charset="0"/>
                <a:ea typeface="Verdana" panose="020B0604030504040204" pitchFamily="34" charset="0"/>
              </a:rPr>
              <a:t>Services Between June 1 and December 31, 2025</a:t>
            </a:r>
          </a:p>
          <a:p>
            <a:pPr marL="457200" marR="20955" indent="-457200" algn="l">
              <a:spcBef>
                <a:spcPts val="100"/>
              </a:spcBef>
              <a:spcAft>
                <a:spcPts val="2400"/>
              </a:spcAft>
              <a:buFont typeface="Wingdings" panose="05000000000000000000" pitchFamily="2" charset="2"/>
              <a:buChar char="§"/>
            </a:pPr>
            <a:r>
              <a:rPr lang="en-US" sz="3200" spc="-45" dirty="0">
                <a:solidFill>
                  <a:schemeClr val="tx1"/>
                </a:solidFill>
                <a:latin typeface="Verdana"/>
                <a:cs typeface="Verdana"/>
              </a:rPr>
              <a:t>Virtual appointments: 1,323 (1,176 unique students)</a:t>
            </a:r>
          </a:p>
          <a:p>
            <a:pPr marL="457200" marR="20955" indent="-457200" algn="l">
              <a:spcBef>
                <a:spcPts val="100"/>
              </a:spcBef>
              <a:spcAft>
                <a:spcPts val="2400"/>
              </a:spcAft>
              <a:buFont typeface="Wingdings" panose="05000000000000000000" pitchFamily="2" charset="2"/>
              <a:buChar char="§"/>
            </a:pPr>
            <a:r>
              <a:rPr lang="en-US" sz="3200" spc="-45" dirty="0">
                <a:solidFill>
                  <a:schemeClr val="tx1"/>
                </a:solidFill>
                <a:latin typeface="Verdana"/>
                <a:cs typeface="Verdana"/>
              </a:rPr>
              <a:t>Walk-ins: 4,067 (continuing, returning)</a:t>
            </a:r>
          </a:p>
          <a:p>
            <a:pPr marL="457200" marR="20955" indent="-457200" algn="l">
              <a:spcBef>
                <a:spcPts val="100"/>
              </a:spcBef>
              <a:spcAft>
                <a:spcPts val="2400"/>
              </a:spcAft>
              <a:buFont typeface="Wingdings" panose="05000000000000000000" pitchFamily="2" charset="2"/>
              <a:buChar char="§"/>
            </a:pPr>
            <a:r>
              <a:rPr lang="en-US" sz="3200" spc="-45" dirty="0">
                <a:solidFill>
                  <a:schemeClr val="tx1"/>
                </a:solidFill>
                <a:latin typeface="Verdana"/>
                <a:cs typeface="Verdana"/>
              </a:rPr>
              <a:t>New student appointments: 207 (289 from April-December)</a:t>
            </a:r>
          </a:p>
          <a:p>
            <a:pPr marL="457200" marR="20955" indent="-457200" algn="l">
              <a:spcBef>
                <a:spcPts val="100"/>
              </a:spcBef>
              <a:spcAft>
                <a:spcPts val="2400"/>
              </a:spcAft>
              <a:buFont typeface="Wingdings" panose="05000000000000000000" pitchFamily="2" charset="2"/>
              <a:buChar char="§"/>
            </a:pPr>
            <a:r>
              <a:rPr lang="en-US" sz="3200" spc="-45" dirty="0">
                <a:solidFill>
                  <a:schemeClr val="tx1"/>
                </a:solidFill>
                <a:latin typeface="Verdana"/>
                <a:cs typeface="Verdana"/>
              </a:rPr>
              <a:t>New student walk-ins: 685 (725 from April-December)</a:t>
            </a:r>
          </a:p>
          <a:p>
            <a:pPr marL="457200" marR="20955" indent="-457200" algn="l">
              <a:spcBef>
                <a:spcPts val="100"/>
              </a:spcBef>
              <a:spcAft>
                <a:spcPts val="2400"/>
              </a:spcAft>
              <a:buFont typeface="Wingdings" panose="05000000000000000000" pitchFamily="2" charset="2"/>
              <a:buChar char="§"/>
            </a:pPr>
            <a:r>
              <a:rPr lang="en-US" sz="3200" spc="-45" dirty="0">
                <a:solidFill>
                  <a:schemeClr val="tx1"/>
                </a:solidFill>
                <a:latin typeface="Verdana"/>
                <a:cs typeface="Verdana"/>
              </a:rPr>
              <a:t>Fall 2025 triage (on-demand virtual support for last-minute requests): 40 students served</a:t>
            </a:r>
          </a:p>
        </p:txBody>
      </p:sp>
      <p:sp>
        <p:nvSpPr>
          <p:cNvPr id="25" name="object 4" descr="Ocean County College Transfer Services">
            <a:extLst>
              <a:ext uri="{FF2B5EF4-FFF2-40B4-BE49-F238E27FC236}">
                <a16:creationId xmlns:a16="http://schemas.microsoft.com/office/drawing/2014/main" id="{8577EBF0-82AD-464D-9F35-60E95412C1B5}"/>
              </a:ext>
            </a:extLst>
          </p:cNvPr>
          <p:cNvSpPr/>
          <p:nvPr/>
        </p:nvSpPr>
        <p:spPr>
          <a:xfrm>
            <a:off x="0" y="0"/>
            <a:ext cx="20104100" cy="3078480"/>
          </a:xfrm>
          <a:custGeom>
            <a:avLst/>
            <a:gdLst/>
            <a:ahLst/>
            <a:cxnLst/>
            <a:rect l="l" t="t" r="r" b="b"/>
            <a:pathLst>
              <a:path w="20104100" h="3078480">
                <a:moveTo>
                  <a:pt x="20104099" y="0"/>
                </a:moveTo>
                <a:lnTo>
                  <a:pt x="0" y="0"/>
                </a:lnTo>
                <a:lnTo>
                  <a:pt x="0" y="3078440"/>
                </a:lnTo>
                <a:lnTo>
                  <a:pt x="20104099" y="3078440"/>
                </a:lnTo>
                <a:lnTo>
                  <a:pt x="20104099" y="0"/>
                </a:lnTo>
                <a:close/>
              </a:path>
            </a:pathLst>
          </a:custGeom>
          <a:solidFill>
            <a:srgbClr val="00376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3" name="Picture 2" descr="Ocean County College Transfer Services">
            <a:extLst>
              <a:ext uri="{FF2B5EF4-FFF2-40B4-BE49-F238E27FC236}">
                <a16:creationId xmlns:a16="http://schemas.microsoft.com/office/drawing/2014/main" id="{EC7F02FA-C1E7-4650-85A9-93BB1BAD53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237" y="333089"/>
            <a:ext cx="8758410" cy="2286000"/>
          </a:xfrm>
          <a:prstGeom prst="rect">
            <a:avLst/>
          </a:prstGeom>
        </p:spPr>
      </p:pic>
      <p:sp>
        <p:nvSpPr>
          <p:cNvPr id="2" name="Title 1" hidden="1">
            <a:extLst>
              <a:ext uri="{FF2B5EF4-FFF2-40B4-BE49-F238E27FC236}">
                <a16:creationId xmlns:a16="http://schemas.microsoft.com/office/drawing/2014/main" id="{733550D3-9AF1-4BDD-9524-9467B4D7BAA2}"/>
              </a:ext>
            </a:extLst>
          </p:cNvPr>
          <p:cNvSpPr>
            <a:spLocks noGrp="1"/>
          </p:cNvSpPr>
          <p:nvPr>
            <p:ph type="title"/>
          </p:nvPr>
        </p:nvSpPr>
        <p:spPr>
          <a:xfrm>
            <a:off x="364251" y="3095161"/>
            <a:ext cx="19282410" cy="553998"/>
          </a:xfrm>
        </p:spPr>
        <p:txBody>
          <a:bodyPr/>
          <a:lstStyle/>
          <a:p>
            <a:r>
              <a:rPr lang="en-US" spc="125" dirty="0">
                <a:solidFill>
                  <a:schemeClr val="tx1"/>
                </a:solidFill>
                <a:latin typeface="Verdana" panose="020B0604030504040204" pitchFamily="34" charset="0"/>
                <a:ea typeface="Verdana" panose="020B0604030504040204" pitchFamily="34" charset="0"/>
              </a:rPr>
              <a:t>Advising Statistics</a:t>
            </a:r>
            <a:endParaRPr lang="en-US" dirty="0"/>
          </a:p>
        </p:txBody>
      </p:sp>
    </p:spTree>
    <p:extLst>
      <p:ext uri="{BB962C8B-B14F-4D97-AF65-F5344CB8AC3E}">
        <p14:creationId xmlns:p14="http://schemas.microsoft.com/office/powerpoint/2010/main" val="1197945218"/>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object 6" descr="Ocean County College Transfer Services"/>
          <p:cNvSpPr/>
          <p:nvPr/>
        </p:nvSpPr>
        <p:spPr>
          <a:xfrm>
            <a:off x="380365" y="3233608"/>
            <a:ext cx="19274155" cy="7803515"/>
          </a:xfrm>
          <a:custGeom>
            <a:avLst/>
            <a:gdLst/>
            <a:ahLst/>
            <a:cxnLst/>
            <a:rect l="l" t="t" r="r" b="b"/>
            <a:pathLst>
              <a:path w="19274155" h="7803515">
                <a:moveTo>
                  <a:pt x="19273549" y="0"/>
                </a:moveTo>
                <a:lnTo>
                  <a:pt x="0" y="0"/>
                </a:lnTo>
                <a:lnTo>
                  <a:pt x="0" y="7802903"/>
                </a:lnTo>
                <a:lnTo>
                  <a:pt x="19273549" y="7802903"/>
                </a:lnTo>
                <a:lnTo>
                  <a:pt x="19273549" y="0"/>
                </a:lnTo>
                <a:close/>
              </a:path>
            </a:pathLst>
          </a:custGeom>
          <a:no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1140141" y="3521075"/>
            <a:ext cx="17754601" cy="3945311"/>
          </a:xfrm>
          <a:prstGeom prst="rect">
            <a:avLst/>
          </a:prstGeom>
        </p:spPr>
        <p:txBody>
          <a:bodyPr vert="horz" wrap="square" lIns="0" tIns="15875" rIns="0" bIns="0" rtlCol="0">
            <a:spAutoFit/>
          </a:bodyPr>
          <a:lstStyle/>
          <a:p>
            <a:pPr marR="20955" algn="ctr">
              <a:spcBef>
                <a:spcPts val="100"/>
              </a:spcBef>
              <a:spcAft>
                <a:spcPts val="3600"/>
              </a:spcAft>
            </a:pPr>
            <a:r>
              <a:rPr lang="en-US" sz="3200" b="1" u="sng" spc="125" dirty="0">
                <a:solidFill>
                  <a:schemeClr val="tx1"/>
                </a:solidFill>
                <a:latin typeface="Verdana" panose="020B0604030504040204" pitchFamily="34" charset="0"/>
                <a:ea typeface="Verdana" panose="020B0604030504040204" pitchFamily="34" charset="0"/>
              </a:rPr>
              <a:t>Transfer Services Success Highlights</a:t>
            </a:r>
          </a:p>
          <a:p>
            <a:pPr marR="20955" algn="l">
              <a:spcBef>
                <a:spcPts val="100"/>
              </a:spcBef>
              <a:spcAft>
                <a:spcPts val="1200"/>
              </a:spcAft>
            </a:pPr>
            <a:r>
              <a:rPr lang="en-US" sz="3200" spc="-45" dirty="0">
                <a:solidFill>
                  <a:schemeClr val="tx1"/>
                </a:solidFill>
                <a:latin typeface="Verdana"/>
                <a:cs typeface="Verdana"/>
              </a:rPr>
              <a:t>Transfer Services supported over 230 students through a wide range of transfer-focused events and initiatives, including:</a:t>
            </a:r>
          </a:p>
          <a:p>
            <a:pPr marL="457200" marR="20955" indent="-457200" algn="l">
              <a:spcBef>
                <a:spcPts val="100"/>
              </a:spcBef>
              <a:spcAft>
                <a:spcPts val="1200"/>
              </a:spcAft>
              <a:buFont typeface="Wingdings" panose="05000000000000000000" pitchFamily="2" charset="2"/>
              <a:buChar char="§"/>
            </a:pPr>
            <a:r>
              <a:rPr lang="en-US" sz="3200" spc="-45" dirty="0">
                <a:solidFill>
                  <a:schemeClr val="tx1"/>
                </a:solidFill>
                <a:latin typeface="Verdana"/>
                <a:cs typeface="Verdana"/>
              </a:rPr>
              <a:t>General Transfer Workshops and Group Advising</a:t>
            </a:r>
          </a:p>
          <a:p>
            <a:pPr marL="457200" marR="20955" indent="-457200" algn="l">
              <a:spcBef>
                <a:spcPts val="100"/>
              </a:spcBef>
              <a:spcAft>
                <a:spcPts val="1200"/>
              </a:spcAft>
              <a:buFont typeface="Wingdings" panose="05000000000000000000" pitchFamily="2" charset="2"/>
              <a:buChar char="§"/>
            </a:pPr>
            <a:r>
              <a:rPr lang="en-US" sz="3200" spc="-45" dirty="0">
                <a:solidFill>
                  <a:schemeClr val="tx1"/>
                </a:solidFill>
                <a:latin typeface="Verdana"/>
                <a:cs typeface="Verdana"/>
              </a:rPr>
              <a:t>Dual Advising</a:t>
            </a:r>
          </a:p>
          <a:p>
            <a:pPr marL="457200" marR="20955" indent="-457200" algn="l">
              <a:spcBef>
                <a:spcPts val="100"/>
              </a:spcBef>
              <a:spcAft>
                <a:spcPts val="1200"/>
              </a:spcAft>
              <a:buFont typeface="Wingdings" panose="05000000000000000000" pitchFamily="2" charset="2"/>
              <a:buChar char="§"/>
            </a:pPr>
            <a:r>
              <a:rPr lang="en-US" sz="3200" spc="-45" dirty="0">
                <a:solidFill>
                  <a:schemeClr val="tx1"/>
                </a:solidFill>
                <a:latin typeface="Verdana"/>
                <a:cs typeface="Verdana"/>
              </a:rPr>
              <a:t>Information Sessions</a:t>
            </a:r>
          </a:p>
        </p:txBody>
      </p:sp>
      <p:sp>
        <p:nvSpPr>
          <p:cNvPr id="25" name="object 4" descr="Ocean County College Transfer Services">
            <a:extLst>
              <a:ext uri="{FF2B5EF4-FFF2-40B4-BE49-F238E27FC236}">
                <a16:creationId xmlns:a16="http://schemas.microsoft.com/office/drawing/2014/main" id="{8577EBF0-82AD-464D-9F35-60E95412C1B5}"/>
              </a:ext>
            </a:extLst>
          </p:cNvPr>
          <p:cNvSpPr/>
          <p:nvPr/>
        </p:nvSpPr>
        <p:spPr>
          <a:xfrm>
            <a:off x="0" y="0"/>
            <a:ext cx="20104100" cy="3078480"/>
          </a:xfrm>
          <a:custGeom>
            <a:avLst/>
            <a:gdLst/>
            <a:ahLst/>
            <a:cxnLst/>
            <a:rect l="l" t="t" r="r" b="b"/>
            <a:pathLst>
              <a:path w="20104100" h="3078480">
                <a:moveTo>
                  <a:pt x="20104099" y="0"/>
                </a:moveTo>
                <a:lnTo>
                  <a:pt x="0" y="0"/>
                </a:lnTo>
                <a:lnTo>
                  <a:pt x="0" y="3078440"/>
                </a:lnTo>
                <a:lnTo>
                  <a:pt x="20104099" y="3078440"/>
                </a:lnTo>
                <a:lnTo>
                  <a:pt x="20104099" y="0"/>
                </a:lnTo>
                <a:close/>
              </a:path>
            </a:pathLst>
          </a:custGeom>
          <a:solidFill>
            <a:srgbClr val="00376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7" name="Picture 6" descr="Ocean County College Transfer Services">
            <a:extLst>
              <a:ext uri="{FF2B5EF4-FFF2-40B4-BE49-F238E27FC236}">
                <a16:creationId xmlns:a16="http://schemas.microsoft.com/office/drawing/2014/main" id="{1DD14B46-6C8E-43D4-B672-71A9F6E5E2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237" y="333089"/>
            <a:ext cx="8758410" cy="2286000"/>
          </a:xfrm>
          <a:prstGeom prst="rect">
            <a:avLst/>
          </a:prstGeom>
        </p:spPr>
      </p:pic>
      <p:sp>
        <p:nvSpPr>
          <p:cNvPr id="2" name="Title 1" hidden="1">
            <a:extLst>
              <a:ext uri="{FF2B5EF4-FFF2-40B4-BE49-F238E27FC236}">
                <a16:creationId xmlns:a16="http://schemas.microsoft.com/office/drawing/2014/main" id="{46EEC1E0-EA55-461E-8BC4-14037BD694DF}"/>
              </a:ext>
            </a:extLst>
          </p:cNvPr>
          <p:cNvSpPr>
            <a:spLocks noGrp="1"/>
          </p:cNvSpPr>
          <p:nvPr>
            <p:ph type="title"/>
          </p:nvPr>
        </p:nvSpPr>
        <p:spPr>
          <a:xfrm>
            <a:off x="364251" y="3095161"/>
            <a:ext cx="19282410" cy="1107996"/>
          </a:xfrm>
        </p:spPr>
        <p:txBody>
          <a:bodyPr/>
          <a:lstStyle/>
          <a:p>
            <a:r>
              <a:rPr lang="en-US" spc="125" dirty="0">
                <a:solidFill>
                  <a:schemeClr val="tx1"/>
                </a:solidFill>
                <a:latin typeface="Verdana" panose="020B0604030504040204" pitchFamily="34" charset="0"/>
                <a:ea typeface="Verdana" panose="020B0604030504040204" pitchFamily="34" charset="0"/>
              </a:rPr>
              <a:t>Transfer Services Success Highlights</a:t>
            </a:r>
            <a:br>
              <a:rPr lang="en-US" spc="125" dirty="0">
                <a:solidFill>
                  <a:schemeClr val="tx1"/>
                </a:solidFill>
                <a:latin typeface="Verdana" panose="020B0604030504040204" pitchFamily="34" charset="0"/>
                <a:ea typeface="Verdana" panose="020B0604030504040204" pitchFamily="34" charset="0"/>
              </a:rPr>
            </a:br>
            <a:endParaRPr lang="en-US" dirty="0"/>
          </a:p>
        </p:txBody>
      </p:sp>
    </p:spTree>
    <p:extLst>
      <p:ext uri="{BB962C8B-B14F-4D97-AF65-F5344CB8AC3E}">
        <p14:creationId xmlns:p14="http://schemas.microsoft.com/office/powerpoint/2010/main" val="409969083"/>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object 6" descr="Ocean County College Transfer Services"/>
          <p:cNvSpPr/>
          <p:nvPr/>
        </p:nvSpPr>
        <p:spPr>
          <a:xfrm>
            <a:off x="380365" y="3233608"/>
            <a:ext cx="19274155" cy="7803515"/>
          </a:xfrm>
          <a:custGeom>
            <a:avLst/>
            <a:gdLst/>
            <a:ahLst/>
            <a:cxnLst/>
            <a:rect l="l" t="t" r="r" b="b"/>
            <a:pathLst>
              <a:path w="19274155" h="7803515">
                <a:moveTo>
                  <a:pt x="19273549" y="0"/>
                </a:moveTo>
                <a:lnTo>
                  <a:pt x="0" y="0"/>
                </a:lnTo>
                <a:lnTo>
                  <a:pt x="0" y="7802903"/>
                </a:lnTo>
                <a:lnTo>
                  <a:pt x="19273549" y="7802903"/>
                </a:lnTo>
                <a:lnTo>
                  <a:pt x="19273549" y="0"/>
                </a:lnTo>
                <a:close/>
              </a:path>
            </a:pathLst>
          </a:custGeom>
          <a:no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410845" y="3521075"/>
            <a:ext cx="19343370" cy="5661165"/>
          </a:xfrm>
          <a:prstGeom prst="rect">
            <a:avLst/>
          </a:prstGeom>
        </p:spPr>
        <p:txBody>
          <a:bodyPr vert="horz" wrap="square" lIns="0" tIns="15875" rIns="0" bIns="0" rtlCol="0">
            <a:spAutoFit/>
          </a:bodyPr>
          <a:lstStyle/>
          <a:p>
            <a:pPr marR="20955" algn="ctr">
              <a:spcBef>
                <a:spcPts val="100"/>
              </a:spcBef>
              <a:spcAft>
                <a:spcPts val="3600"/>
              </a:spcAft>
            </a:pPr>
            <a:r>
              <a:rPr lang="en-US" sz="3200" b="1" u="sng" spc="125" dirty="0">
                <a:solidFill>
                  <a:schemeClr val="tx1"/>
                </a:solidFill>
                <a:latin typeface="Verdana" panose="020B0604030504040204" pitchFamily="34" charset="0"/>
                <a:ea typeface="Verdana" panose="020B0604030504040204" pitchFamily="34" charset="0"/>
              </a:rPr>
              <a:t>Transfer Services Success Highlights</a:t>
            </a:r>
          </a:p>
          <a:p>
            <a:pPr marL="457200" marR="20955" indent="-457200" algn="l">
              <a:spcBef>
                <a:spcPts val="100"/>
              </a:spcBef>
              <a:spcAft>
                <a:spcPts val="1200"/>
              </a:spcAft>
              <a:buFont typeface="Wingdings" panose="05000000000000000000" pitchFamily="2" charset="2"/>
              <a:buChar char="§"/>
            </a:pPr>
            <a:r>
              <a:rPr lang="en-US" sz="3200" spc="-45" dirty="0">
                <a:solidFill>
                  <a:schemeClr val="tx1"/>
                </a:solidFill>
                <a:latin typeface="Verdana"/>
                <a:cs typeface="Verdana"/>
              </a:rPr>
              <a:t>Maintained strong partnerships with four-year institutions, including:</a:t>
            </a:r>
          </a:p>
          <a:p>
            <a:pPr marL="914400" marR="20955" lvl="1" indent="-457200" algn="l">
              <a:spcBef>
                <a:spcPts val="100"/>
              </a:spcBef>
              <a:spcAft>
                <a:spcPts val="1800"/>
              </a:spcAft>
              <a:buFont typeface="Arial" panose="020B0604020202020204" pitchFamily="34" charset="0"/>
              <a:buChar char="•"/>
            </a:pPr>
            <a:r>
              <a:rPr lang="en-US" sz="3200" spc="-45" dirty="0">
                <a:solidFill>
                  <a:schemeClr val="tx1"/>
                </a:solidFill>
                <a:latin typeface="Verdana"/>
                <a:cs typeface="Verdana"/>
              </a:rPr>
              <a:t>Ongoing collaboration with Kean Ocean and Stockton University</a:t>
            </a:r>
          </a:p>
          <a:p>
            <a:pPr marL="914400" marR="20955" lvl="1" indent="-457200" algn="l">
              <a:spcBef>
                <a:spcPts val="100"/>
              </a:spcBef>
              <a:spcAft>
                <a:spcPts val="1800"/>
              </a:spcAft>
              <a:buFont typeface="Arial" panose="020B0604020202020204" pitchFamily="34" charset="0"/>
              <a:buChar char="•"/>
            </a:pPr>
            <a:r>
              <a:rPr lang="en-US" sz="3200" spc="-45" dirty="0">
                <a:solidFill>
                  <a:schemeClr val="tx1"/>
                </a:solidFill>
                <a:latin typeface="Verdana"/>
                <a:cs typeface="Verdana"/>
              </a:rPr>
              <a:t>Support for 12 students enrolled in the Stockton 3+1 Business program</a:t>
            </a:r>
          </a:p>
          <a:p>
            <a:pPr marL="457200" marR="20955" indent="-457200" algn="l">
              <a:spcBef>
                <a:spcPts val="100"/>
              </a:spcBef>
              <a:spcAft>
                <a:spcPts val="1200"/>
              </a:spcAft>
              <a:buFont typeface="Arial" panose="020B0604020202020204" pitchFamily="34" charset="0"/>
              <a:buChar char="•"/>
            </a:pPr>
            <a:endParaRPr lang="en-US" sz="3200" spc="-45" dirty="0">
              <a:solidFill>
                <a:schemeClr val="tx1"/>
              </a:solidFill>
              <a:latin typeface="Verdana"/>
              <a:cs typeface="Verdana"/>
            </a:endParaRPr>
          </a:p>
          <a:p>
            <a:pPr marL="457200" marR="20955" indent="-457200" algn="l">
              <a:spcBef>
                <a:spcPts val="100"/>
              </a:spcBef>
              <a:spcAft>
                <a:spcPts val="1200"/>
              </a:spcAft>
              <a:buFont typeface="Wingdings" panose="05000000000000000000" pitchFamily="2" charset="2"/>
              <a:buChar char="§"/>
            </a:pPr>
            <a:r>
              <a:rPr lang="en-US" sz="3200" spc="-45" dirty="0">
                <a:solidFill>
                  <a:schemeClr val="tx1"/>
                </a:solidFill>
                <a:latin typeface="Verdana"/>
                <a:cs typeface="Verdana"/>
              </a:rPr>
              <a:t>Facilitated a Meet and Greet experience for Stockton 3+1 students, allowing them to:</a:t>
            </a:r>
          </a:p>
          <a:p>
            <a:pPr marL="914400" marR="20955" lvl="6" indent="-457200" algn="l">
              <a:spcBef>
                <a:spcPts val="100"/>
              </a:spcBef>
              <a:spcAft>
                <a:spcPts val="1800"/>
              </a:spcAft>
              <a:buFont typeface="Arial" panose="020B0604020202020204" pitchFamily="34" charset="0"/>
              <a:buChar char="•"/>
            </a:pPr>
            <a:r>
              <a:rPr lang="en-US" sz="3200" spc="-45" dirty="0">
                <a:solidFill>
                  <a:schemeClr val="tx1"/>
                </a:solidFill>
                <a:latin typeface="Verdana"/>
                <a:cs typeface="Verdana"/>
              </a:rPr>
              <a:t>Build meaningful connections with Stockton’s Business Chair and Advisor</a:t>
            </a:r>
          </a:p>
          <a:p>
            <a:pPr marL="914400" marR="20955" lvl="8" indent="-457200" algn="l">
              <a:spcBef>
                <a:spcPts val="100"/>
              </a:spcBef>
              <a:spcAft>
                <a:spcPts val="1800"/>
              </a:spcAft>
              <a:buFont typeface="Arial" panose="020B0604020202020204" pitchFamily="34" charset="0"/>
              <a:buChar char="•"/>
            </a:pPr>
            <a:r>
              <a:rPr lang="en-US" sz="3200" spc="-45" dirty="0">
                <a:solidFill>
                  <a:schemeClr val="tx1"/>
                </a:solidFill>
                <a:latin typeface="Verdana"/>
                <a:cs typeface="Verdana"/>
              </a:rPr>
              <a:t>Prepare for their transition to Stockton in Fall 2026 after completing three years at OCC</a:t>
            </a:r>
          </a:p>
        </p:txBody>
      </p:sp>
      <p:sp>
        <p:nvSpPr>
          <p:cNvPr id="25" name="object 4" descr="Ocean County College Transfer Services">
            <a:extLst>
              <a:ext uri="{FF2B5EF4-FFF2-40B4-BE49-F238E27FC236}">
                <a16:creationId xmlns:a16="http://schemas.microsoft.com/office/drawing/2014/main" id="{8577EBF0-82AD-464D-9F35-60E95412C1B5}"/>
              </a:ext>
            </a:extLst>
          </p:cNvPr>
          <p:cNvSpPr/>
          <p:nvPr/>
        </p:nvSpPr>
        <p:spPr>
          <a:xfrm>
            <a:off x="0" y="0"/>
            <a:ext cx="20104100" cy="3078480"/>
          </a:xfrm>
          <a:custGeom>
            <a:avLst/>
            <a:gdLst/>
            <a:ahLst/>
            <a:cxnLst/>
            <a:rect l="l" t="t" r="r" b="b"/>
            <a:pathLst>
              <a:path w="20104100" h="3078480">
                <a:moveTo>
                  <a:pt x="20104099" y="0"/>
                </a:moveTo>
                <a:lnTo>
                  <a:pt x="0" y="0"/>
                </a:lnTo>
                <a:lnTo>
                  <a:pt x="0" y="3078440"/>
                </a:lnTo>
                <a:lnTo>
                  <a:pt x="20104099" y="3078440"/>
                </a:lnTo>
                <a:lnTo>
                  <a:pt x="20104099" y="0"/>
                </a:lnTo>
                <a:close/>
              </a:path>
            </a:pathLst>
          </a:custGeom>
          <a:solidFill>
            <a:srgbClr val="00376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7" name="Picture 6" descr="Ocean County College Transfer Services">
            <a:extLst>
              <a:ext uri="{FF2B5EF4-FFF2-40B4-BE49-F238E27FC236}">
                <a16:creationId xmlns:a16="http://schemas.microsoft.com/office/drawing/2014/main" id="{A123EFA5-F6EB-48F7-9782-81BD3DC9C1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237" y="333089"/>
            <a:ext cx="8758410" cy="2286000"/>
          </a:xfrm>
          <a:prstGeom prst="rect">
            <a:avLst/>
          </a:prstGeom>
        </p:spPr>
      </p:pic>
      <p:sp>
        <p:nvSpPr>
          <p:cNvPr id="2" name="Title 1" hidden="1">
            <a:extLst>
              <a:ext uri="{FF2B5EF4-FFF2-40B4-BE49-F238E27FC236}">
                <a16:creationId xmlns:a16="http://schemas.microsoft.com/office/drawing/2014/main" id="{8072F4B0-8218-4F0F-AEFB-3C0D17BCF3BB}"/>
              </a:ext>
            </a:extLst>
          </p:cNvPr>
          <p:cNvSpPr>
            <a:spLocks noGrp="1"/>
          </p:cNvSpPr>
          <p:nvPr>
            <p:ph type="title"/>
          </p:nvPr>
        </p:nvSpPr>
        <p:spPr>
          <a:xfrm>
            <a:off x="364251" y="3095161"/>
            <a:ext cx="19282410" cy="1107996"/>
          </a:xfrm>
        </p:spPr>
        <p:txBody>
          <a:bodyPr/>
          <a:lstStyle/>
          <a:p>
            <a:r>
              <a:rPr lang="en-US" spc="125" dirty="0">
                <a:solidFill>
                  <a:schemeClr val="tx1"/>
                </a:solidFill>
                <a:latin typeface="Verdana" panose="020B0604030504040204" pitchFamily="34" charset="0"/>
                <a:ea typeface="Verdana" panose="020B0604030504040204" pitchFamily="34" charset="0"/>
              </a:rPr>
              <a:t>Transfer Services Success Highlights</a:t>
            </a:r>
            <a:br>
              <a:rPr lang="en-US" spc="125" dirty="0">
                <a:solidFill>
                  <a:schemeClr val="tx1"/>
                </a:solidFill>
                <a:latin typeface="Verdana" panose="020B0604030504040204" pitchFamily="34" charset="0"/>
                <a:ea typeface="Verdana" panose="020B0604030504040204" pitchFamily="34" charset="0"/>
              </a:rPr>
            </a:br>
            <a:r>
              <a:rPr lang="en-US" spc="125" dirty="0">
                <a:solidFill>
                  <a:schemeClr val="tx1"/>
                </a:solidFill>
                <a:latin typeface="Verdana" panose="020B0604030504040204" pitchFamily="34" charset="0"/>
                <a:ea typeface="Verdana" panose="020B0604030504040204" pitchFamily="34" charset="0"/>
              </a:rPr>
              <a:t> Continued</a:t>
            </a:r>
            <a:endParaRPr lang="en-US" dirty="0"/>
          </a:p>
        </p:txBody>
      </p:sp>
    </p:spTree>
    <p:extLst>
      <p:ext uri="{BB962C8B-B14F-4D97-AF65-F5344CB8AC3E}">
        <p14:creationId xmlns:p14="http://schemas.microsoft.com/office/powerpoint/2010/main" val="4148935226"/>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object 6" descr="Ocean County College Transfer Services"/>
          <p:cNvSpPr/>
          <p:nvPr/>
        </p:nvSpPr>
        <p:spPr>
          <a:xfrm>
            <a:off x="380365" y="3233608"/>
            <a:ext cx="19274155" cy="7803515"/>
          </a:xfrm>
          <a:custGeom>
            <a:avLst/>
            <a:gdLst/>
            <a:ahLst/>
            <a:cxnLst/>
            <a:rect l="l" t="t" r="r" b="b"/>
            <a:pathLst>
              <a:path w="19274155" h="7803515">
                <a:moveTo>
                  <a:pt x="19273549" y="0"/>
                </a:moveTo>
                <a:lnTo>
                  <a:pt x="0" y="0"/>
                </a:lnTo>
                <a:lnTo>
                  <a:pt x="0" y="7802903"/>
                </a:lnTo>
                <a:lnTo>
                  <a:pt x="19273549" y="7802903"/>
                </a:lnTo>
                <a:lnTo>
                  <a:pt x="19273549" y="0"/>
                </a:lnTo>
                <a:close/>
              </a:path>
            </a:pathLst>
          </a:custGeom>
          <a:no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773746" y="3521075"/>
            <a:ext cx="18556605" cy="6722994"/>
          </a:xfrm>
          <a:prstGeom prst="rect">
            <a:avLst/>
          </a:prstGeom>
        </p:spPr>
        <p:txBody>
          <a:bodyPr vert="horz" wrap="square" lIns="0" tIns="15875" rIns="0" bIns="0" rtlCol="0">
            <a:spAutoFit/>
          </a:bodyPr>
          <a:lstStyle/>
          <a:p>
            <a:pPr marR="20955" algn="ctr">
              <a:spcBef>
                <a:spcPts val="100"/>
              </a:spcBef>
              <a:spcAft>
                <a:spcPts val="3600"/>
              </a:spcAft>
            </a:pPr>
            <a:r>
              <a:rPr lang="en-US" sz="3200" b="1" u="sng" spc="125" dirty="0">
                <a:solidFill>
                  <a:schemeClr val="tx1"/>
                </a:solidFill>
                <a:latin typeface="Verdana" panose="020B0604030504040204" pitchFamily="34" charset="0"/>
                <a:ea typeface="Verdana" panose="020B0604030504040204" pitchFamily="34" charset="0"/>
              </a:rPr>
              <a:t>Transfer Services Success Highlights</a:t>
            </a:r>
          </a:p>
          <a:p>
            <a:pPr marL="457200" marR="20955" indent="-457200" algn="l">
              <a:spcBef>
                <a:spcPts val="100"/>
              </a:spcBef>
              <a:spcAft>
                <a:spcPts val="1200"/>
              </a:spcAft>
              <a:buFont typeface="Wingdings" panose="05000000000000000000" pitchFamily="2" charset="2"/>
              <a:buChar char="§"/>
            </a:pPr>
            <a:r>
              <a:rPr lang="en-US" sz="3200" spc="-45" dirty="0">
                <a:solidFill>
                  <a:schemeClr val="tx1"/>
                </a:solidFill>
                <a:latin typeface="Verdana"/>
                <a:cs typeface="Verdana"/>
              </a:rPr>
              <a:t>Provided enrichment and engagement opportunities for students, such as:</a:t>
            </a:r>
          </a:p>
          <a:p>
            <a:pPr marL="457200" marR="20955" algn="l">
              <a:spcBef>
                <a:spcPts val="100"/>
              </a:spcBef>
              <a:spcAft>
                <a:spcPts val="2400"/>
              </a:spcAft>
            </a:pPr>
            <a:r>
              <a:rPr lang="en-US" sz="2200" spc="-45" dirty="0">
                <a:solidFill>
                  <a:schemeClr val="tx1"/>
                </a:solidFill>
                <a:latin typeface="Verdana"/>
                <a:cs typeface="Verdana"/>
              </a:rPr>
              <a:t>•</a:t>
            </a:r>
            <a:r>
              <a:rPr lang="en-US" sz="3200" spc="-45" dirty="0">
                <a:solidFill>
                  <a:schemeClr val="tx1"/>
                </a:solidFill>
                <a:latin typeface="Verdana"/>
                <a:cs typeface="Verdana"/>
              </a:rPr>
              <a:t> Scholarship chats </a:t>
            </a:r>
            <a:r>
              <a:rPr lang="en-US" sz="2200" spc="-45" dirty="0">
                <a:solidFill>
                  <a:schemeClr val="tx1"/>
                </a:solidFill>
                <a:latin typeface="Verdana"/>
                <a:cs typeface="Verdana"/>
              </a:rPr>
              <a:t>•</a:t>
            </a:r>
            <a:r>
              <a:rPr lang="en-US" sz="3200" spc="-45" dirty="0">
                <a:solidFill>
                  <a:schemeClr val="tx1"/>
                </a:solidFill>
                <a:latin typeface="Verdana"/>
                <a:cs typeface="Verdana"/>
              </a:rPr>
              <a:t> Research networking opportunities </a:t>
            </a:r>
            <a:r>
              <a:rPr lang="en-US" sz="2200" spc="-45" dirty="0">
                <a:solidFill>
                  <a:schemeClr val="tx1"/>
                </a:solidFill>
                <a:latin typeface="Verdana"/>
                <a:cs typeface="Verdana"/>
              </a:rPr>
              <a:t>•</a:t>
            </a:r>
            <a:r>
              <a:rPr lang="en-US" sz="3200" spc="-45" dirty="0">
                <a:solidFill>
                  <a:schemeClr val="tx1"/>
                </a:solidFill>
                <a:latin typeface="Verdana"/>
                <a:cs typeface="Verdana"/>
              </a:rPr>
              <a:t> Annual College Fair</a:t>
            </a:r>
          </a:p>
          <a:p>
            <a:pPr marL="457200" marR="20955" indent="-457200" algn="l">
              <a:spcBef>
                <a:spcPts val="100"/>
              </a:spcBef>
              <a:spcAft>
                <a:spcPts val="1200"/>
              </a:spcAft>
              <a:buFont typeface="Wingdings" panose="05000000000000000000" pitchFamily="2" charset="2"/>
              <a:buChar char="§"/>
            </a:pPr>
            <a:r>
              <a:rPr lang="en-US" sz="3200" spc="-45" dirty="0">
                <a:solidFill>
                  <a:schemeClr val="tx1"/>
                </a:solidFill>
                <a:latin typeface="Verdana"/>
                <a:cs typeface="Verdana"/>
              </a:rPr>
              <a:t>Expanded programming through the Princeton TTI partnership</a:t>
            </a:r>
          </a:p>
          <a:p>
            <a:pPr marL="914400" marR="20955" indent="-457200" algn="l">
              <a:spcBef>
                <a:spcPts val="100"/>
              </a:spcBef>
              <a:spcAft>
                <a:spcPts val="1200"/>
              </a:spcAft>
              <a:buFont typeface="Arial" panose="020B0604020202020204" pitchFamily="34" charset="0"/>
              <a:buChar char="•"/>
            </a:pPr>
            <a:r>
              <a:rPr lang="en-US" sz="3200" spc="-45" dirty="0">
                <a:solidFill>
                  <a:schemeClr val="tx1"/>
                </a:solidFill>
                <a:latin typeface="Verdana"/>
                <a:cs typeface="Verdana"/>
              </a:rPr>
              <a:t>Targeted workshops on Finding the Right Fit College</a:t>
            </a:r>
          </a:p>
          <a:p>
            <a:pPr marL="914400" marR="20955" indent="-457200" algn="l">
              <a:spcBef>
                <a:spcPts val="100"/>
              </a:spcBef>
              <a:spcAft>
                <a:spcPts val="1200"/>
              </a:spcAft>
              <a:buFont typeface="Arial" panose="020B0604020202020204" pitchFamily="34" charset="0"/>
              <a:buChar char="•"/>
            </a:pPr>
            <a:r>
              <a:rPr lang="en-US" sz="3200" spc="-45" dirty="0">
                <a:solidFill>
                  <a:schemeClr val="tx1"/>
                </a:solidFill>
                <a:latin typeface="Verdana"/>
                <a:cs typeface="Verdana"/>
              </a:rPr>
              <a:t>Essay Writing workshops for college and scholarship applications</a:t>
            </a:r>
          </a:p>
          <a:p>
            <a:pPr marL="914400" marR="20955" indent="-457200" algn="l">
              <a:spcBef>
                <a:spcPts val="100"/>
              </a:spcBef>
              <a:spcAft>
                <a:spcPts val="2400"/>
              </a:spcAft>
              <a:buFont typeface="Arial" panose="020B0604020202020204" pitchFamily="34" charset="0"/>
              <a:buChar char="•"/>
            </a:pPr>
            <a:r>
              <a:rPr lang="en-US" sz="3200" spc="-45" dirty="0">
                <a:solidFill>
                  <a:schemeClr val="tx1"/>
                </a:solidFill>
                <a:latin typeface="Verdana"/>
                <a:cs typeface="Verdana"/>
              </a:rPr>
              <a:t>A Transfer Course pilot for PTK students</a:t>
            </a:r>
          </a:p>
          <a:p>
            <a:pPr marL="457200" marR="20955" indent="-457200" algn="l">
              <a:spcBef>
                <a:spcPts val="100"/>
              </a:spcBef>
              <a:spcAft>
                <a:spcPts val="1200"/>
              </a:spcAft>
              <a:buFont typeface="Wingdings" panose="05000000000000000000" pitchFamily="2" charset="2"/>
              <a:buChar char="§"/>
            </a:pPr>
            <a:r>
              <a:rPr lang="en-US" sz="3200" spc="-45" dirty="0">
                <a:solidFill>
                  <a:schemeClr val="tx1"/>
                </a:solidFill>
                <a:latin typeface="Verdana"/>
                <a:cs typeface="Verdana"/>
              </a:rPr>
              <a:t>Collaborated with the Success Team to mentor nine students applying for the prestigious Jack Kent Cooke Scholarship, expanding pathways and showcasing the exceptional talent of OCC students</a:t>
            </a:r>
          </a:p>
        </p:txBody>
      </p:sp>
      <p:sp>
        <p:nvSpPr>
          <p:cNvPr id="25" name="object 4" descr="Ocean County College Transfer Services">
            <a:extLst>
              <a:ext uri="{FF2B5EF4-FFF2-40B4-BE49-F238E27FC236}">
                <a16:creationId xmlns:a16="http://schemas.microsoft.com/office/drawing/2014/main" id="{8577EBF0-82AD-464D-9F35-60E95412C1B5}"/>
              </a:ext>
            </a:extLst>
          </p:cNvPr>
          <p:cNvSpPr/>
          <p:nvPr/>
        </p:nvSpPr>
        <p:spPr>
          <a:xfrm>
            <a:off x="0" y="0"/>
            <a:ext cx="20104100" cy="3078480"/>
          </a:xfrm>
          <a:custGeom>
            <a:avLst/>
            <a:gdLst/>
            <a:ahLst/>
            <a:cxnLst/>
            <a:rect l="l" t="t" r="r" b="b"/>
            <a:pathLst>
              <a:path w="20104100" h="3078480">
                <a:moveTo>
                  <a:pt x="20104099" y="0"/>
                </a:moveTo>
                <a:lnTo>
                  <a:pt x="0" y="0"/>
                </a:lnTo>
                <a:lnTo>
                  <a:pt x="0" y="3078440"/>
                </a:lnTo>
                <a:lnTo>
                  <a:pt x="20104099" y="3078440"/>
                </a:lnTo>
                <a:lnTo>
                  <a:pt x="20104099" y="0"/>
                </a:lnTo>
                <a:close/>
              </a:path>
            </a:pathLst>
          </a:custGeom>
          <a:solidFill>
            <a:srgbClr val="00376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7" name="Picture 6" descr="Ocean County College Transfer Services">
            <a:extLst>
              <a:ext uri="{FF2B5EF4-FFF2-40B4-BE49-F238E27FC236}">
                <a16:creationId xmlns:a16="http://schemas.microsoft.com/office/drawing/2014/main" id="{BE5589EB-8F2C-4A88-BF1F-55FD7293CA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237" y="333089"/>
            <a:ext cx="8758410" cy="2286000"/>
          </a:xfrm>
          <a:prstGeom prst="rect">
            <a:avLst/>
          </a:prstGeom>
        </p:spPr>
      </p:pic>
      <p:sp>
        <p:nvSpPr>
          <p:cNvPr id="2" name="Title 1" hidden="1">
            <a:extLst>
              <a:ext uri="{FF2B5EF4-FFF2-40B4-BE49-F238E27FC236}">
                <a16:creationId xmlns:a16="http://schemas.microsoft.com/office/drawing/2014/main" id="{C8D6EACD-BECC-4198-9AA6-29DE8E069F34}"/>
              </a:ext>
            </a:extLst>
          </p:cNvPr>
          <p:cNvSpPr>
            <a:spLocks noGrp="1"/>
          </p:cNvSpPr>
          <p:nvPr>
            <p:ph type="title"/>
          </p:nvPr>
        </p:nvSpPr>
        <p:spPr>
          <a:xfrm>
            <a:off x="364251" y="3095161"/>
            <a:ext cx="19282410" cy="1107996"/>
          </a:xfrm>
        </p:spPr>
        <p:txBody>
          <a:bodyPr/>
          <a:lstStyle/>
          <a:p>
            <a:r>
              <a:rPr lang="en-US" spc="125" dirty="0">
                <a:solidFill>
                  <a:schemeClr val="tx1"/>
                </a:solidFill>
                <a:latin typeface="Verdana" panose="020B0604030504040204" pitchFamily="34" charset="0"/>
                <a:ea typeface="Verdana" panose="020B0604030504040204" pitchFamily="34" charset="0"/>
              </a:rPr>
              <a:t>Transfer Services Success </a:t>
            </a:r>
            <a:r>
              <a:rPr lang="en-US" spc="125" dirty="0" err="1">
                <a:solidFill>
                  <a:schemeClr val="tx1"/>
                </a:solidFill>
                <a:latin typeface="Verdana" panose="020B0604030504040204" pitchFamily="34" charset="0"/>
                <a:ea typeface="Verdana" panose="020B0604030504040204" pitchFamily="34" charset="0"/>
              </a:rPr>
              <a:t>HighlightsSlide</a:t>
            </a:r>
            <a:r>
              <a:rPr lang="en-US" spc="125" dirty="0">
                <a:solidFill>
                  <a:schemeClr val="tx1"/>
                </a:solidFill>
                <a:latin typeface="Verdana" panose="020B0604030504040204" pitchFamily="34" charset="0"/>
                <a:ea typeface="Verdana" panose="020B0604030504040204" pitchFamily="34" charset="0"/>
              </a:rPr>
              <a:t> 3</a:t>
            </a:r>
            <a:br>
              <a:rPr lang="en-US" spc="125" dirty="0">
                <a:solidFill>
                  <a:schemeClr val="tx1"/>
                </a:solidFill>
                <a:latin typeface="Verdana" panose="020B0604030504040204" pitchFamily="34" charset="0"/>
                <a:ea typeface="Verdana" panose="020B0604030504040204" pitchFamily="34" charset="0"/>
              </a:rPr>
            </a:br>
            <a:endParaRPr lang="en-US" dirty="0"/>
          </a:p>
        </p:txBody>
      </p:sp>
    </p:spTree>
    <p:extLst>
      <p:ext uri="{BB962C8B-B14F-4D97-AF65-F5344CB8AC3E}">
        <p14:creationId xmlns:p14="http://schemas.microsoft.com/office/powerpoint/2010/main" val="3594774457"/>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object 6" descr="Ocean County College  School of Nursing"/>
          <p:cNvSpPr/>
          <p:nvPr/>
        </p:nvSpPr>
        <p:spPr>
          <a:xfrm>
            <a:off x="380365" y="3233608"/>
            <a:ext cx="19274155" cy="7803515"/>
          </a:xfrm>
          <a:custGeom>
            <a:avLst/>
            <a:gdLst/>
            <a:ahLst/>
            <a:cxnLst/>
            <a:rect l="l" t="t" r="r" b="b"/>
            <a:pathLst>
              <a:path w="19274155" h="7803515">
                <a:moveTo>
                  <a:pt x="19273549" y="0"/>
                </a:moveTo>
                <a:lnTo>
                  <a:pt x="0" y="0"/>
                </a:lnTo>
                <a:lnTo>
                  <a:pt x="0" y="7802903"/>
                </a:lnTo>
                <a:lnTo>
                  <a:pt x="19273549" y="7802903"/>
                </a:lnTo>
                <a:lnTo>
                  <a:pt x="19273549" y="0"/>
                </a:lnTo>
                <a:close/>
              </a:path>
            </a:pathLst>
          </a:custGeom>
          <a:no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286067" y="3521075"/>
            <a:ext cx="19531965" cy="7623241"/>
          </a:xfrm>
          <a:prstGeom prst="rect">
            <a:avLst/>
          </a:prstGeom>
        </p:spPr>
        <p:txBody>
          <a:bodyPr vert="horz" wrap="square" lIns="0" tIns="15875" rIns="0" bIns="0" rtlCol="0">
            <a:spAutoFit/>
          </a:bodyPr>
          <a:lstStyle/>
          <a:p>
            <a:pPr marR="20955" algn="ctr">
              <a:spcBef>
                <a:spcPts val="100"/>
              </a:spcBef>
              <a:spcAft>
                <a:spcPts val="3600"/>
              </a:spcAft>
            </a:pPr>
            <a:r>
              <a:rPr lang="en-US" sz="3200" b="1" u="sng" spc="125" dirty="0">
                <a:solidFill>
                  <a:schemeClr val="tx1"/>
                </a:solidFill>
                <a:latin typeface="Verdana" panose="020B0604030504040204" pitchFamily="34" charset="0"/>
                <a:ea typeface="Verdana" panose="020B0604030504040204" pitchFamily="34" charset="0"/>
              </a:rPr>
              <a:t>Spring 2026 Colloquium Highlights</a:t>
            </a:r>
          </a:p>
          <a:p>
            <a:pPr marL="457200" marR="20955" indent="-457200" algn="l">
              <a:spcBef>
                <a:spcPts val="100"/>
              </a:spcBef>
              <a:spcAft>
                <a:spcPts val="1800"/>
              </a:spcAft>
              <a:buFont typeface="Wingdings" panose="05000000000000000000" pitchFamily="2" charset="2"/>
              <a:buChar char="§"/>
            </a:pPr>
            <a:r>
              <a:rPr lang="en-US" sz="3200" spc="-45" dirty="0">
                <a:solidFill>
                  <a:schemeClr val="tx1"/>
                </a:solidFill>
                <a:latin typeface="Verdana"/>
                <a:cs typeface="Verdana"/>
              </a:rPr>
              <a:t>On December 18, 2025, the Delta Dental Foundation approved a grant of $285,462 to support the development and implementation of Ocean County College’s Dental Hygiene Program.</a:t>
            </a:r>
          </a:p>
          <a:p>
            <a:pPr marL="457200" marR="20955" indent="-457200" algn="l">
              <a:spcBef>
                <a:spcPts val="100"/>
              </a:spcBef>
              <a:spcAft>
                <a:spcPts val="1800"/>
              </a:spcAft>
              <a:buFont typeface="Wingdings" panose="05000000000000000000" pitchFamily="2" charset="2"/>
              <a:buChar char="§"/>
            </a:pPr>
            <a:r>
              <a:rPr lang="en-US" sz="3200" spc="-45" dirty="0">
                <a:solidFill>
                  <a:schemeClr val="tx1"/>
                </a:solidFill>
                <a:latin typeface="Verdana"/>
                <a:cs typeface="Verdana"/>
              </a:rPr>
              <a:t>Ocean County College was notified on January 8, 2026, that the Associate in Applied Science (AAS) Dental Hygiene Program was approved by the New Jersey Academic Issues Committee (AIC) and the New Jersey Presidents Council (NJPC).</a:t>
            </a:r>
          </a:p>
          <a:p>
            <a:pPr marL="457200" marR="20955" indent="-457200" algn="l">
              <a:spcBef>
                <a:spcPts val="100"/>
              </a:spcBef>
              <a:spcAft>
                <a:spcPts val="1800"/>
              </a:spcAft>
              <a:buFont typeface="Wingdings" panose="05000000000000000000" pitchFamily="2" charset="2"/>
              <a:buChar char="§"/>
            </a:pPr>
            <a:r>
              <a:rPr lang="en-US" sz="3200" spc="-45" dirty="0">
                <a:solidFill>
                  <a:schemeClr val="tx1"/>
                </a:solidFill>
                <a:latin typeface="Verdana"/>
                <a:cs typeface="Verdana"/>
              </a:rPr>
              <a:t>Fifty-five students completed the Nursing Program in December 2025 and are eligible to take the National Council Licensure Examination for Registered Nurses (NCLEX-RN</a:t>
            </a:r>
            <a:r>
              <a:rPr lang="en-US" sz="3200" baseline="40000" dirty="0">
                <a:latin typeface="Verdana" panose="020B0604030504040204" pitchFamily="34" charset="0"/>
                <a:ea typeface="Verdana" panose="020B0604030504040204" pitchFamily="34" charset="0"/>
              </a:rPr>
              <a:t>®</a:t>
            </a:r>
            <a:r>
              <a:rPr lang="en-US" sz="3200" spc="-45" dirty="0">
                <a:solidFill>
                  <a:schemeClr val="tx1"/>
                </a:solidFill>
                <a:latin typeface="Verdana"/>
                <a:cs typeface="Verdana"/>
              </a:rPr>
              <a:t>), which is required to obtain licensure to practice.</a:t>
            </a:r>
          </a:p>
          <a:p>
            <a:pPr marL="457200" marR="20955" indent="-457200" algn="l">
              <a:spcBef>
                <a:spcPts val="100"/>
              </a:spcBef>
              <a:spcAft>
                <a:spcPts val="1200"/>
              </a:spcAft>
              <a:buFont typeface="Wingdings" panose="05000000000000000000" pitchFamily="2" charset="2"/>
              <a:buChar char="§"/>
            </a:pPr>
            <a:r>
              <a:rPr lang="en-US" sz="3200" spc="-45" dirty="0">
                <a:solidFill>
                  <a:schemeClr val="tx1"/>
                </a:solidFill>
                <a:latin typeface="Verdana"/>
                <a:cs typeface="Verdana"/>
              </a:rPr>
              <a:t>Ocean County College’s 2025 nursing licensure passing rate was 95.49%. There were 133 graduates who took the examination. Scores remain above the national passing rate for Associate Degree Nursing programs (86.1%) and for all types of nursing programs, including Associate, 	Baccalaureate, and Diploma (86.7%).</a:t>
            </a:r>
          </a:p>
        </p:txBody>
      </p:sp>
      <p:sp>
        <p:nvSpPr>
          <p:cNvPr id="25" name="object 4" descr="Ocean County College  School of Nursing">
            <a:extLst>
              <a:ext uri="{FF2B5EF4-FFF2-40B4-BE49-F238E27FC236}">
                <a16:creationId xmlns:a16="http://schemas.microsoft.com/office/drawing/2014/main" id="{8577EBF0-82AD-464D-9F35-60E95412C1B5}"/>
              </a:ext>
            </a:extLst>
          </p:cNvPr>
          <p:cNvSpPr/>
          <p:nvPr/>
        </p:nvSpPr>
        <p:spPr>
          <a:xfrm>
            <a:off x="0" y="0"/>
            <a:ext cx="20104100" cy="3078480"/>
          </a:xfrm>
          <a:custGeom>
            <a:avLst/>
            <a:gdLst/>
            <a:ahLst/>
            <a:cxnLst/>
            <a:rect l="l" t="t" r="r" b="b"/>
            <a:pathLst>
              <a:path w="20104100" h="3078480">
                <a:moveTo>
                  <a:pt x="20104099" y="0"/>
                </a:moveTo>
                <a:lnTo>
                  <a:pt x="0" y="0"/>
                </a:lnTo>
                <a:lnTo>
                  <a:pt x="0" y="3078440"/>
                </a:lnTo>
                <a:lnTo>
                  <a:pt x="20104099" y="3078440"/>
                </a:lnTo>
                <a:lnTo>
                  <a:pt x="20104099" y="0"/>
                </a:lnTo>
                <a:close/>
              </a:path>
            </a:pathLst>
          </a:custGeom>
          <a:solidFill>
            <a:srgbClr val="00376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4" name="Picture 3" descr="Ocean County College  School of Nursing">
            <a:extLst>
              <a:ext uri="{FF2B5EF4-FFF2-40B4-BE49-F238E27FC236}">
                <a16:creationId xmlns:a16="http://schemas.microsoft.com/office/drawing/2014/main" id="{E1C1E290-80ED-4CB2-85FE-B19EF3A8AC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9876" y="396875"/>
            <a:ext cx="7964346" cy="2286000"/>
          </a:xfrm>
          <a:prstGeom prst="rect">
            <a:avLst/>
          </a:prstGeom>
        </p:spPr>
      </p:pic>
      <p:sp>
        <p:nvSpPr>
          <p:cNvPr id="2" name="Title 1" hidden="1">
            <a:extLst>
              <a:ext uri="{FF2B5EF4-FFF2-40B4-BE49-F238E27FC236}">
                <a16:creationId xmlns:a16="http://schemas.microsoft.com/office/drawing/2014/main" id="{646876F5-BCDA-4B6C-976C-C62214AB5B58}"/>
              </a:ext>
            </a:extLst>
          </p:cNvPr>
          <p:cNvSpPr>
            <a:spLocks noGrp="1"/>
          </p:cNvSpPr>
          <p:nvPr>
            <p:ph type="title"/>
          </p:nvPr>
        </p:nvSpPr>
        <p:spPr>
          <a:xfrm>
            <a:off x="364251" y="3095161"/>
            <a:ext cx="19282410" cy="1107996"/>
          </a:xfrm>
        </p:spPr>
        <p:txBody>
          <a:bodyPr/>
          <a:lstStyle/>
          <a:p>
            <a:r>
              <a:rPr lang="en-US" spc="125" dirty="0">
                <a:solidFill>
                  <a:schemeClr val="tx1"/>
                </a:solidFill>
                <a:latin typeface="Verdana" panose="020B0604030504040204" pitchFamily="34" charset="0"/>
                <a:ea typeface="Verdana" panose="020B0604030504040204" pitchFamily="34" charset="0"/>
              </a:rPr>
              <a:t>Spring 2026 Colloquium Highlights</a:t>
            </a:r>
            <a:br>
              <a:rPr lang="en-US" spc="125" dirty="0">
                <a:solidFill>
                  <a:schemeClr val="tx1"/>
                </a:solidFill>
                <a:latin typeface="Verdana" panose="020B0604030504040204" pitchFamily="34" charset="0"/>
                <a:ea typeface="Verdana" panose="020B0604030504040204" pitchFamily="34" charset="0"/>
              </a:rPr>
            </a:br>
            <a:endParaRPr lang="en-US" dirty="0"/>
          </a:p>
        </p:txBody>
      </p:sp>
    </p:spTree>
    <p:extLst>
      <p:ext uri="{BB962C8B-B14F-4D97-AF65-F5344CB8AC3E}">
        <p14:creationId xmlns:p14="http://schemas.microsoft.com/office/powerpoint/2010/main" val="3394121791"/>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object 6" descr="Ocean County College Educational Opportunity Fund"/>
          <p:cNvSpPr/>
          <p:nvPr/>
        </p:nvSpPr>
        <p:spPr>
          <a:xfrm>
            <a:off x="380365" y="3233608"/>
            <a:ext cx="19274155" cy="7803515"/>
          </a:xfrm>
          <a:custGeom>
            <a:avLst/>
            <a:gdLst/>
            <a:ahLst/>
            <a:cxnLst/>
            <a:rect l="l" t="t" r="r" b="b"/>
            <a:pathLst>
              <a:path w="19274155" h="7803515">
                <a:moveTo>
                  <a:pt x="19273549" y="0"/>
                </a:moveTo>
                <a:lnTo>
                  <a:pt x="0" y="0"/>
                </a:lnTo>
                <a:lnTo>
                  <a:pt x="0" y="7802903"/>
                </a:lnTo>
                <a:lnTo>
                  <a:pt x="19273549" y="7802903"/>
                </a:lnTo>
                <a:lnTo>
                  <a:pt x="19273549" y="0"/>
                </a:lnTo>
                <a:close/>
              </a:path>
            </a:pathLst>
          </a:custGeom>
          <a:no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146050" y="3521075"/>
            <a:ext cx="19811999" cy="7107715"/>
          </a:xfrm>
          <a:prstGeom prst="rect">
            <a:avLst/>
          </a:prstGeom>
        </p:spPr>
        <p:txBody>
          <a:bodyPr vert="horz" wrap="square" lIns="0" tIns="15875" rIns="0" bIns="0" rtlCol="0">
            <a:spAutoFit/>
          </a:bodyPr>
          <a:lstStyle/>
          <a:p>
            <a:pPr marR="20955" algn="ctr">
              <a:spcBef>
                <a:spcPts val="100"/>
              </a:spcBef>
              <a:spcAft>
                <a:spcPts val="3000"/>
              </a:spcAft>
            </a:pPr>
            <a:r>
              <a:rPr lang="en-US" sz="3200" b="1" u="sng" spc="125" dirty="0">
                <a:solidFill>
                  <a:schemeClr val="tx1"/>
                </a:solidFill>
                <a:latin typeface="Verdana" panose="020B0604030504040204" pitchFamily="34" charset="0"/>
                <a:ea typeface="Verdana" panose="020B0604030504040204" pitchFamily="34" charset="0"/>
              </a:rPr>
              <a:t>EOF@OCEAN Student Leadership</a:t>
            </a:r>
          </a:p>
          <a:p>
            <a:pPr marL="457200" marR="20955" indent="-457200" algn="l">
              <a:spcBef>
                <a:spcPts val="100"/>
              </a:spcBef>
              <a:spcAft>
                <a:spcPts val="1200"/>
              </a:spcAft>
              <a:buFont typeface="Wingdings" panose="05000000000000000000" pitchFamily="2" charset="2"/>
              <a:buChar char="§"/>
            </a:pPr>
            <a:r>
              <a:rPr lang="en-US" sz="3200" spc="-45" dirty="0" err="1">
                <a:solidFill>
                  <a:schemeClr val="tx1"/>
                </a:solidFill>
                <a:latin typeface="Verdana"/>
                <a:cs typeface="Verdana"/>
              </a:rPr>
              <a:t>Rivkie</a:t>
            </a:r>
            <a:r>
              <a:rPr lang="en-US" sz="3200" spc="-45" dirty="0">
                <a:solidFill>
                  <a:schemeClr val="tx1"/>
                </a:solidFill>
                <a:latin typeface="Verdana"/>
                <a:cs typeface="Verdana"/>
              </a:rPr>
              <a:t> </a:t>
            </a:r>
            <a:r>
              <a:rPr lang="en-US" sz="3200" spc="-45" dirty="0" err="1">
                <a:solidFill>
                  <a:schemeClr val="tx1"/>
                </a:solidFill>
                <a:latin typeface="Verdana"/>
                <a:cs typeface="Verdana"/>
              </a:rPr>
              <a:t>Kruman</a:t>
            </a:r>
            <a:r>
              <a:rPr lang="en-US" sz="3200" spc="-45" dirty="0">
                <a:solidFill>
                  <a:schemeClr val="tx1"/>
                </a:solidFill>
                <a:latin typeface="Verdana"/>
                <a:cs typeface="Verdana"/>
              </a:rPr>
              <a:t> founded the student organization, the Neurodiversity Alliance</a:t>
            </a:r>
          </a:p>
          <a:p>
            <a:pPr marL="457200" marR="20955" indent="-457200" algn="l">
              <a:spcBef>
                <a:spcPts val="100"/>
              </a:spcBef>
              <a:spcAft>
                <a:spcPts val="2400"/>
              </a:spcAft>
              <a:buFont typeface="Wingdings" panose="05000000000000000000" pitchFamily="2" charset="2"/>
              <a:buChar char="§"/>
            </a:pPr>
            <a:r>
              <a:rPr lang="en-US" sz="3200" spc="-45" dirty="0">
                <a:solidFill>
                  <a:schemeClr val="tx1"/>
                </a:solidFill>
                <a:latin typeface="Verdana"/>
                <a:cs typeface="Verdana"/>
              </a:rPr>
              <a:t>Batool </a:t>
            </a:r>
            <a:r>
              <a:rPr lang="en-US" sz="3200" spc="-45" dirty="0" err="1">
                <a:solidFill>
                  <a:schemeClr val="tx1"/>
                </a:solidFill>
                <a:latin typeface="Verdana"/>
                <a:cs typeface="Verdana"/>
              </a:rPr>
              <a:t>Abdelmalak</a:t>
            </a:r>
            <a:r>
              <a:rPr lang="en-US" sz="3200" spc="-45" dirty="0">
                <a:solidFill>
                  <a:schemeClr val="tx1"/>
                </a:solidFill>
                <a:latin typeface="Verdana"/>
                <a:cs typeface="Verdana"/>
              </a:rPr>
              <a:t>, scholar athlete, named to NJCAA All-Region 19 team for the second season</a:t>
            </a:r>
          </a:p>
          <a:p>
            <a:pPr marR="20955" algn="ctr">
              <a:spcBef>
                <a:spcPts val="100"/>
              </a:spcBef>
              <a:spcAft>
                <a:spcPts val="3000"/>
              </a:spcAft>
            </a:pPr>
            <a:r>
              <a:rPr lang="en-US" sz="3200" b="1" u="sng" spc="125" dirty="0">
                <a:solidFill>
                  <a:schemeClr val="tx1"/>
                </a:solidFill>
                <a:latin typeface="Verdana" panose="020B0604030504040204" pitchFamily="34" charset="0"/>
                <a:ea typeface="Verdana" panose="020B0604030504040204" pitchFamily="34" charset="0"/>
              </a:rPr>
              <a:t>EOF Graduate Achievement Nominations – 2026 </a:t>
            </a:r>
          </a:p>
          <a:p>
            <a:pPr marL="457200" marR="20955" indent="-457200" algn="l">
              <a:spcBef>
                <a:spcPts val="100"/>
              </a:spcBef>
              <a:spcAft>
                <a:spcPts val="2400"/>
              </a:spcAft>
              <a:buFont typeface="Wingdings" panose="05000000000000000000" pitchFamily="2" charset="2"/>
              <a:buChar char="§"/>
            </a:pPr>
            <a:r>
              <a:rPr lang="en-US" sz="3200" spc="-45" dirty="0">
                <a:solidFill>
                  <a:schemeClr val="tx1"/>
                </a:solidFill>
                <a:latin typeface="Verdana"/>
                <a:cs typeface="Verdana"/>
              </a:rPr>
              <a:t>EOF@OCEAN qualified 21 graduates. Of that cohort, 5 scholars earned perfect 4.0 GPAs and are in the Distinguished Scholars category. The average GPA for the remaining 20 scholars is 3.570</a:t>
            </a:r>
          </a:p>
          <a:p>
            <a:pPr marR="20955" algn="ctr">
              <a:spcBef>
                <a:spcPts val="100"/>
              </a:spcBef>
              <a:spcAft>
                <a:spcPts val="3000"/>
              </a:spcAft>
            </a:pPr>
            <a:r>
              <a:rPr lang="en-US" sz="3200" b="1" u="sng" spc="125" dirty="0">
                <a:solidFill>
                  <a:schemeClr val="tx1"/>
                </a:solidFill>
                <a:latin typeface="Verdana" panose="020B0604030504040204" pitchFamily="34" charset="0"/>
                <a:ea typeface="Verdana" panose="020B0604030504040204" pitchFamily="34" charset="0"/>
              </a:rPr>
              <a:t>EOF Financial and Enrollment News</a:t>
            </a:r>
          </a:p>
          <a:p>
            <a:pPr marL="457200" marR="20955" indent="-457200" algn="l">
              <a:spcBef>
                <a:spcPts val="100"/>
              </a:spcBef>
              <a:spcAft>
                <a:spcPts val="1200"/>
              </a:spcAft>
              <a:buFont typeface="Wingdings" panose="05000000000000000000" pitchFamily="2" charset="2"/>
              <a:buChar char="§"/>
            </a:pPr>
            <a:r>
              <a:rPr lang="en-US" sz="3200" spc="-45" dirty="0">
                <a:solidFill>
                  <a:schemeClr val="tx1"/>
                </a:solidFill>
                <a:latin typeface="Verdana"/>
                <a:cs typeface="Verdana"/>
              </a:rPr>
              <a:t>Enrollment increases: FY 24: 61; FY 25: 79; FY 26 (YTD): 84 – a 37.70% enrollment increase.</a:t>
            </a:r>
          </a:p>
          <a:p>
            <a:pPr marL="457200" marR="20955" indent="-457200" algn="l">
              <a:spcBef>
                <a:spcPts val="100"/>
              </a:spcBef>
              <a:spcAft>
                <a:spcPts val="1200"/>
              </a:spcAft>
              <a:buFont typeface="Wingdings" panose="05000000000000000000" pitchFamily="2" charset="2"/>
              <a:buChar char="§"/>
            </a:pPr>
            <a:r>
              <a:rPr lang="en-US" sz="3200" spc="-45" dirty="0">
                <a:solidFill>
                  <a:schemeClr val="tx1"/>
                </a:solidFill>
                <a:latin typeface="Verdana"/>
                <a:cs typeface="Verdana"/>
              </a:rPr>
              <a:t>EOF@OCEAN hosted 30 students from Rowan University’s CHAMP/GEAR UP program for a full day of academic and career exploration.</a:t>
            </a:r>
          </a:p>
        </p:txBody>
      </p:sp>
      <p:sp>
        <p:nvSpPr>
          <p:cNvPr id="25" name="object 4" descr="Ocean County College Educational Opportunity Fund">
            <a:extLst>
              <a:ext uri="{FF2B5EF4-FFF2-40B4-BE49-F238E27FC236}">
                <a16:creationId xmlns:a16="http://schemas.microsoft.com/office/drawing/2014/main" id="{8577EBF0-82AD-464D-9F35-60E95412C1B5}"/>
              </a:ext>
            </a:extLst>
          </p:cNvPr>
          <p:cNvSpPr/>
          <p:nvPr/>
        </p:nvSpPr>
        <p:spPr>
          <a:xfrm>
            <a:off x="0" y="0"/>
            <a:ext cx="20104100" cy="3078480"/>
          </a:xfrm>
          <a:custGeom>
            <a:avLst/>
            <a:gdLst/>
            <a:ahLst/>
            <a:cxnLst/>
            <a:rect l="l" t="t" r="r" b="b"/>
            <a:pathLst>
              <a:path w="20104100" h="3078480">
                <a:moveTo>
                  <a:pt x="20104099" y="0"/>
                </a:moveTo>
                <a:lnTo>
                  <a:pt x="0" y="0"/>
                </a:lnTo>
                <a:lnTo>
                  <a:pt x="0" y="3078440"/>
                </a:lnTo>
                <a:lnTo>
                  <a:pt x="20104099" y="3078440"/>
                </a:lnTo>
                <a:lnTo>
                  <a:pt x="20104099" y="0"/>
                </a:lnTo>
                <a:close/>
              </a:path>
            </a:pathLst>
          </a:custGeom>
          <a:solidFill>
            <a:srgbClr val="00376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3" name="Picture 2" descr="Ocean County College Educational Opportunity Fund">
            <a:extLst>
              <a:ext uri="{FF2B5EF4-FFF2-40B4-BE49-F238E27FC236}">
                <a16:creationId xmlns:a16="http://schemas.microsoft.com/office/drawing/2014/main" id="{E163C418-28F9-4740-A091-17CF699438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7099" y="396875"/>
            <a:ext cx="9080686" cy="2286000"/>
          </a:xfrm>
          <a:prstGeom prst="rect">
            <a:avLst/>
          </a:prstGeom>
        </p:spPr>
      </p:pic>
      <p:sp>
        <p:nvSpPr>
          <p:cNvPr id="2" name="Title 1" hidden="1">
            <a:extLst>
              <a:ext uri="{FF2B5EF4-FFF2-40B4-BE49-F238E27FC236}">
                <a16:creationId xmlns:a16="http://schemas.microsoft.com/office/drawing/2014/main" id="{AAB76AE7-FB4B-456F-BC2D-2CC12D24622C}"/>
              </a:ext>
            </a:extLst>
          </p:cNvPr>
          <p:cNvSpPr>
            <a:spLocks noGrp="1"/>
          </p:cNvSpPr>
          <p:nvPr>
            <p:ph type="title"/>
          </p:nvPr>
        </p:nvSpPr>
        <p:spPr>
          <a:xfrm>
            <a:off x="364251" y="3095161"/>
            <a:ext cx="19282410" cy="1107996"/>
          </a:xfrm>
        </p:spPr>
        <p:txBody>
          <a:bodyPr/>
          <a:lstStyle/>
          <a:p>
            <a:r>
              <a:rPr lang="en-US" spc="125" dirty="0">
                <a:solidFill>
                  <a:schemeClr val="tx1"/>
                </a:solidFill>
                <a:latin typeface="Verdana" panose="020B0604030504040204" pitchFamily="34" charset="0"/>
                <a:ea typeface="Verdana" panose="020B0604030504040204" pitchFamily="34" charset="0"/>
              </a:rPr>
              <a:t>EOF Student Leadership</a:t>
            </a:r>
            <a:br>
              <a:rPr lang="en-US" spc="125" dirty="0">
                <a:solidFill>
                  <a:schemeClr val="tx1"/>
                </a:solidFill>
                <a:latin typeface="Verdana" panose="020B0604030504040204" pitchFamily="34" charset="0"/>
                <a:ea typeface="Verdana" panose="020B0604030504040204" pitchFamily="34" charset="0"/>
              </a:rPr>
            </a:br>
            <a:endParaRPr lang="en-US" dirty="0"/>
          </a:p>
        </p:txBody>
      </p:sp>
    </p:spTree>
    <p:extLst>
      <p:ext uri="{BB962C8B-B14F-4D97-AF65-F5344CB8AC3E}">
        <p14:creationId xmlns:p14="http://schemas.microsoft.com/office/powerpoint/2010/main" val="283589758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descr="Ocean County College Foundation Logo"/>
          <p:cNvGrpSpPr/>
          <p:nvPr/>
        </p:nvGrpSpPr>
        <p:grpSpPr>
          <a:xfrm>
            <a:off x="0" y="0"/>
            <a:ext cx="20104100" cy="3078480"/>
            <a:chOff x="0" y="0"/>
            <a:chExt cx="20104100" cy="3078480"/>
          </a:xfrm>
          <a:solidFill>
            <a:srgbClr val="003768"/>
          </a:solidFill>
        </p:grpSpPr>
        <p:sp>
          <p:nvSpPr>
            <p:cNvPr id="4" name="object 4"/>
            <p:cNvSpPr/>
            <p:nvPr/>
          </p:nvSpPr>
          <p:spPr>
            <a:xfrm>
              <a:off x="0" y="0"/>
              <a:ext cx="20104100" cy="3078480"/>
            </a:xfrm>
            <a:custGeom>
              <a:avLst/>
              <a:gdLst/>
              <a:ahLst/>
              <a:cxnLst/>
              <a:rect l="l" t="t" r="r" b="b"/>
              <a:pathLst>
                <a:path w="20104100" h="3078480">
                  <a:moveTo>
                    <a:pt x="20104099" y="0"/>
                  </a:moveTo>
                  <a:lnTo>
                    <a:pt x="0" y="0"/>
                  </a:lnTo>
                  <a:lnTo>
                    <a:pt x="0" y="3078440"/>
                  </a:lnTo>
                  <a:lnTo>
                    <a:pt x="20104099" y="3078440"/>
                  </a:lnTo>
                  <a:lnTo>
                    <a:pt x="20104099" y="0"/>
                  </a:lnTo>
                  <a:close/>
                </a:path>
              </a:pathLst>
            </a:custGeom>
            <a:grpFill/>
          </p:spPr>
          <p:txBody>
            <a:bodyPr wrap="square" lIns="0" tIns="0" rIns="0" bIns="0" rtlCol="0"/>
            <a:lstStyle/>
            <a:p>
              <a:endParaRPr dirty="0"/>
            </a:p>
          </p:txBody>
        </p:sp>
        <p:pic>
          <p:nvPicPr>
            <p:cNvPr id="5" name="object 5" descr="Ocean County College Foundation Logo"/>
            <p:cNvPicPr/>
            <p:nvPr/>
          </p:nvPicPr>
          <p:blipFill>
            <a:blip r:embed="rId2" cstate="print"/>
            <a:stretch>
              <a:fillRect/>
            </a:stretch>
          </p:blipFill>
          <p:spPr>
            <a:xfrm>
              <a:off x="7721681" y="377423"/>
              <a:ext cx="4586667" cy="2286000"/>
            </a:xfrm>
            <a:prstGeom prst="rect">
              <a:avLst/>
            </a:prstGeom>
            <a:grpFill/>
          </p:spPr>
        </p:pic>
      </p:grpSp>
      <p:sp>
        <p:nvSpPr>
          <p:cNvPr id="6" name="object 6" descr="Ocean County College Foundation Logo"/>
          <p:cNvSpPr/>
          <p:nvPr/>
        </p:nvSpPr>
        <p:spPr>
          <a:xfrm>
            <a:off x="380365" y="3233608"/>
            <a:ext cx="19274155" cy="7803515"/>
          </a:xfrm>
          <a:custGeom>
            <a:avLst/>
            <a:gdLst/>
            <a:ahLst/>
            <a:cxnLst/>
            <a:rect l="l" t="t" r="r" b="b"/>
            <a:pathLst>
              <a:path w="19274155" h="7803515">
                <a:moveTo>
                  <a:pt x="19273549" y="0"/>
                </a:moveTo>
                <a:lnTo>
                  <a:pt x="0" y="0"/>
                </a:lnTo>
                <a:lnTo>
                  <a:pt x="0" y="7802903"/>
                </a:lnTo>
                <a:lnTo>
                  <a:pt x="19273549" y="7802903"/>
                </a:lnTo>
                <a:lnTo>
                  <a:pt x="19273549" y="0"/>
                </a:lnTo>
                <a:close/>
              </a:path>
            </a:pathLst>
          </a:custGeom>
          <a:noFill/>
        </p:spPr>
        <p:txBody>
          <a:bodyPr wrap="square" lIns="0" tIns="0" rIns="0" bIns="0" rtlCol="0"/>
          <a:lstStyle/>
          <a:p>
            <a:endParaRPr/>
          </a:p>
        </p:txBody>
      </p:sp>
      <p:sp>
        <p:nvSpPr>
          <p:cNvPr id="8" name="object 8"/>
          <p:cNvSpPr txBox="1"/>
          <p:nvPr/>
        </p:nvSpPr>
        <p:spPr>
          <a:xfrm>
            <a:off x="530542" y="3630591"/>
            <a:ext cx="18973800" cy="5681684"/>
          </a:xfrm>
          <a:prstGeom prst="rect">
            <a:avLst/>
          </a:prstGeom>
        </p:spPr>
        <p:txBody>
          <a:bodyPr vert="horz" wrap="square" lIns="0" tIns="15875" rIns="0" bIns="0" rtlCol="0" anchor="ctr">
            <a:spAutoFit/>
          </a:bodyPr>
          <a:lstStyle/>
          <a:p>
            <a:pPr marL="469900" indent="-457200">
              <a:lnSpc>
                <a:spcPts val="4205"/>
              </a:lnSpc>
              <a:spcBef>
                <a:spcPts val="125"/>
              </a:spcBef>
              <a:buFont typeface="Wingdings" panose="05000000000000000000" pitchFamily="2" charset="2"/>
              <a:buChar char="§"/>
              <a:tabLst>
                <a:tab pos="388620" algn="l"/>
              </a:tabLst>
            </a:pPr>
            <a:r>
              <a:rPr lang="en-US" sz="3200" spc="-55" dirty="0">
                <a:solidFill>
                  <a:schemeClr val="tx1"/>
                </a:solidFill>
                <a:latin typeface="Verdana"/>
                <a:cs typeface="Verdana"/>
              </a:rPr>
              <a:t>New</a:t>
            </a:r>
            <a:r>
              <a:rPr lang="en-US" sz="3200" spc="-295" dirty="0">
                <a:solidFill>
                  <a:schemeClr val="tx1"/>
                </a:solidFill>
                <a:latin typeface="Verdana"/>
                <a:cs typeface="Verdana"/>
              </a:rPr>
              <a:t> </a:t>
            </a:r>
            <a:r>
              <a:rPr lang="en-US" sz="3200" spc="-160" dirty="0">
                <a:solidFill>
                  <a:schemeClr val="tx1"/>
                </a:solidFill>
                <a:latin typeface="Verdana"/>
                <a:cs typeface="Verdana"/>
              </a:rPr>
              <a:t>Fund</a:t>
            </a:r>
            <a:r>
              <a:rPr lang="en-US" sz="3200" spc="-290" dirty="0">
                <a:solidFill>
                  <a:schemeClr val="tx1"/>
                </a:solidFill>
                <a:latin typeface="Verdana"/>
                <a:cs typeface="Verdana"/>
              </a:rPr>
              <a:t> </a:t>
            </a:r>
            <a:r>
              <a:rPr lang="en-US" sz="3200" spc="-175" dirty="0">
                <a:solidFill>
                  <a:schemeClr val="tx1"/>
                </a:solidFill>
                <a:latin typeface="Verdana"/>
                <a:cs typeface="Verdana"/>
              </a:rPr>
              <a:t>Request</a:t>
            </a:r>
            <a:r>
              <a:rPr lang="en-US" sz="3200" spc="-290" dirty="0">
                <a:solidFill>
                  <a:schemeClr val="tx1"/>
                </a:solidFill>
                <a:latin typeface="Verdana"/>
                <a:cs typeface="Verdana"/>
              </a:rPr>
              <a:t> </a:t>
            </a:r>
            <a:r>
              <a:rPr lang="en-US" sz="3200" spc="-55" dirty="0">
                <a:solidFill>
                  <a:schemeClr val="tx1"/>
                </a:solidFill>
                <a:latin typeface="Verdana"/>
                <a:cs typeface="Verdana"/>
              </a:rPr>
              <a:t>Timeline</a:t>
            </a:r>
            <a:endParaRPr lang="en-US" sz="3200" dirty="0">
              <a:solidFill>
                <a:schemeClr val="tx1"/>
              </a:solidFill>
              <a:latin typeface="Verdana"/>
              <a:cs typeface="Verdana"/>
            </a:endParaRPr>
          </a:p>
          <a:p>
            <a:pPr marL="389255" marR="5080">
              <a:lnSpc>
                <a:spcPts val="3790"/>
              </a:lnSpc>
              <a:spcBef>
                <a:spcPts val="155"/>
              </a:spcBef>
            </a:pPr>
            <a:r>
              <a:rPr lang="en-US" sz="3200" spc="-260" dirty="0">
                <a:solidFill>
                  <a:schemeClr val="tx1"/>
                </a:solidFill>
                <a:latin typeface="Verdana"/>
                <a:cs typeface="Verdana"/>
              </a:rPr>
              <a:t>To </a:t>
            </a:r>
            <a:r>
              <a:rPr lang="en-US" sz="3200" spc="-220" dirty="0">
                <a:solidFill>
                  <a:schemeClr val="tx1"/>
                </a:solidFill>
                <a:latin typeface="Verdana"/>
                <a:cs typeface="Verdana"/>
              </a:rPr>
              <a:t>ensure</a:t>
            </a:r>
            <a:r>
              <a:rPr lang="en-US" sz="3200" spc="-260" dirty="0">
                <a:solidFill>
                  <a:schemeClr val="tx1"/>
                </a:solidFill>
                <a:latin typeface="Verdana"/>
                <a:cs typeface="Verdana"/>
              </a:rPr>
              <a:t> </a:t>
            </a:r>
            <a:r>
              <a:rPr lang="en-US" sz="3200" spc="-160" dirty="0">
                <a:solidFill>
                  <a:schemeClr val="tx1"/>
                </a:solidFill>
                <a:latin typeface="Verdana"/>
                <a:cs typeface="Verdana"/>
              </a:rPr>
              <a:t>effective</a:t>
            </a:r>
            <a:r>
              <a:rPr lang="en-US" sz="3200" spc="-254" dirty="0">
                <a:solidFill>
                  <a:schemeClr val="tx1"/>
                </a:solidFill>
                <a:latin typeface="Verdana"/>
                <a:cs typeface="Verdana"/>
              </a:rPr>
              <a:t> </a:t>
            </a:r>
            <a:r>
              <a:rPr lang="en-US" sz="3200" spc="-185" dirty="0">
                <a:solidFill>
                  <a:schemeClr val="tx1"/>
                </a:solidFill>
                <a:latin typeface="Verdana"/>
                <a:cs typeface="Verdana"/>
              </a:rPr>
              <a:t>stewardship,</a:t>
            </a:r>
            <a:r>
              <a:rPr lang="en-US" sz="3200" spc="-260" dirty="0">
                <a:solidFill>
                  <a:schemeClr val="tx1"/>
                </a:solidFill>
                <a:latin typeface="Verdana"/>
                <a:cs typeface="Verdana"/>
              </a:rPr>
              <a:t> </a:t>
            </a:r>
            <a:r>
              <a:rPr lang="en-US" sz="3200" spc="-200" dirty="0">
                <a:solidFill>
                  <a:schemeClr val="tx1"/>
                </a:solidFill>
                <a:latin typeface="Verdana"/>
                <a:cs typeface="Verdana"/>
              </a:rPr>
              <a:t>the</a:t>
            </a:r>
            <a:r>
              <a:rPr lang="en-US" sz="3200" spc="-254" dirty="0">
                <a:solidFill>
                  <a:schemeClr val="tx1"/>
                </a:solidFill>
                <a:latin typeface="Verdana"/>
                <a:cs typeface="Verdana"/>
              </a:rPr>
              <a:t> </a:t>
            </a:r>
            <a:r>
              <a:rPr lang="en-US" sz="3200" spc="-160" dirty="0">
                <a:solidFill>
                  <a:schemeClr val="tx1"/>
                </a:solidFill>
                <a:latin typeface="Verdana"/>
                <a:cs typeface="Verdana"/>
              </a:rPr>
              <a:t>Foundation</a:t>
            </a:r>
            <a:r>
              <a:rPr lang="en-US" sz="3200" spc="-260" dirty="0">
                <a:solidFill>
                  <a:schemeClr val="tx1"/>
                </a:solidFill>
                <a:latin typeface="Verdana"/>
                <a:cs typeface="Verdana"/>
              </a:rPr>
              <a:t> </a:t>
            </a:r>
            <a:r>
              <a:rPr lang="en-US" sz="3200" spc="-170" dirty="0">
                <a:solidFill>
                  <a:schemeClr val="tx1"/>
                </a:solidFill>
                <a:latin typeface="Verdana"/>
                <a:cs typeface="Verdana"/>
              </a:rPr>
              <a:t>Fund</a:t>
            </a:r>
            <a:r>
              <a:rPr lang="en-US" sz="3200" spc="-260" dirty="0">
                <a:solidFill>
                  <a:schemeClr val="tx1"/>
                </a:solidFill>
                <a:latin typeface="Verdana"/>
                <a:cs typeface="Verdana"/>
              </a:rPr>
              <a:t> </a:t>
            </a:r>
            <a:r>
              <a:rPr lang="en-US" sz="3200" spc="-170" dirty="0">
                <a:solidFill>
                  <a:schemeClr val="tx1"/>
                </a:solidFill>
                <a:latin typeface="Verdana"/>
                <a:cs typeface="Verdana"/>
              </a:rPr>
              <a:t>Request</a:t>
            </a:r>
            <a:r>
              <a:rPr lang="en-US" sz="3200" spc="-254" dirty="0">
                <a:solidFill>
                  <a:schemeClr val="tx1"/>
                </a:solidFill>
                <a:latin typeface="Verdana"/>
                <a:cs typeface="Verdana"/>
              </a:rPr>
              <a:t> </a:t>
            </a:r>
            <a:r>
              <a:rPr lang="en-US" sz="3200" spc="-165" dirty="0">
                <a:solidFill>
                  <a:schemeClr val="tx1"/>
                </a:solidFill>
                <a:latin typeface="Verdana"/>
                <a:cs typeface="Verdana"/>
              </a:rPr>
              <a:t>period</a:t>
            </a:r>
            <a:r>
              <a:rPr lang="en-US" sz="3200" spc="-260" dirty="0">
                <a:solidFill>
                  <a:schemeClr val="tx1"/>
                </a:solidFill>
                <a:latin typeface="Verdana"/>
                <a:cs typeface="Verdana"/>
              </a:rPr>
              <a:t> </a:t>
            </a:r>
            <a:r>
              <a:rPr lang="en-US" sz="3200" spc="-90" dirty="0">
                <a:solidFill>
                  <a:schemeClr val="tx1"/>
                </a:solidFill>
                <a:latin typeface="Verdana"/>
                <a:cs typeface="Verdana"/>
              </a:rPr>
              <a:t>will</a:t>
            </a:r>
            <a:r>
              <a:rPr lang="en-US" sz="3200" spc="-254" dirty="0">
                <a:solidFill>
                  <a:schemeClr val="tx1"/>
                </a:solidFill>
                <a:latin typeface="Verdana"/>
                <a:cs typeface="Verdana"/>
              </a:rPr>
              <a:t> </a:t>
            </a:r>
            <a:r>
              <a:rPr lang="en-US" sz="3200" spc="-90" dirty="0">
                <a:solidFill>
                  <a:schemeClr val="tx1"/>
                </a:solidFill>
                <a:latin typeface="Verdana"/>
                <a:cs typeface="Verdana"/>
              </a:rPr>
              <a:t>now</a:t>
            </a:r>
            <a:r>
              <a:rPr lang="en-US" sz="3200" spc="-260" dirty="0">
                <a:solidFill>
                  <a:schemeClr val="tx1"/>
                </a:solidFill>
                <a:latin typeface="Verdana"/>
                <a:cs typeface="Verdana"/>
              </a:rPr>
              <a:t> </a:t>
            </a:r>
            <a:r>
              <a:rPr lang="en-US" sz="3200" spc="-25" dirty="0">
                <a:solidFill>
                  <a:schemeClr val="tx1"/>
                </a:solidFill>
                <a:latin typeface="Verdana"/>
                <a:cs typeface="Verdana"/>
              </a:rPr>
              <a:t>run </a:t>
            </a:r>
            <a:r>
              <a:rPr lang="en-US" sz="3200" spc="-135" dirty="0">
                <a:solidFill>
                  <a:schemeClr val="tx1"/>
                </a:solidFill>
                <a:latin typeface="Verdana"/>
                <a:cs typeface="Verdana"/>
              </a:rPr>
              <a:t>March</a:t>
            </a:r>
            <a:r>
              <a:rPr lang="en-US" sz="3200" spc="-270" dirty="0">
                <a:solidFill>
                  <a:schemeClr val="tx1"/>
                </a:solidFill>
                <a:latin typeface="Verdana"/>
                <a:cs typeface="Verdana"/>
              </a:rPr>
              <a:t> </a:t>
            </a:r>
            <a:r>
              <a:rPr lang="en-US" sz="3200" spc="-280" dirty="0">
                <a:solidFill>
                  <a:schemeClr val="tx1"/>
                </a:solidFill>
                <a:latin typeface="Verdana"/>
                <a:cs typeface="Verdana"/>
              </a:rPr>
              <a:t>1-</a:t>
            </a:r>
            <a:r>
              <a:rPr lang="en-US" sz="3200" spc="-105" dirty="0">
                <a:solidFill>
                  <a:schemeClr val="tx1"/>
                </a:solidFill>
                <a:latin typeface="Verdana"/>
                <a:cs typeface="Verdana"/>
              </a:rPr>
              <a:t>April</a:t>
            </a:r>
            <a:r>
              <a:rPr lang="en-US" sz="3200" spc="-270" dirty="0">
                <a:solidFill>
                  <a:schemeClr val="tx1"/>
                </a:solidFill>
                <a:latin typeface="Verdana"/>
                <a:cs typeface="Verdana"/>
              </a:rPr>
              <a:t> </a:t>
            </a:r>
            <a:r>
              <a:rPr lang="en-US" sz="3200" spc="-145" dirty="0">
                <a:solidFill>
                  <a:schemeClr val="tx1"/>
                </a:solidFill>
                <a:latin typeface="Verdana"/>
                <a:cs typeface="Verdana"/>
              </a:rPr>
              <a:t>30</a:t>
            </a:r>
            <a:r>
              <a:rPr lang="en-US" sz="3200" spc="-265" dirty="0">
                <a:solidFill>
                  <a:schemeClr val="tx1"/>
                </a:solidFill>
                <a:latin typeface="Verdana"/>
                <a:cs typeface="Verdana"/>
              </a:rPr>
              <a:t> </a:t>
            </a:r>
            <a:r>
              <a:rPr lang="en-US" sz="3200" spc="-225" dirty="0">
                <a:solidFill>
                  <a:schemeClr val="tx1"/>
                </a:solidFill>
                <a:latin typeface="Verdana"/>
                <a:cs typeface="Verdana"/>
              </a:rPr>
              <a:t>annually,</a:t>
            </a:r>
            <a:r>
              <a:rPr lang="en-US" sz="3200" spc="-270" dirty="0">
                <a:solidFill>
                  <a:schemeClr val="tx1"/>
                </a:solidFill>
                <a:latin typeface="Verdana"/>
                <a:cs typeface="Verdana"/>
              </a:rPr>
              <a:t> </a:t>
            </a:r>
            <a:r>
              <a:rPr lang="en-US" sz="3200" spc="-105" dirty="0">
                <a:solidFill>
                  <a:schemeClr val="tx1"/>
                </a:solidFill>
                <a:latin typeface="Verdana"/>
                <a:cs typeface="Verdana"/>
              </a:rPr>
              <a:t>with</a:t>
            </a:r>
            <a:r>
              <a:rPr lang="en-US" sz="3200" spc="-270" dirty="0">
                <a:solidFill>
                  <a:schemeClr val="tx1"/>
                </a:solidFill>
                <a:latin typeface="Verdana"/>
                <a:cs typeface="Verdana"/>
              </a:rPr>
              <a:t> </a:t>
            </a:r>
            <a:r>
              <a:rPr lang="en-US" sz="3200" spc="-105" dirty="0">
                <a:solidFill>
                  <a:schemeClr val="tx1"/>
                </a:solidFill>
                <a:latin typeface="Verdana"/>
                <a:cs typeface="Verdana"/>
              </a:rPr>
              <a:t>awards</a:t>
            </a:r>
            <a:r>
              <a:rPr lang="en-US" sz="3200" spc="-265" dirty="0">
                <a:solidFill>
                  <a:schemeClr val="tx1"/>
                </a:solidFill>
                <a:latin typeface="Verdana"/>
                <a:cs typeface="Verdana"/>
              </a:rPr>
              <a:t> </a:t>
            </a:r>
            <a:r>
              <a:rPr lang="en-US" sz="3200" spc="-170" dirty="0">
                <a:solidFill>
                  <a:schemeClr val="tx1"/>
                </a:solidFill>
                <a:latin typeface="Verdana"/>
                <a:cs typeface="Verdana"/>
              </a:rPr>
              <a:t>beginning</a:t>
            </a:r>
            <a:r>
              <a:rPr lang="en-US" sz="3200" spc="-270" dirty="0">
                <a:solidFill>
                  <a:schemeClr val="tx1"/>
                </a:solidFill>
                <a:latin typeface="Verdana"/>
                <a:cs typeface="Verdana"/>
              </a:rPr>
              <a:t> </a:t>
            </a:r>
            <a:r>
              <a:rPr lang="en-US" sz="3200" spc="-260" dirty="0">
                <a:solidFill>
                  <a:schemeClr val="tx1"/>
                </a:solidFill>
                <a:latin typeface="Verdana"/>
                <a:cs typeface="Verdana"/>
              </a:rPr>
              <a:t>July</a:t>
            </a:r>
            <a:r>
              <a:rPr lang="en-US" sz="3200" spc="-270" dirty="0">
                <a:solidFill>
                  <a:schemeClr val="tx1"/>
                </a:solidFill>
                <a:latin typeface="Verdana"/>
                <a:cs typeface="Verdana"/>
              </a:rPr>
              <a:t> </a:t>
            </a:r>
            <a:r>
              <a:rPr lang="en-US" sz="3200" spc="-135" dirty="0">
                <a:solidFill>
                  <a:schemeClr val="tx1"/>
                </a:solidFill>
                <a:latin typeface="Verdana"/>
                <a:cs typeface="Verdana"/>
              </a:rPr>
              <a:t>1</a:t>
            </a:r>
            <a:r>
              <a:rPr lang="en-US" sz="3200" spc="-265" dirty="0">
                <a:solidFill>
                  <a:schemeClr val="tx1"/>
                </a:solidFill>
                <a:latin typeface="Verdana"/>
                <a:cs typeface="Verdana"/>
              </a:rPr>
              <a:t> </a:t>
            </a:r>
            <a:r>
              <a:rPr lang="en-US" sz="3200" spc="-170" dirty="0">
                <a:solidFill>
                  <a:schemeClr val="tx1"/>
                </a:solidFill>
                <a:latin typeface="Verdana"/>
                <a:cs typeface="Verdana"/>
              </a:rPr>
              <a:t>in</a:t>
            </a:r>
            <a:r>
              <a:rPr lang="en-US" sz="3200" spc="-270" dirty="0">
                <a:solidFill>
                  <a:schemeClr val="tx1"/>
                </a:solidFill>
                <a:latin typeface="Verdana"/>
                <a:cs typeface="Verdana"/>
              </a:rPr>
              <a:t> </a:t>
            </a:r>
            <a:r>
              <a:rPr lang="en-US" sz="3200" spc="-190" dirty="0">
                <a:solidFill>
                  <a:schemeClr val="tx1"/>
                </a:solidFill>
                <a:latin typeface="Verdana"/>
                <a:cs typeface="Verdana"/>
              </a:rPr>
              <a:t>alignment</a:t>
            </a:r>
            <a:r>
              <a:rPr lang="en-US" sz="3200" spc="-265" dirty="0">
                <a:solidFill>
                  <a:schemeClr val="tx1"/>
                </a:solidFill>
                <a:latin typeface="Verdana"/>
                <a:cs typeface="Verdana"/>
              </a:rPr>
              <a:t> </a:t>
            </a:r>
            <a:r>
              <a:rPr lang="en-US" sz="3200" spc="-105" dirty="0">
                <a:solidFill>
                  <a:schemeClr val="tx1"/>
                </a:solidFill>
                <a:latin typeface="Verdana"/>
                <a:cs typeface="Verdana"/>
              </a:rPr>
              <a:t>with</a:t>
            </a:r>
            <a:r>
              <a:rPr lang="en-US" sz="3200" spc="-270" dirty="0">
                <a:solidFill>
                  <a:schemeClr val="tx1"/>
                </a:solidFill>
                <a:latin typeface="Verdana"/>
                <a:cs typeface="Verdana"/>
              </a:rPr>
              <a:t> </a:t>
            </a:r>
            <a:r>
              <a:rPr lang="en-US" sz="3200" spc="-215" dirty="0">
                <a:solidFill>
                  <a:schemeClr val="tx1"/>
                </a:solidFill>
                <a:latin typeface="Verdana"/>
                <a:cs typeface="Verdana"/>
              </a:rPr>
              <a:t>our</a:t>
            </a:r>
            <a:r>
              <a:rPr lang="en-US" sz="3200" spc="-270" dirty="0">
                <a:solidFill>
                  <a:schemeClr val="tx1"/>
                </a:solidFill>
                <a:latin typeface="Verdana"/>
                <a:cs typeface="Verdana"/>
              </a:rPr>
              <a:t> </a:t>
            </a:r>
            <a:r>
              <a:rPr lang="en-US" sz="3200" spc="-10" dirty="0">
                <a:solidFill>
                  <a:schemeClr val="tx1"/>
                </a:solidFill>
                <a:latin typeface="Verdana"/>
                <a:cs typeface="Verdana"/>
              </a:rPr>
              <a:t>fiscal </a:t>
            </a:r>
            <a:r>
              <a:rPr lang="en-US" sz="3200" spc="-295" dirty="0">
                <a:solidFill>
                  <a:schemeClr val="tx1"/>
                </a:solidFill>
                <a:latin typeface="Verdana"/>
                <a:cs typeface="Verdana"/>
              </a:rPr>
              <a:t>year.</a:t>
            </a:r>
            <a:r>
              <a:rPr lang="en-US" sz="3200" spc="-260" dirty="0">
                <a:solidFill>
                  <a:schemeClr val="tx1"/>
                </a:solidFill>
                <a:latin typeface="Verdana"/>
                <a:cs typeface="Verdana"/>
              </a:rPr>
              <a:t> </a:t>
            </a:r>
            <a:r>
              <a:rPr lang="en-US" sz="3200" spc="-160" dirty="0">
                <a:solidFill>
                  <a:schemeClr val="tx1"/>
                </a:solidFill>
                <a:latin typeface="Verdana"/>
                <a:cs typeface="Verdana"/>
              </a:rPr>
              <a:t>Requests</a:t>
            </a:r>
            <a:r>
              <a:rPr lang="en-US" sz="3200" spc="-260" dirty="0">
                <a:solidFill>
                  <a:schemeClr val="tx1"/>
                </a:solidFill>
                <a:latin typeface="Verdana"/>
                <a:cs typeface="Verdana"/>
              </a:rPr>
              <a:t> </a:t>
            </a:r>
            <a:r>
              <a:rPr lang="en-US" sz="3200" spc="-90" dirty="0">
                <a:solidFill>
                  <a:schemeClr val="tx1"/>
                </a:solidFill>
                <a:latin typeface="Verdana"/>
                <a:cs typeface="Verdana"/>
              </a:rPr>
              <a:t>will</a:t>
            </a:r>
            <a:r>
              <a:rPr lang="en-US" sz="3200" spc="-260" dirty="0">
                <a:solidFill>
                  <a:schemeClr val="tx1"/>
                </a:solidFill>
                <a:latin typeface="Verdana"/>
                <a:cs typeface="Verdana"/>
              </a:rPr>
              <a:t> </a:t>
            </a:r>
            <a:r>
              <a:rPr lang="en-US" sz="3200" spc="-150" dirty="0">
                <a:solidFill>
                  <a:schemeClr val="tx1"/>
                </a:solidFill>
                <a:latin typeface="Verdana"/>
                <a:cs typeface="Verdana"/>
              </a:rPr>
              <a:t>be</a:t>
            </a:r>
            <a:r>
              <a:rPr lang="en-US" sz="3200" spc="-254" dirty="0">
                <a:solidFill>
                  <a:schemeClr val="tx1"/>
                </a:solidFill>
                <a:latin typeface="Verdana"/>
                <a:cs typeface="Verdana"/>
              </a:rPr>
              <a:t> </a:t>
            </a:r>
            <a:r>
              <a:rPr lang="en-US" sz="3200" spc="-180" dirty="0">
                <a:solidFill>
                  <a:schemeClr val="tx1"/>
                </a:solidFill>
                <a:latin typeface="Verdana"/>
                <a:cs typeface="Verdana"/>
              </a:rPr>
              <a:t>evaluated</a:t>
            </a:r>
            <a:r>
              <a:rPr lang="en-US" sz="3200" spc="-260" dirty="0">
                <a:solidFill>
                  <a:schemeClr val="tx1"/>
                </a:solidFill>
                <a:latin typeface="Verdana"/>
                <a:cs typeface="Verdana"/>
              </a:rPr>
              <a:t> </a:t>
            </a:r>
            <a:r>
              <a:rPr lang="en-US" sz="3200" spc="-135" dirty="0">
                <a:solidFill>
                  <a:schemeClr val="tx1"/>
                </a:solidFill>
                <a:latin typeface="Verdana"/>
                <a:cs typeface="Verdana"/>
              </a:rPr>
              <a:t>based</a:t>
            </a:r>
            <a:r>
              <a:rPr lang="en-US" sz="3200" spc="-260" dirty="0">
                <a:solidFill>
                  <a:schemeClr val="tx1"/>
                </a:solidFill>
                <a:latin typeface="Verdana"/>
                <a:cs typeface="Verdana"/>
              </a:rPr>
              <a:t> </a:t>
            </a:r>
            <a:r>
              <a:rPr lang="en-US" sz="3200" spc="-175" dirty="0">
                <a:solidFill>
                  <a:schemeClr val="tx1"/>
                </a:solidFill>
                <a:latin typeface="Verdana"/>
                <a:cs typeface="Verdana"/>
              </a:rPr>
              <a:t>on</a:t>
            </a:r>
            <a:r>
              <a:rPr lang="en-US" sz="3200" spc="-254" dirty="0">
                <a:solidFill>
                  <a:schemeClr val="tx1"/>
                </a:solidFill>
                <a:latin typeface="Verdana"/>
                <a:cs typeface="Verdana"/>
              </a:rPr>
              <a:t> </a:t>
            </a:r>
            <a:r>
              <a:rPr lang="en-US" sz="3200" spc="-190" dirty="0">
                <a:solidFill>
                  <a:schemeClr val="tx1"/>
                </a:solidFill>
                <a:latin typeface="Verdana"/>
                <a:cs typeface="Verdana"/>
              </a:rPr>
              <a:t>alignment</a:t>
            </a:r>
            <a:r>
              <a:rPr lang="en-US" sz="3200" spc="-260" dirty="0">
                <a:solidFill>
                  <a:schemeClr val="tx1"/>
                </a:solidFill>
                <a:latin typeface="Verdana"/>
                <a:cs typeface="Verdana"/>
              </a:rPr>
              <a:t> </a:t>
            </a:r>
            <a:r>
              <a:rPr lang="en-US" sz="3200" spc="-105" dirty="0">
                <a:solidFill>
                  <a:schemeClr val="tx1"/>
                </a:solidFill>
                <a:latin typeface="Verdana"/>
                <a:cs typeface="Verdana"/>
              </a:rPr>
              <a:t>with</a:t>
            </a:r>
            <a:r>
              <a:rPr lang="en-US" sz="3200" spc="-260" dirty="0">
                <a:solidFill>
                  <a:schemeClr val="tx1"/>
                </a:solidFill>
                <a:latin typeface="Verdana"/>
                <a:cs typeface="Verdana"/>
              </a:rPr>
              <a:t> </a:t>
            </a:r>
            <a:r>
              <a:rPr lang="en-US" sz="3200" spc="-200" dirty="0">
                <a:solidFill>
                  <a:schemeClr val="tx1"/>
                </a:solidFill>
                <a:latin typeface="Verdana"/>
                <a:cs typeface="Verdana"/>
              </a:rPr>
              <a:t>the</a:t>
            </a:r>
            <a:r>
              <a:rPr lang="en-US" sz="3200" spc="-254" dirty="0">
                <a:solidFill>
                  <a:schemeClr val="tx1"/>
                </a:solidFill>
                <a:latin typeface="Verdana"/>
                <a:cs typeface="Verdana"/>
              </a:rPr>
              <a:t> </a:t>
            </a:r>
            <a:r>
              <a:rPr lang="en-US" sz="3200" spc="-180" dirty="0">
                <a:solidFill>
                  <a:schemeClr val="tx1"/>
                </a:solidFill>
                <a:latin typeface="Verdana"/>
                <a:cs typeface="Verdana"/>
              </a:rPr>
              <a:t>Foundation’s</a:t>
            </a:r>
            <a:r>
              <a:rPr lang="en-US" sz="3200" spc="-260" dirty="0">
                <a:solidFill>
                  <a:schemeClr val="tx1"/>
                </a:solidFill>
                <a:latin typeface="Verdana"/>
                <a:cs typeface="Verdana"/>
              </a:rPr>
              <a:t> </a:t>
            </a:r>
            <a:r>
              <a:rPr lang="en-US" sz="3200" spc="-120" dirty="0">
                <a:solidFill>
                  <a:schemeClr val="tx1"/>
                </a:solidFill>
                <a:latin typeface="Verdana"/>
                <a:cs typeface="Verdana"/>
              </a:rPr>
              <a:t>Pillars</a:t>
            </a:r>
            <a:r>
              <a:rPr lang="en-US" sz="3200" spc="-260" dirty="0">
                <a:solidFill>
                  <a:schemeClr val="tx1"/>
                </a:solidFill>
                <a:latin typeface="Verdana"/>
                <a:cs typeface="Verdana"/>
              </a:rPr>
              <a:t> </a:t>
            </a:r>
            <a:r>
              <a:rPr lang="en-US" sz="3200" spc="-25" dirty="0">
                <a:solidFill>
                  <a:schemeClr val="tx1"/>
                </a:solidFill>
                <a:latin typeface="Verdana"/>
                <a:cs typeface="Verdana"/>
              </a:rPr>
              <a:t>of </a:t>
            </a:r>
            <a:r>
              <a:rPr lang="en-US" sz="3200" spc="-170" dirty="0">
                <a:solidFill>
                  <a:schemeClr val="tx1"/>
                </a:solidFill>
                <a:latin typeface="Verdana"/>
                <a:cs typeface="Verdana"/>
              </a:rPr>
              <a:t>Support</a:t>
            </a:r>
            <a:r>
              <a:rPr lang="en-US" sz="3200" spc="-254" dirty="0">
                <a:solidFill>
                  <a:schemeClr val="tx1"/>
                </a:solidFill>
                <a:latin typeface="Verdana"/>
                <a:cs typeface="Verdana"/>
              </a:rPr>
              <a:t> </a:t>
            </a:r>
            <a:r>
              <a:rPr lang="en-US" sz="3200" spc="-125" dirty="0">
                <a:solidFill>
                  <a:schemeClr val="tx1"/>
                </a:solidFill>
                <a:latin typeface="Verdana"/>
                <a:cs typeface="Verdana"/>
              </a:rPr>
              <a:t>and</a:t>
            </a:r>
            <a:r>
              <a:rPr lang="en-US" sz="3200" spc="-250" dirty="0">
                <a:solidFill>
                  <a:schemeClr val="tx1"/>
                </a:solidFill>
                <a:latin typeface="Verdana"/>
                <a:cs typeface="Verdana"/>
              </a:rPr>
              <a:t> </a:t>
            </a:r>
            <a:r>
              <a:rPr lang="en-US" sz="3200" spc="-200" dirty="0">
                <a:solidFill>
                  <a:schemeClr val="tx1"/>
                </a:solidFill>
                <a:latin typeface="Verdana"/>
                <a:cs typeface="Verdana"/>
              </a:rPr>
              <a:t>the</a:t>
            </a:r>
            <a:r>
              <a:rPr lang="en-US" sz="3200" spc="-250" dirty="0">
                <a:solidFill>
                  <a:schemeClr val="tx1"/>
                </a:solidFill>
                <a:latin typeface="Verdana"/>
                <a:cs typeface="Verdana"/>
              </a:rPr>
              <a:t> </a:t>
            </a:r>
            <a:r>
              <a:rPr lang="en-US" sz="3200" spc="-185" dirty="0">
                <a:solidFill>
                  <a:schemeClr val="tx1"/>
                </a:solidFill>
                <a:latin typeface="Verdana"/>
                <a:cs typeface="Verdana"/>
              </a:rPr>
              <a:t>College’s</a:t>
            </a:r>
            <a:r>
              <a:rPr lang="en-US" sz="3200" spc="-250" dirty="0">
                <a:solidFill>
                  <a:schemeClr val="tx1"/>
                </a:solidFill>
                <a:latin typeface="Verdana"/>
                <a:cs typeface="Verdana"/>
              </a:rPr>
              <a:t> </a:t>
            </a:r>
            <a:r>
              <a:rPr lang="en-US" sz="3200" spc="-185" dirty="0">
                <a:solidFill>
                  <a:schemeClr val="tx1"/>
                </a:solidFill>
                <a:latin typeface="Verdana"/>
                <a:cs typeface="Verdana"/>
              </a:rPr>
              <a:t>Strategic</a:t>
            </a:r>
            <a:r>
              <a:rPr lang="en-US" sz="3200" spc="-254" dirty="0">
                <a:solidFill>
                  <a:schemeClr val="tx1"/>
                </a:solidFill>
                <a:latin typeface="Verdana"/>
                <a:cs typeface="Verdana"/>
              </a:rPr>
              <a:t> </a:t>
            </a:r>
            <a:r>
              <a:rPr lang="en-US" sz="3200" spc="-10" dirty="0">
                <a:solidFill>
                  <a:schemeClr val="tx1"/>
                </a:solidFill>
                <a:latin typeface="Verdana"/>
                <a:cs typeface="Verdana"/>
              </a:rPr>
              <a:t>Goals.</a:t>
            </a:r>
            <a:endParaRPr lang="en-US" sz="3200" dirty="0">
              <a:solidFill>
                <a:schemeClr val="tx1"/>
              </a:solidFill>
              <a:latin typeface="Verdana"/>
              <a:cs typeface="Verdana"/>
            </a:endParaRPr>
          </a:p>
          <a:p>
            <a:pPr marL="469900" indent="-457200">
              <a:lnSpc>
                <a:spcPts val="4205"/>
              </a:lnSpc>
              <a:spcBef>
                <a:spcPts val="2790"/>
              </a:spcBef>
              <a:buFont typeface="Wingdings" panose="05000000000000000000" pitchFamily="2" charset="2"/>
              <a:buChar char="§"/>
              <a:tabLst>
                <a:tab pos="388620" algn="l"/>
              </a:tabLst>
            </a:pPr>
            <a:r>
              <a:rPr lang="en-US" sz="3200" spc="-165" dirty="0">
                <a:solidFill>
                  <a:schemeClr val="tx1"/>
                </a:solidFill>
                <a:latin typeface="Verdana"/>
                <a:cs typeface="Verdana"/>
              </a:rPr>
              <a:t>Leadership</a:t>
            </a:r>
            <a:r>
              <a:rPr lang="en-US" sz="3200" spc="-250" dirty="0">
                <a:solidFill>
                  <a:schemeClr val="tx1"/>
                </a:solidFill>
                <a:latin typeface="Verdana"/>
                <a:cs typeface="Verdana"/>
              </a:rPr>
              <a:t> </a:t>
            </a:r>
            <a:r>
              <a:rPr lang="en-US" sz="3200" spc="-10" dirty="0">
                <a:solidFill>
                  <a:schemeClr val="tx1"/>
                </a:solidFill>
                <a:latin typeface="Verdana"/>
                <a:cs typeface="Verdana"/>
              </a:rPr>
              <a:t>Updates</a:t>
            </a:r>
            <a:endParaRPr lang="en-US" sz="3200" dirty="0">
              <a:solidFill>
                <a:schemeClr val="tx1"/>
              </a:solidFill>
              <a:latin typeface="Verdana"/>
              <a:cs typeface="Verdana"/>
            </a:endParaRPr>
          </a:p>
          <a:p>
            <a:pPr marL="389255" marR="703580">
              <a:lnSpc>
                <a:spcPts val="3790"/>
              </a:lnSpc>
              <a:spcBef>
                <a:spcPts val="155"/>
              </a:spcBef>
            </a:pPr>
            <a:r>
              <a:rPr lang="en-US" sz="3200" dirty="0">
                <a:solidFill>
                  <a:schemeClr val="tx1"/>
                </a:solidFill>
                <a:latin typeface="Verdana"/>
                <a:cs typeface="Verdana"/>
              </a:rPr>
              <a:t>We</a:t>
            </a:r>
            <a:r>
              <a:rPr lang="en-US" sz="3200" spc="-270" dirty="0">
                <a:solidFill>
                  <a:schemeClr val="tx1"/>
                </a:solidFill>
                <a:latin typeface="Verdana"/>
                <a:cs typeface="Verdana"/>
              </a:rPr>
              <a:t> </a:t>
            </a:r>
            <a:r>
              <a:rPr lang="en-US" sz="3200" spc="-180" dirty="0">
                <a:solidFill>
                  <a:schemeClr val="tx1"/>
                </a:solidFill>
                <a:latin typeface="Verdana"/>
                <a:cs typeface="Verdana"/>
              </a:rPr>
              <a:t>are</a:t>
            </a:r>
            <a:r>
              <a:rPr lang="en-US" sz="3200" spc="-265" dirty="0">
                <a:solidFill>
                  <a:schemeClr val="tx1"/>
                </a:solidFill>
                <a:latin typeface="Verdana"/>
                <a:cs typeface="Verdana"/>
              </a:rPr>
              <a:t> </a:t>
            </a:r>
            <a:r>
              <a:rPr lang="en-US" sz="3200" spc="-150" dirty="0">
                <a:solidFill>
                  <a:schemeClr val="tx1"/>
                </a:solidFill>
                <a:latin typeface="Verdana"/>
                <a:cs typeface="Verdana"/>
              </a:rPr>
              <a:t>pleased</a:t>
            </a:r>
            <a:r>
              <a:rPr lang="en-US" sz="3200" spc="-270" dirty="0">
                <a:solidFill>
                  <a:schemeClr val="tx1"/>
                </a:solidFill>
                <a:latin typeface="Verdana"/>
                <a:cs typeface="Verdana"/>
              </a:rPr>
              <a:t> </a:t>
            </a:r>
            <a:r>
              <a:rPr lang="en-US" sz="3200" spc="-180" dirty="0">
                <a:solidFill>
                  <a:schemeClr val="tx1"/>
                </a:solidFill>
                <a:latin typeface="Verdana"/>
                <a:cs typeface="Verdana"/>
              </a:rPr>
              <a:t>to</a:t>
            </a:r>
            <a:r>
              <a:rPr lang="en-US" sz="3200" spc="-265" dirty="0">
                <a:solidFill>
                  <a:schemeClr val="tx1"/>
                </a:solidFill>
                <a:latin typeface="Verdana"/>
                <a:cs typeface="Verdana"/>
              </a:rPr>
              <a:t> </a:t>
            </a:r>
            <a:r>
              <a:rPr lang="en-US" sz="3200" spc="-185" dirty="0">
                <a:solidFill>
                  <a:schemeClr val="tx1"/>
                </a:solidFill>
                <a:latin typeface="Verdana"/>
                <a:cs typeface="Verdana"/>
              </a:rPr>
              <a:t>announce</a:t>
            </a:r>
            <a:r>
              <a:rPr lang="en-US" sz="3200" spc="-270" dirty="0">
                <a:solidFill>
                  <a:schemeClr val="tx1"/>
                </a:solidFill>
                <a:latin typeface="Verdana"/>
                <a:cs typeface="Verdana"/>
              </a:rPr>
              <a:t> </a:t>
            </a:r>
            <a:r>
              <a:rPr lang="en-US" sz="3200" spc="-170" dirty="0">
                <a:solidFill>
                  <a:schemeClr val="tx1"/>
                </a:solidFill>
                <a:latin typeface="Verdana"/>
                <a:cs typeface="Verdana"/>
              </a:rPr>
              <a:t>Casey</a:t>
            </a:r>
            <a:r>
              <a:rPr lang="en-US" sz="3200" spc="-265" dirty="0">
                <a:solidFill>
                  <a:schemeClr val="tx1"/>
                </a:solidFill>
                <a:latin typeface="Verdana"/>
                <a:cs typeface="Verdana"/>
              </a:rPr>
              <a:t> </a:t>
            </a:r>
            <a:r>
              <a:rPr lang="en-US" sz="3200" spc="-220" dirty="0" err="1">
                <a:solidFill>
                  <a:schemeClr val="tx1"/>
                </a:solidFill>
                <a:latin typeface="Verdana"/>
                <a:cs typeface="Verdana"/>
              </a:rPr>
              <a:t>Yetman</a:t>
            </a:r>
            <a:r>
              <a:rPr lang="en-US" sz="3200" spc="-270" dirty="0">
                <a:solidFill>
                  <a:schemeClr val="tx1"/>
                </a:solidFill>
                <a:latin typeface="Verdana"/>
                <a:cs typeface="Verdana"/>
              </a:rPr>
              <a:t> </a:t>
            </a:r>
            <a:r>
              <a:rPr lang="en-US" sz="3200" spc="-100" dirty="0">
                <a:solidFill>
                  <a:schemeClr val="tx1"/>
                </a:solidFill>
                <a:latin typeface="Verdana"/>
                <a:cs typeface="Verdana"/>
              </a:rPr>
              <a:t>as</a:t>
            </a:r>
            <a:r>
              <a:rPr lang="en-US" sz="3200" spc="-265" dirty="0">
                <a:solidFill>
                  <a:schemeClr val="tx1"/>
                </a:solidFill>
                <a:latin typeface="Verdana"/>
                <a:cs typeface="Verdana"/>
              </a:rPr>
              <a:t> </a:t>
            </a:r>
            <a:r>
              <a:rPr lang="en-US" sz="3200" spc="-215" dirty="0">
                <a:solidFill>
                  <a:schemeClr val="tx1"/>
                </a:solidFill>
                <a:latin typeface="Verdana"/>
                <a:cs typeface="Verdana"/>
              </a:rPr>
              <a:t>our</a:t>
            </a:r>
            <a:r>
              <a:rPr lang="en-US" sz="3200" spc="-270" dirty="0">
                <a:solidFill>
                  <a:schemeClr val="tx1"/>
                </a:solidFill>
                <a:latin typeface="Verdana"/>
                <a:cs typeface="Verdana"/>
              </a:rPr>
              <a:t> </a:t>
            </a:r>
            <a:r>
              <a:rPr lang="en-US" sz="3200" spc="-110" dirty="0">
                <a:solidFill>
                  <a:schemeClr val="tx1"/>
                </a:solidFill>
                <a:latin typeface="Verdana"/>
                <a:cs typeface="Verdana"/>
              </a:rPr>
              <a:t>new</a:t>
            </a:r>
            <a:r>
              <a:rPr lang="en-US" sz="3200" spc="-265" dirty="0">
                <a:solidFill>
                  <a:schemeClr val="tx1"/>
                </a:solidFill>
                <a:latin typeface="Verdana"/>
                <a:cs typeface="Verdana"/>
              </a:rPr>
              <a:t> </a:t>
            </a:r>
            <a:r>
              <a:rPr lang="en-US" sz="3200" spc="-160" dirty="0">
                <a:solidFill>
                  <a:schemeClr val="tx1"/>
                </a:solidFill>
                <a:latin typeface="Verdana"/>
                <a:cs typeface="Verdana"/>
              </a:rPr>
              <a:t>Foundation</a:t>
            </a:r>
            <a:r>
              <a:rPr lang="en-US" sz="3200" spc="-270" dirty="0">
                <a:solidFill>
                  <a:schemeClr val="tx1"/>
                </a:solidFill>
                <a:latin typeface="Verdana"/>
                <a:cs typeface="Verdana"/>
              </a:rPr>
              <a:t> </a:t>
            </a:r>
            <a:r>
              <a:rPr lang="en-US" sz="3200" spc="-130" dirty="0">
                <a:solidFill>
                  <a:schemeClr val="tx1"/>
                </a:solidFill>
                <a:latin typeface="Verdana"/>
                <a:cs typeface="Verdana"/>
              </a:rPr>
              <a:t>Board</a:t>
            </a:r>
            <a:r>
              <a:rPr lang="en-US" sz="3200" spc="-265" dirty="0">
                <a:solidFill>
                  <a:schemeClr val="tx1"/>
                </a:solidFill>
                <a:latin typeface="Verdana"/>
                <a:cs typeface="Verdana"/>
              </a:rPr>
              <a:t> </a:t>
            </a:r>
            <a:r>
              <a:rPr lang="en-US" sz="3200" spc="-145" dirty="0">
                <a:solidFill>
                  <a:schemeClr val="tx1"/>
                </a:solidFill>
                <a:latin typeface="Verdana"/>
                <a:cs typeface="Verdana"/>
              </a:rPr>
              <a:t>Chair. </a:t>
            </a:r>
            <a:r>
              <a:rPr lang="en-US" sz="3200" spc="-185" dirty="0">
                <a:solidFill>
                  <a:schemeClr val="tx1"/>
                </a:solidFill>
                <a:latin typeface="Verdana"/>
                <a:cs typeface="Verdana"/>
              </a:rPr>
              <a:t>Additionally,</a:t>
            </a:r>
            <a:r>
              <a:rPr lang="en-US" sz="3200" spc="-265" dirty="0">
                <a:solidFill>
                  <a:schemeClr val="tx1"/>
                </a:solidFill>
                <a:latin typeface="Verdana"/>
                <a:cs typeface="Verdana"/>
              </a:rPr>
              <a:t> </a:t>
            </a:r>
            <a:r>
              <a:rPr lang="en-US" sz="3200" spc="-65" dirty="0">
                <a:solidFill>
                  <a:schemeClr val="tx1"/>
                </a:solidFill>
                <a:latin typeface="Verdana"/>
                <a:cs typeface="Verdana"/>
              </a:rPr>
              <a:t>we</a:t>
            </a:r>
            <a:r>
              <a:rPr lang="en-US" sz="3200" spc="-265" dirty="0">
                <a:solidFill>
                  <a:schemeClr val="tx1"/>
                </a:solidFill>
                <a:latin typeface="Verdana"/>
                <a:cs typeface="Verdana"/>
              </a:rPr>
              <a:t> </a:t>
            </a:r>
            <a:r>
              <a:rPr lang="en-US" sz="3200" spc="-190" dirty="0">
                <a:solidFill>
                  <a:schemeClr val="tx1"/>
                </a:solidFill>
                <a:latin typeface="Verdana"/>
                <a:cs typeface="Verdana"/>
              </a:rPr>
              <a:t>have</a:t>
            </a:r>
            <a:r>
              <a:rPr lang="en-US" sz="3200" spc="-260" dirty="0">
                <a:solidFill>
                  <a:schemeClr val="tx1"/>
                </a:solidFill>
                <a:latin typeface="Verdana"/>
                <a:cs typeface="Verdana"/>
              </a:rPr>
              <a:t> </a:t>
            </a:r>
            <a:r>
              <a:rPr lang="en-US" sz="3200" spc="-165" dirty="0">
                <a:solidFill>
                  <a:schemeClr val="tx1"/>
                </a:solidFill>
                <a:latin typeface="Verdana"/>
                <a:cs typeface="Verdana"/>
              </a:rPr>
              <a:t>welcomed</a:t>
            </a:r>
            <a:r>
              <a:rPr lang="en-US" sz="3200" spc="-265" dirty="0">
                <a:solidFill>
                  <a:schemeClr val="tx1"/>
                </a:solidFill>
                <a:latin typeface="Verdana"/>
                <a:cs typeface="Verdana"/>
              </a:rPr>
              <a:t> </a:t>
            </a:r>
            <a:r>
              <a:rPr lang="en-US" sz="3200" spc="-220" dirty="0">
                <a:solidFill>
                  <a:schemeClr val="tx1"/>
                </a:solidFill>
                <a:latin typeface="Verdana"/>
                <a:cs typeface="Verdana"/>
              </a:rPr>
              <a:t>three</a:t>
            </a:r>
            <a:r>
              <a:rPr lang="en-US" sz="3200" spc="-260" dirty="0">
                <a:solidFill>
                  <a:schemeClr val="tx1"/>
                </a:solidFill>
                <a:latin typeface="Verdana"/>
                <a:cs typeface="Verdana"/>
              </a:rPr>
              <a:t> </a:t>
            </a:r>
            <a:r>
              <a:rPr lang="en-US" sz="3200" spc="-110" dirty="0">
                <a:solidFill>
                  <a:schemeClr val="tx1"/>
                </a:solidFill>
                <a:latin typeface="Verdana"/>
                <a:cs typeface="Verdana"/>
              </a:rPr>
              <a:t>new</a:t>
            </a:r>
            <a:r>
              <a:rPr lang="en-US" sz="3200" spc="-265" dirty="0">
                <a:solidFill>
                  <a:schemeClr val="tx1"/>
                </a:solidFill>
                <a:latin typeface="Verdana"/>
                <a:cs typeface="Verdana"/>
              </a:rPr>
              <a:t> </a:t>
            </a:r>
            <a:r>
              <a:rPr lang="en-US" sz="3200" spc="-235" dirty="0">
                <a:solidFill>
                  <a:schemeClr val="tx1"/>
                </a:solidFill>
                <a:latin typeface="Verdana"/>
                <a:cs typeface="Verdana"/>
              </a:rPr>
              <a:t>members</a:t>
            </a:r>
            <a:r>
              <a:rPr lang="en-US" sz="3200" spc="-260" dirty="0">
                <a:solidFill>
                  <a:schemeClr val="tx1"/>
                </a:solidFill>
                <a:latin typeface="Verdana"/>
                <a:cs typeface="Verdana"/>
              </a:rPr>
              <a:t> </a:t>
            </a:r>
            <a:r>
              <a:rPr lang="en-US" sz="3200" spc="-180" dirty="0">
                <a:solidFill>
                  <a:schemeClr val="tx1"/>
                </a:solidFill>
                <a:latin typeface="Verdana"/>
                <a:cs typeface="Verdana"/>
              </a:rPr>
              <a:t>to</a:t>
            </a:r>
            <a:r>
              <a:rPr lang="en-US" sz="3200" spc="-265" dirty="0">
                <a:solidFill>
                  <a:schemeClr val="tx1"/>
                </a:solidFill>
                <a:latin typeface="Verdana"/>
                <a:cs typeface="Verdana"/>
              </a:rPr>
              <a:t> </a:t>
            </a:r>
            <a:r>
              <a:rPr lang="en-US" sz="3200" spc="-200" dirty="0">
                <a:solidFill>
                  <a:schemeClr val="tx1"/>
                </a:solidFill>
                <a:latin typeface="Verdana"/>
                <a:cs typeface="Verdana"/>
              </a:rPr>
              <a:t>the</a:t>
            </a:r>
            <a:r>
              <a:rPr lang="en-US" sz="3200" spc="-260" dirty="0">
                <a:solidFill>
                  <a:schemeClr val="tx1"/>
                </a:solidFill>
                <a:latin typeface="Verdana"/>
                <a:cs typeface="Verdana"/>
              </a:rPr>
              <a:t> </a:t>
            </a:r>
            <a:r>
              <a:rPr lang="en-US" sz="3200" spc="-130" dirty="0">
                <a:solidFill>
                  <a:schemeClr val="tx1"/>
                </a:solidFill>
                <a:latin typeface="Verdana"/>
                <a:cs typeface="Verdana"/>
              </a:rPr>
              <a:t>Board</a:t>
            </a:r>
            <a:r>
              <a:rPr lang="en-US" sz="3200" spc="-265" dirty="0">
                <a:solidFill>
                  <a:schemeClr val="tx1"/>
                </a:solidFill>
                <a:latin typeface="Verdana"/>
                <a:cs typeface="Verdana"/>
              </a:rPr>
              <a:t> </a:t>
            </a:r>
            <a:r>
              <a:rPr lang="en-US" sz="3200" spc="-120" dirty="0">
                <a:solidFill>
                  <a:schemeClr val="tx1"/>
                </a:solidFill>
                <a:latin typeface="Verdana"/>
                <a:cs typeface="Verdana"/>
              </a:rPr>
              <a:t>of</a:t>
            </a:r>
            <a:r>
              <a:rPr lang="en-US" sz="3200" spc="-260" dirty="0">
                <a:solidFill>
                  <a:schemeClr val="tx1"/>
                </a:solidFill>
                <a:latin typeface="Verdana"/>
                <a:cs typeface="Verdana"/>
              </a:rPr>
              <a:t> </a:t>
            </a:r>
            <a:r>
              <a:rPr lang="en-US" sz="3200" spc="-290" dirty="0">
                <a:solidFill>
                  <a:schemeClr val="tx1"/>
                </a:solidFill>
                <a:latin typeface="Verdana"/>
                <a:cs typeface="Verdana"/>
              </a:rPr>
              <a:t>Trustees:</a:t>
            </a:r>
            <a:endParaRPr lang="en-US" sz="3200" dirty="0">
              <a:solidFill>
                <a:schemeClr val="tx1"/>
              </a:solidFill>
              <a:latin typeface="Verdana"/>
              <a:cs typeface="Verdana"/>
            </a:endParaRPr>
          </a:p>
          <a:p>
            <a:pPr marL="846455" lvl="1" indent="-457200">
              <a:lnSpc>
                <a:spcPct val="100000"/>
              </a:lnSpc>
              <a:spcBef>
                <a:spcPts val="480"/>
              </a:spcBef>
              <a:buFont typeface="Arial" panose="020B0604020202020204" pitchFamily="34" charset="0"/>
              <a:buChar char="•"/>
              <a:tabLst>
                <a:tab pos="730250" algn="l"/>
              </a:tabLst>
            </a:pPr>
            <a:r>
              <a:rPr lang="en-US" sz="3200" spc="-155" dirty="0" err="1">
                <a:solidFill>
                  <a:schemeClr val="tx1"/>
                </a:solidFill>
                <a:latin typeface="Verdana"/>
                <a:cs typeface="Verdana"/>
              </a:rPr>
              <a:t>Briann</a:t>
            </a:r>
            <a:r>
              <a:rPr lang="en-US" sz="3200" spc="-270" dirty="0">
                <a:solidFill>
                  <a:schemeClr val="tx1"/>
                </a:solidFill>
                <a:latin typeface="Verdana"/>
                <a:cs typeface="Verdana"/>
              </a:rPr>
              <a:t> </a:t>
            </a:r>
            <a:r>
              <a:rPr lang="en-US" sz="3200" spc="-210" dirty="0">
                <a:solidFill>
                  <a:schemeClr val="tx1"/>
                </a:solidFill>
                <a:latin typeface="Verdana"/>
                <a:cs typeface="Verdana"/>
              </a:rPr>
              <a:t>Skiba,</a:t>
            </a:r>
            <a:r>
              <a:rPr lang="en-US" sz="3200" spc="-270" dirty="0">
                <a:solidFill>
                  <a:schemeClr val="tx1"/>
                </a:solidFill>
                <a:latin typeface="Verdana"/>
                <a:cs typeface="Verdana"/>
              </a:rPr>
              <a:t> </a:t>
            </a:r>
            <a:r>
              <a:rPr lang="en-US" sz="3200" spc="-114" dirty="0">
                <a:solidFill>
                  <a:schemeClr val="tx1"/>
                </a:solidFill>
                <a:latin typeface="Verdana"/>
                <a:cs typeface="Verdana"/>
              </a:rPr>
              <a:t>OCC</a:t>
            </a:r>
            <a:r>
              <a:rPr lang="en-US" sz="3200" spc="-265" dirty="0">
                <a:solidFill>
                  <a:schemeClr val="tx1"/>
                </a:solidFill>
                <a:latin typeface="Verdana"/>
                <a:cs typeface="Verdana"/>
              </a:rPr>
              <a:t> </a:t>
            </a:r>
            <a:r>
              <a:rPr lang="en-US" sz="3200" spc="-130" dirty="0">
                <a:solidFill>
                  <a:schemeClr val="tx1"/>
                </a:solidFill>
                <a:latin typeface="Verdana"/>
                <a:cs typeface="Verdana"/>
              </a:rPr>
              <a:t>Class</a:t>
            </a:r>
            <a:r>
              <a:rPr lang="en-US" sz="3200" spc="-270" dirty="0">
                <a:solidFill>
                  <a:schemeClr val="tx1"/>
                </a:solidFill>
                <a:latin typeface="Verdana"/>
                <a:cs typeface="Verdana"/>
              </a:rPr>
              <a:t> </a:t>
            </a:r>
            <a:r>
              <a:rPr lang="en-US" sz="3200" spc="-120" dirty="0">
                <a:solidFill>
                  <a:schemeClr val="tx1"/>
                </a:solidFill>
                <a:latin typeface="Verdana"/>
                <a:cs typeface="Verdana"/>
              </a:rPr>
              <a:t>of</a:t>
            </a:r>
            <a:r>
              <a:rPr lang="en-US" sz="3200" spc="-270" dirty="0">
                <a:solidFill>
                  <a:schemeClr val="tx1"/>
                </a:solidFill>
                <a:latin typeface="Verdana"/>
                <a:cs typeface="Verdana"/>
              </a:rPr>
              <a:t> </a:t>
            </a:r>
            <a:r>
              <a:rPr lang="en-US" sz="3200" spc="-20" dirty="0">
                <a:solidFill>
                  <a:schemeClr val="tx1"/>
                </a:solidFill>
                <a:latin typeface="Verdana"/>
                <a:cs typeface="Verdana"/>
              </a:rPr>
              <a:t>2018</a:t>
            </a:r>
            <a:endParaRPr lang="en-US" sz="3200" dirty="0">
              <a:solidFill>
                <a:schemeClr val="tx1"/>
              </a:solidFill>
              <a:latin typeface="Verdana"/>
              <a:cs typeface="Verdana"/>
            </a:endParaRPr>
          </a:p>
          <a:p>
            <a:pPr marL="846455" lvl="1" indent="-457200">
              <a:lnSpc>
                <a:spcPct val="100000"/>
              </a:lnSpc>
              <a:spcBef>
                <a:spcPts val="575"/>
              </a:spcBef>
              <a:buFont typeface="Arial" panose="020B0604020202020204" pitchFamily="34" charset="0"/>
              <a:buChar char="•"/>
              <a:tabLst>
                <a:tab pos="730250" algn="l"/>
              </a:tabLst>
            </a:pPr>
            <a:r>
              <a:rPr lang="en-US" sz="3200" spc="-250" dirty="0">
                <a:solidFill>
                  <a:schemeClr val="tx1"/>
                </a:solidFill>
                <a:latin typeface="Verdana"/>
                <a:cs typeface="Verdana"/>
              </a:rPr>
              <a:t>John</a:t>
            </a:r>
            <a:r>
              <a:rPr lang="en-US" sz="3200" spc="-275" dirty="0">
                <a:solidFill>
                  <a:schemeClr val="tx1"/>
                </a:solidFill>
                <a:latin typeface="Verdana"/>
                <a:cs typeface="Verdana"/>
              </a:rPr>
              <a:t> </a:t>
            </a:r>
            <a:r>
              <a:rPr lang="en-US" sz="3200" spc="-220" dirty="0">
                <a:solidFill>
                  <a:schemeClr val="tx1"/>
                </a:solidFill>
                <a:latin typeface="Verdana"/>
                <a:cs typeface="Verdana"/>
              </a:rPr>
              <a:t>Shaffer,</a:t>
            </a:r>
            <a:r>
              <a:rPr lang="en-US" sz="3200" spc="-270" dirty="0">
                <a:solidFill>
                  <a:schemeClr val="tx1"/>
                </a:solidFill>
                <a:latin typeface="Verdana"/>
                <a:cs typeface="Verdana"/>
              </a:rPr>
              <a:t> </a:t>
            </a:r>
            <a:r>
              <a:rPr lang="en-US" sz="3200" spc="-114" dirty="0">
                <a:solidFill>
                  <a:schemeClr val="tx1"/>
                </a:solidFill>
                <a:latin typeface="Verdana"/>
                <a:cs typeface="Verdana"/>
              </a:rPr>
              <a:t>OCC</a:t>
            </a:r>
            <a:r>
              <a:rPr lang="en-US" sz="3200" spc="-270" dirty="0">
                <a:solidFill>
                  <a:schemeClr val="tx1"/>
                </a:solidFill>
                <a:latin typeface="Verdana"/>
                <a:cs typeface="Verdana"/>
              </a:rPr>
              <a:t> </a:t>
            </a:r>
            <a:r>
              <a:rPr lang="en-US" sz="3200" spc="-130" dirty="0">
                <a:solidFill>
                  <a:schemeClr val="tx1"/>
                </a:solidFill>
                <a:latin typeface="Verdana"/>
                <a:cs typeface="Verdana"/>
              </a:rPr>
              <a:t>Class</a:t>
            </a:r>
            <a:r>
              <a:rPr lang="en-US" sz="3200" spc="-270" dirty="0">
                <a:solidFill>
                  <a:schemeClr val="tx1"/>
                </a:solidFill>
                <a:latin typeface="Verdana"/>
                <a:cs typeface="Verdana"/>
              </a:rPr>
              <a:t> </a:t>
            </a:r>
            <a:r>
              <a:rPr lang="en-US" sz="3200" spc="-120" dirty="0">
                <a:solidFill>
                  <a:schemeClr val="tx1"/>
                </a:solidFill>
                <a:latin typeface="Verdana"/>
                <a:cs typeface="Verdana"/>
              </a:rPr>
              <a:t>of</a:t>
            </a:r>
            <a:r>
              <a:rPr lang="en-US" sz="3200" spc="-270" dirty="0">
                <a:solidFill>
                  <a:schemeClr val="tx1"/>
                </a:solidFill>
                <a:latin typeface="Verdana"/>
                <a:cs typeface="Verdana"/>
              </a:rPr>
              <a:t> </a:t>
            </a:r>
            <a:r>
              <a:rPr lang="en-US" sz="3200" spc="-20" dirty="0">
                <a:solidFill>
                  <a:schemeClr val="tx1"/>
                </a:solidFill>
                <a:latin typeface="Verdana"/>
                <a:cs typeface="Verdana"/>
              </a:rPr>
              <a:t>2009</a:t>
            </a:r>
            <a:endParaRPr lang="en-US" sz="3200" dirty="0">
              <a:solidFill>
                <a:schemeClr val="tx1"/>
              </a:solidFill>
              <a:latin typeface="Verdana"/>
              <a:cs typeface="Verdana"/>
            </a:endParaRPr>
          </a:p>
          <a:p>
            <a:pPr marL="846455" lvl="1" indent="-457200">
              <a:lnSpc>
                <a:spcPct val="100000"/>
              </a:lnSpc>
              <a:spcBef>
                <a:spcPts val="575"/>
              </a:spcBef>
              <a:buFont typeface="Arial" panose="020B0604020202020204" pitchFamily="34" charset="0"/>
              <a:buChar char="•"/>
              <a:tabLst>
                <a:tab pos="730250" algn="l"/>
              </a:tabLst>
            </a:pPr>
            <a:r>
              <a:rPr lang="en-US" sz="3200" spc="-245" dirty="0">
                <a:solidFill>
                  <a:schemeClr val="tx1"/>
                </a:solidFill>
                <a:latin typeface="Verdana"/>
                <a:cs typeface="Verdana"/>
              </a:rPr>
              <a:t>Steven</a:t>
            </a:r>
            <a:r>
              <a:rPr lang="en-US" sz="3200" spc="-260" dirty="0">
                <a:solidFill>
                  <a:schemeClr val="tx1"/>
                </a:solidFill>
                <a:latin typeface="Verdana"/>
                <a:cs typeface="Verdana"/>
              </a:rPr>
              <a:t> </a:t>
            </a:r>
            <a:r>
              <a:rPr lang="en-US" sz="3200" spc="-240" dirty="0" err="1">
                <a:solidFill>
                  <a:schemeClr val="tx1"/>
                </a:solidFill>
                <a:latin typeface="Verdana"/>
                <a:cs typeface="Verdana"/>
              </a:rPr>
              <a:t>Zabarsky</a:t>
            </a:r>
            <a:r>
              <a:rPr lang="en-US" sz="3200" spc="-240" dirty="0">
                <a:solidFill>
                  <a:schemeClr val="tx1"/>
                </a:solidFill>
                <a:latin typeface="Verdana"/>
                <a:cs typeface="Verdana"/>
              </a:rPr>
              <a:t>,</a:t>
            </a:r>
            <a:r>
              <a:rPr lang="en-US" sz="3200" spc="-254" dirty="0">
                <a:solidFill>
                  <a:schemeClr val="tx1"/>
                </a:solidFill>
                <a:latin typeface="Verdana"/>
                <a:cs typeface="Verdana"/>
              </a:rPr>
              <a:t> </a:t>
            </a:r>
            <a:r>
              <a:rPr lang="en-US" sz="3200" spc="-114" dirty="0">
                <a:solidFill>
                  <a:schemeClr val="tx1"/>
                </a:solidFill>
                <a:latin typeface="Verdana"/>
                <a:cs typeface="Verdana"/>
              </a:rPr>
              <a:t>OCC</a:t>
            </a:r>
            <a:r>
              <a:rPr lang="en-US" sz="3200" spc="-254" dirty="0">
                <a:solidFill>
                  <a:schemeClr val="tx1"/>
                </a:solidFill>
                <a:latin typeface="Verdana"/>
                <a:cs typeface="Verdana"/>
              </a:rPr>
              <a:t> </a:t>
            </a:r>
            <a:r>
              <a:rPr lang="en-US" sz="3200" spc="-130" dirty="0">
                <a:solidFill>
                  <a:schemeClr val="tx1"/>
                </a:solidFill>
                <a:latin typeface="Verdana"/>
                <a:cs typeface="Verdana"/>
              </a:rPr>
              <a:t>Board</a:t>
            </a:r>
            <a:r>
              <a:rPr lang="en-US" sz="3200" spc="-254" dirty="0">
                <a:solidFill>
                  <a:schemeClr val="tx1"/>
                </a:solidFill>
                <a:latin typeface="Verdana"/>
                <a:cs typeface="Verdana"/>
              </a:rPr>
              <a:t> </a:t>
            </a:r>
            <a:r>
              <a:rPr lang="en-US" sz="3200" spc="-10" dirty="0">
                <a:solidFill>
                  <a:schemeClr val="tx1"/>
                </a:solidFill>
                <a:latin typeface="Verdana"/>
                <a:cs typeface="Verdana"/>
              </a:rPr>
              <a:t>Chair</a:t>
            </a:r>
            <a:endParaRPr lang="en-US" sz="3200" dirty="0">
              <a:solidFill>
                <a:schemeClr val="tx1"/>
              </a:solidFill>
              <a:latin typeface="Verdana"/>
              <a:cs typeface="Verdana"/>
            </a:endParaRPr>
          </a:p>
        </p:txBody>
      </p:sp>
      <p:sp>
        <p:nvSpPr>
          <p:cNvPr id="2" name="Title 1" hidden="1">
            <a:extLst>
              <a:ext uri="{FF2B5EF4-FFF2-40B4-BE49-F238E27FC236}">
                <a16:creationId xmlns:a16="http://schemas.microsoft.com/office/drawing/2014/main" id="{9B1FD2ED-B530-4819-BF24-76CC83F86C77}"/>
              </a:ext>
            </a:extLst>
          </p:cNvPr>
          <p:cNvSpPr>
            <a:spLocks noGrp="1"/>
          </p:cNvSpPr>
          <p:nvPr>
            <p:ph type="title"/>
          </p:nvPr>
        </p:nvSpPr>
        <p:spPr>
          <a:xfrm>
            <a:off x="364251" y="3095161"/>
            <a:ext cx="19282410" cy="553998"/>
          </a:xfrm>
        </p:spPr>
        <p:txBody>
          <a:bodyPr/>
          <a:lstStyle/>
          <a:p>
            <a:r>
              <a:rPr lang="en-US" dirty="0"/>
              <a:t>Ocean County College </a:t>
            </a:r>
            <a:r>
              <a:rPr lang="en-US" dirty="0" err="1"/>
              <a:t>FoundationLeadership</a:t>
            </a:r>
            <a:r>
              <a:rPr lang="en-US" dirty="0"/>
              <a:t> Updates</a:t>
            </a:r>
          </a:p>
        </p:txBody>
      </p:sp>
    </p:spTree>
    <p:extLst>
      <p:ext uri="{BB962C8B-B14F-4D97-AF65-F5344CB8AC3E}">
        <p14:creationId xmlns:p14="http://schemas.microsoft.com/office/powerpoint/2010/main" val="2836597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object 6" descr="Ocean County College Purchasing"/>
          <p:cNvSpPr/>
          <p:nvPr/>
        </p:nvSpPr>
        <p:spPr>
          <a:xfrm>
            <a:off x="380365" y="3233608"/>
            <a:ext cx="19274155" cy="7803515"/>
          </a:xfrm>
          <a:custGeom>
            <a:avLst/>
            <a:gdLst/>
            <a:ahLst/>
            <a:cxnLst/>
            <a:rect l="l" t="t" r="r" b="b"/>
            <a:pathLst>
              <a:path w="19274155" h="7803515">
                <a:moveTo>
                  <a:pt x="19273549" y="0"/>
                </a:moveTo>
                <a:lnTo>
                  <a:pt x="0" y="0"/>
                </a:lnTo>
                <a:lnTo>
                  <a:pt x="0" y="7802903"/>
                </a:lnTo>
                <a:lnTo>
                  <a:pt x="19273549" y="7802903"/>
                </a:lnTo>
                <a:lnTo>
                  <a:pt x="19273549" y="0"/>
                </a:lnTo>
                <a:close/>
              </a:path>
            </a:pathLst>
          </a:custGeom>
          <a:no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2346958" y="4283075"/>
            <a:ext cx="15340965" cy="2970685"/>
          </a:xfrm>
          <a:prstGeom prst="rect">
            <a:avLst/>
          </a:prstGeom>
        </p:spPr>
        <p:txBody>
          <a:bodyPr vert="horz" wrap="square" lIns="0" tIns="15875" rIns="0" bIns="0" rtlCol="0">
            <a:spAutoFit/>
          </a:bodyPr>
          <a:lstStyle/>
          <a:p>
            <a:pPr marR="20955" algn="l">
              <a:spcBef>
                <a:spcPts val="100"/>
              </a:spcBef>
              <a:spcAft>
                <a:spcPts val="1200"/>
              </a:spcAft>
            </a:pPr>
            <a:r>
              <a:rPr lang="en-US" sz="3200" spc="-45" dirty="0">
                <a:solidFill>
                  <a:schemeClr val="tx1"/>
                </a:solidFill>
                <a:latin typeface="Verdana"/>
                <a:cs typeface="Verdana"/>
              </a:rPr>
              <a:t>Following a strategic reorganization in March 2025, Purchasing and Accounts Payable were separated to improve efficiency, with Purchasing retaining responsibility for procurement and contract administration under the leadership of Dina Sherman, Director of Procurement. Last fiscal year, the department processed 2,221 requisitions, and has processed close to 1,200 requisitions so far this fiscal year.</a:t>
            </a:r>
          </a:p>
        </p:txBody>
      </p:sp>
      <p:sp>
        <p:nvSpPr>
          <p:cNvPr id="25" name="object 4" descr="Ocean County College Purchasing">
            <a:extLst>
              <a:ext uri="{FF2B5EF4-FFF2-40B4-BE49-F238E27FC236}">
                <a16:creationId xmlns:a16="http://schemas.microsoft.com/office/drawing/2014/main" id="{8577EBF0-82AD-464D-9F35-60E95412C1B5}"/>
              </a:ext>
            </a:extLst>
          </p:cNvPr>
          <p:cNvSpPr/>
          <p:nvPr/>
        </p:nvSpPr>
        <p:spPr>
          <a:xfrm>
            <a:off x="0" y="0"/>
            <a:ext cx="20104100" cy="3078480"/>
          </a:xfrm>
          <a:custGeom>
            <a:avLst/>
            <a:gdLst/>
            <a:ahLst/>
            <a:cxnLst/>
            <a:rect l="l" t="t" r="r" b="b"/>
            <a:pathLst>
              <a:path w="20104100" h="3078480">
                <a:moveTo>
                  <a:pt x="20104099" y="0"/>
                </a:moveTo>
                <a:lnTo>
                  <a:pt x="0" y="0"/>
                </a:lnTo>
                <a:lnTo>
                  <a:pt x="0" y="3078440"/>
                </a:lnTo>
                <a:lnTo>
                  <a:pt x="20104099" y="3078440"/>
                </a:lnTo>
                <a:lnTo>
                  <a:pt x="20104099" y="0"/>
                </a:lnTo>
                <a:close/>
              </a:path>
            </a:pathLst>
          </a:custGeom>
          <a:solidFill>
            <a:srgbClr val="00376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9" name="Picture 8" descr="Ocean County College Purchasing">
            <a:extLst>
              <a:ext uri="{FF2B5EF4-FFF2-40B4-BE49-F238E27FC236}">
                <a16:creationId xmlns:a16="http://schemas.microsoft.com/office/drawing/2014/main" id="{558AE057-BB9A-40D5-83B0-EA112EF37F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1440" y="396240"/>
            <a:ext cx="4572000" cy="2286000"/>
          </a:xfrm>
          <a:prstGeom prst="rect">
            <a:avLst/>
          </a:prstGeom>
        </p:spPr>
      </p:pic>
      <p:sp>
        <p:nvSpPr>
          <p:cNvPr id="2" name="Title 1" hidden="1">
            <a:extLst>
              <a:ext uri="{FF2B5EF4-FFF2-40B4-BE49-F238E27FC236}">
                <a16:creationId xmlns:a16="http://schemas.microsoft.com/office/drawing/2014/main" id="{8D6BB3EA-BEAE-4C7C-95D8-8510FF49E111}"/>
              </a:ext>
            </a:extLst>
          </p:cNvPr>
          <p:cNvSpPr>
            <a:spLocks noGrp="1"/>
          </p:cNvSpPr>
          <p:nvPr>
            <p:ph type="title"/>
          </p:nvPr>
        </p:nvSpPr>
        <p:spPr>
          <a:xfrm>
            <a:off x="364251" y="3095161"/>
            <a:ext cx="19282410" cy="553998"/>
          </a:xfrm>
        </p:spPr>
        <p:txBody>
          <a:bodyPr/>
          <a:lstStyle/>
          <a:p>
            <a:r>
              <a:rPr lang="en-US" spc="-45" dirty="0">
                <a:solidFill>
                  <a:schemeClr val="tx1"/>
                </a:solidFill>
                <a:latin typeface="Verdana"/>
                <a:cs typeface="Verdana"/>
              </a:rPr>
              <a:t>Purchasing</a:t>
            </a:r>
            <a:endParaRPr lang="en-US" dirty="0"/>
          </a:p>
        </p:txBody>
      </p:sp>
    </p:spTree>
    <p:extLst>
      <p:ext uri="{BB962C8B-B14F-4D97-AF65-F5344CB8AC3E}">
        <p14:creationId xmlns:p14="http://schemas.microsoft.com/office/powerpoint/2010/main" val="2895310244"/>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object 6" descr="Ocean County College School of Business and Social Sciences"/>
          <p:cNvSpPr/>
          <p:nvPr/>
        </p:nvSpPr>
        <p:spPr>
          <a:xfrm>
            <a:off x="380365" y="3233608"/>
            <a:ext cx="19274155" cy="7803515"/>
          </a:xfrm>
          <a:custGeom>
            <a:avLst/>
            <a:gdLst/>
            <a:ahLst/>
            <a:cxnLst/>
            <a:rect l="l" t="t" r="r" b="b"/>
            <a:pathLst>
              <a:path w="19274155" h="7803515">
                <a:moveTo>
                  <a:pt x="19273549" y="0"/>
                </a:moveTo>
                <a:lnTo>
                  <a:pt x="0" y="0"/>
                </a:lnTo>
                <a:lnTo>
                  <a:pt x="0" y="7802903"/>
                </a:lnTo>
                <a:lnTo>
                  <a:pt x="19273549" y="7802903"/>
                </a:lnTo>
                <a:lnTo>
                  <a:pt x="19273549" y="0"/>
                </a:lnTo>
                <a:close/>
              </a:path>
            </a:pathLst>
          </a:custGeom>
          <a:no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73025" y="3292475"/>
            <a:ext cx="19958050" cy="7884851"/>
          </a:xfrm>
          <a:prstGeom prst="rect">
            <a:avLst/>
          </a:prstGeom>
        </p:spPr>
        <p:txBody>
          <a:bodyPr vert="horz" wrap="square" lIns="0" tIns="15875" rIns="0" bIns="0" rtlCol="0">
            <a:spAutoFit/>
          </a:bodyPr>
          <a:lstStyle/>
          <a:p>
            <a:pPr marR="20955" algn="ctr">
              <a:spcBef>
                <a:spcPts val="100"/>
              </a:spcBef>
              <a:spcAft>
                <a:spcPts val="3600"/>
              </a:spcAft>
            </a:pPr>
            <a:r>
              <a:rPr lang="en-US" sz="3200" b="1" u="sng" spc="125" dirty="0">
                <a:solidFill>
                  <a:schemeClr val="tx1"/>
                </a:solidFill>
                <a:latin typeface="Verdana" panose="020B0604030504040204" pitchFamily="34" charset="0"/>
                <a:ea typeface="Verdana" panose="020B0604030504040204" pitchFamily="34" charset="0"/>
              </a:rPr>
              <a:t>Business</a:t>
            </a:r>
          </a:p>
          <a:p>
            <a:pPr marL="457200" marR="20955" indent="-457200" algn="l">
              <a:spcBef>
                <a:spcPts val="100"/>
              </a:spcBef>
              <a:spcAft>
                <a:spcPts val="1200"/>
              </a:spcAft>
              <a:buFont typeface="Arial" panose="020B0604020202020204" pitchFamily="34" charset="0"/>
              <a:buChar char="•"/>
            </a:pPr>
            <a:r>
              <a:rPr lang="en-US" sz="3200" spc="-45" dirty="0">
                <a:solidFill>
                  <a:schemeClr val="tx1"/>
                </a:solidFill>
                <a:latin typeface="Verdana"/>
                <a:cs typeface="Verdana"/>
              </a:rPr>
              <a:t>The Photography Club and Marketing Club hosted their once-a-semester Headshot Day in collaboration with Career Services, offering free professional photos on October 2. 70 headshots were taken. </a:t>
            </a:r>
          </a:p>
          <a:p>
            <a:pPr marL="457200" marR="20955" indent="-457200" algn="l">
              <a:spcBef>
                <a:spcPts val="100"/>
              </a:spcBef>
              <a:spcAft>
                <a:spcPts val="1200"/>
              </a:spcAft>
              <a:buFont typeface="Arial" panose="020B0604020202020204" pitchFamily="34" charset="0"/>
              <a:buChar char="•"/>
            </a:pPr>
            <a:r>
              <a:rPr lang="en-US" sz="3200" spc="-45" dirty="0">
                <a:solidFill>
                  <a:schemeClr val="tx1"/>
                </a:solidFill>
                <a:latin typeface="Verdana"/>
                <a:cs typeface="Verdana"/>
              </a:rPr>
              <a:t>This semester introduced the Career Closet, where students received help selecting professional attire, and Success Coach Alexandra Payor taught many students how to tie a tie. </a:t>
            </a:r>
          </a:p>
          <a:p>
            <a:pPr marL="457200" marR="20955" indent="-457200" algn="l">
              <a:spcBef>
                <a:spcPts val="100"/>
              </a:spcBef>
              <a:spcAft>
                <a:spcPts val="1200"/>
              </a:spcAft>
              <a:buFont typeface="Arial" panose="020B0604020202020204" pitchFamily="34" charset="0"/>
              <a:buChar char="•"/>
            </a:pPr>
            <a:r>
              <a:rPr lang="en-US" sz="3200" spc="-45" dirty="0">
                <a:solidFill>
                  <a:schemeClr val="tx1"/>
                </a:solidFill>
                <a:latin typeface="Verdana"/>
                <a:cs typeface="Verdana"/>
              </a:rPr>
              <a:t>On November 19 and 20, Stephanie Frattini, College Lecturer II of Business, led a food drive in collaboration with her Student Success classes to benefit the Helping Hands Food Pantry's Thanksgiving Food Drive. The students collected and donated a generous supply of non-perishable items, demonstrating strong engagement and a sense of community spirit.</a:t>
            </a:r>
          </a:p>
          <a:p>
            <a:pPr marL="457200" marR="20955" indent="-457200" algn="l">
              <a:spcBef>
                <a:spcPts val="100"/>
              </a:spcBef>
              <a:spcAft>
                <a:spcPts val="1200"/>
              </a:spcAft>
              <a:buFont typeface="Arial" panose="020B0604020202020204" pitchFamily="34" charset="0"/>
              <a:buChar char="•"/>
            </a:pPr>
            <a:r>
              <a:rPr lang="en-US" sz="3200" spc="-45" dirty="0">
                <a:solidFill>
                  <a:schemeClr val="tx1"/>
                </a:solidFill>
                <a:latin typeface="Verdana"/>
                <a:cs typeface="Verdana"/>
              </a:rPr>
              <a:t>The Accounting Club hosted two separate internship career fairs during the Fall 2025 Semester, with local accounting firms </a:t>
            </a:r>
            <a:r>
              <a:rPr lang="en-US" sz="3200" spc="-45" dirty="0" err="1">
                <a:solidFill>
                  <a:schemeClr val="tx1"/>
                </a:solidFill>
                <a:latin typeface="Verdana"/>
                <a:cs typeface="Verdana"/>
              </a:rPr>
              <a:t>Klatzkin</a:t>
            </a:r>
            <a:r>
              <a:rPr lang="en-US" sz="3200" spc="-45" dirty="0">
                <a:solidFill>
                  <a:schemeClr val="tx1"/>
                </a:solidFill>
                <a:latin typeface="Verdana"/>
                <a:cs typeface="Verdana"/>
              </a:rPr>
              <a:t>, LLP, and Holman, </a:t>
            </a:r>
            <a:r>
              <a:rPr lang="en-US" sz="3200" spc="-45" dirty="0" err="1">
                <a:solidFill>
                  <a:schemeClr val="tx1"/>
                </a:solidFill>
                <a:latin typeface="Verdana"/>
                <a:cs typeface="Verdana"/>
              </a:rPr>
              <a:t>Frenia</a:t>
            </a:r>
            <a:r>
              <a:rPr lang="en-US" sz="3200" spc="-45" dirty="0">
                <a:solidFill>
                  <a:schemeClr val="tx1"/>
                </a:solidFill>
                <a:latin typeface="Verdana"/>
                <a:cs typeface="Verdana"/>
              </a:rPr>
              <a:t> &amp; Allison, PC. Both of these firms have strong contingents of OCC and Kean Ocean Alumni, and have big supporters of the OCC Accounting Program.</a:t>
            </a:r>
          </a:p>
        </p:txBody>
      </p:sp>
      <p:sp>
        <p:nvSpPr>
          <p:cNvPr id="25" name="object 4" descr="Ocean County College School of Business and Social Sciences">
            <a:extLst>
              <a:ext uri="{FF2B5EF4-FFF2-40B4-BE49-F238E27FC236}">
                <a16:creationId xmlns:a16="http://schemas.microsoft.com/office/drawing/2014/main" id="{8577EBF0-82AD-464D-9F35-60E95412C1B5}"/>
              </a:ext>
            </a:extLst>
          </p:cNvPr>
          <p:cNvSpPr/>
          <p:nvPr/>
        </p:nvSpPr>
        <p:spPr>
          <a:xfrm>
            <a:off x="0" y="0"/>
            <a:ext cx="20104100" cy="3078480"/>
          </a:xfrm>
          <a:custGeom>
            <a:avLst/>
            <a:gdLst/>
            <a:ahLst/>
            <a:cxnLst/>
            <a:rect l="l" t="t" r="r" b="b"/>
            <a:pathLst>
              <a:path w="20104100" h="3078480">
                <a:moveTo>
                  <a:pt x="20104099" y="0"/>
                </a:moveTo>
                <a:lnTo>
                  <a:pt x="0" y="0"/>
                </a:lnTo>
                <a:lnTo>
                  <a:pt x="0" y="3078440"/>
                </a:lnTo>
                <a:lnTo>
                  <a:pt x="20104099" y="3078440"/>
                </a:lnTo>
                <a:lnTo>
                  <a:pt x="20104099" y="0"/>
                </a:lnTo>
                <a:close/>
              </a:path>
            </a:pathLst>
          </a:custGeom>
          <a:solidFill>
            <a:srgbClr val="00376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5" name="Picture 4" descr="Ocean County College School of Business and Social Sciences">
            <a:extLst>
              <a:ext uri="{FF2B5EF4-FFF2-40B4-BE49-F238E27FC236}">
                <a16:creationId xmlns:a16="http://schemas.microsoft.com/office/drawing/2014/main" id="{B18DFE7D-736C-4EF8-88E5-94C7FFD013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2573" y="396875"/>
            <a:ext cx="9038954" cy="2286000"/>
          </a:xfrm>
          <a:prstGeom prst="rect">
            <a:avLst/>
          </a:prstGeom>
        </p:spPr>
      </p:pic>
      <p:sp>
        <p:nvSpPr>
          <p:cNvPr id="2" name="Title 1" hidden="1">
            <a:extLst>
              <a:ext uri="{FF2B5EF4-FFF2-40B4-BE49-F238E27FC236}">
                <a16:creationId xmlns:a16="http://schemas.microsoft.com/office/drawing/2014/main" id="{8F1B741D-06DD-43B3-93B7-4DFD574CA151}"/>
              </a:ext>
            </a:extLst>
          </p:cNvPr>
          <p:cNvSpPr>
            <a:spLocks noGrp="1"/>
          </p:cNvSpPr>
          <p:nvPr>
            <p:ph type="title"/>
          </p:nvPr>
        </p:nvSpPr>
        <p:spPr>
          <a:xfrm>
            <a:off x="364251" y="3095161"/>
            <a:ext cx="19282410" cy="553998"/>
          </a:xfrm>
        </p:spPr>
        <p:txBody>
          <a:bodyPr/>
          <a:lstStyle/>
          <a:p>
            <a:r>
              <a:rPr lang="en-US" dirty="0"/>
              <a:t>School of Business and Social Sciences</a:t>
            </a:r>
          </a:p>
        </p:txBody>
      </p:sp>
    </p:spTree>
    <p:extLst>
      <p:ext uri="{BB962C8B-B14F-4D97-AF65-F5344CB8AC3E}">
        <p14:creationId xmlns:p14="http://schemas.microsoft.com/office/powerpoint/2010/main" val="396327046"/>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object 6" descr="Ocean County College School of Business and Social Sciences"/>
          <p:cNvSpPr/>
          <p:nvPr/>
        </p:nvSpPr>
        <p:spPr>
          <a:xfrm>
            <a:off x="380365" y="3233608"/>
            <a:ext cx="19274155" cy="7803515"/>
          </a:xfrm>
          <a:custGeom>
            <a:avLst/>
            <a:gdLst/>
            <a:ahLst/>
            <a:cxnLst/>
            <a:rect l="l" t="t" r="r" b="b"/>
            <a:pathLst>
              <a:path w="19274155" h="7803515">
                <a:moveTo>
                  <a:pt x="19273549" y="0"/>
                </a:moveTo>
                <a:lnTo>
                  <a:pt x="0" y="0"/>
                </a:lnTo>
                <a:lnTo>
                  <a:pt x="0" y="7802903"/>
                </a:lnTo>
                <a:lnTo>
                  <a:pt x="19273549" y="7802903"/>
                </a:lnTo>
                <a:lnTo>
                  <a:pt x="19273549" y="0"/>
                </a:lnTo>
                <a:close/>
              </a:path>
            </a:pathLst>
          </a:custGeom>
          <a:no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146050" y="3521075"/>
            <a:ext cx="19812000" cy="5089214"/>
          </a:xfrm>
          <a:prstGeom prst="rect">
            <a:avLst/>
          </a:prstGeom>
        </p:spPr>
        <p:txBody>
          <a:bodyPr vert="horz" wrap="square" lIns="0" tIns="15875" rIns="0" bIns="0" rtlCol="0">
            <a:spAutoFit/>
          </a:bodyPr>
          <a:lstStyle/>
          <a:p>
            <a:pPr marR="20955" algn="ctr">
              <a:spcBef>
                <a:spcPts val="100"/>
              </a:spcBef>
              <a:spcAft>
                <a:spcPts val="3600"/>
              </a:spcAft>
            </a:pPr>
            <a:r>
              <a:rPr lang="en-US" sz="3200" b="1" u="sng" spc="125" dirty="0">
                <a:solidFill>
                  <a:schemeClr val="tx1"/>
                </a:solidFill>
                <a:latin typeface="Verdana" panose="020B0604030504040204" pitchFamily="34" charset="0"/>
                <a:ea typeface="Verdana" panose="020B0604030504040204" pitchFamily="34" charset="0"/>
              </a:rPr>
              <a:t>Social Sciences</a:t>
            </a:r>
          </a:p>
          <a:p>
            <a:pPr marL="457200" marR="20955" indent="-457200" algn="l">
              <a:spcBef>
                <a:spcPts val="100"/>
              </a:spcBef>
              <a:spcAft>
                <a:spcPts val="1200"/>
              </a:spcAft>
              <a:buFont typeface="Arial" panose="020B0604020202020204" pitchFamily="34" charset="0"/>
              <a:buChar char="•"/>
            </a:pPr>
            <a:r>
              <a:rPr lang="en-US" sz="3200" spc="-45" dirty="0">
                <a:solidFill>
                  <a:schemeClr val="tx1"/>
                </a:solidFill>
                <a:latin typeface="Verdana"/>
                <a:cs typeface="Verdana"/>
              </a:rPr>
              <a:t>Lecturer II/Program Chair Anais Mompoint, Dean Jonathan Molinaro, Assistant Director of Student Conduct Kayla Stahl, and social work student Lucia McGuire-Pettersen, participated in the Teaching and Learning Institute on the topic "Conduct Intervention through Community Building.“</a:t>
            </a:r>
          </a:p>
          <a:p>
            <a:pPr marL="457200" marR="20955" indent="-457200" algn="l">
              <a:spcBef>
                <a:spcPts val="100"/>
              </a:spcBef>
              <a:spcAft>
                <a:spcPts val="1200"/>
              </a:spcAft>
              <a:buFont typeface="Arial" panose="020B0604020202020204" pitchFamily="34" charset="0"/>
              <a:buChar char="•"/>
            </a:pPr>
            <a:r>
              <a:rPr lang="en-US" sz="3200" b="1" spc="-45" dirty="0">
                <a:solidFill>
                  <a:schemeClr val="tx1"/>
                </a:solidFill>
                <a:latin typeface="Verdana"/>
                <a:cs typeface="Verdana"/>
              </a:rPr>
              <a:t>Constitution Day Commemoration: </a:t>
            </a:r>
            <a:r>
              <a:rPr lang="en-US" sz="3200" spc="-45" dirty="0">
                <a:solidFill>
                  <a:schemeClr val="tx1"/>
                </a:solidFill>
                <a:latin typeface="Verdana"/>
                <a:cs typeface="Verdana"/>
              </a:rPr>
              <a:t>On September 17, OCC screened the HBO film </a:t>
            </a:r>
            <a:r>
              <a:rPr lang="en-US" sz="3200" i="1" spc="-45" dirty="0">
                <a:solidFill>
                  <a:schemeClr val="tx1"/>
                </a:solidFill>
                <a:latin typeface="Verdana"/>
                <a:cs typeface="Verdana"/>
              </a:rPr>
              <a:t>The Words that Built America</a:t>
            </a:r>
            <a:r>
              <a:rPr lang="en-US" sz="3200" spc="-45" dirty="0">
                <a:solidFill>
                  <a:schemeClr val="tx1"/>
                </a:solidFill>
                <a:latin typeface="Verdana"/>
                <a:cs typeface="Verdana"/>
              </a:rPr>
              <a:t>. The film highlights the language of the United States' founding documents, including the Declaration of Independence, the United States Constitution, and the Bill of Rights, as read by lawmakers and celebrities.</a:t>
            </a:r>
          </a:p>
        </p:txBody>
      </p:sp>
      <p:sp>
        <p:nvSpPr>
          <p:cNvPr id="25" name="object 4" descr="Ocean County College School of Business and Social Sciences">
            <a:extLst>
              <a:ext uri="{FF2B5EF4-FFF2-40B4-BE49-F238E27FC236}">
                <a16:creationId xmlns:a16="http://schemas.microsoft.com/office/drawing/2014/main" id="{8577EBF0-82AD-464D-9F35-60E95412C1B5}"/>
              </a:ext>
            </a:extLst>
          </p:cNvPr>
          <p:cNvSpPr/>
          <p:nvPr/>
        </p:nvSpPr>
        <p:spPr>
          <a:xfrm>
            <a:off x="0" y="0"/>
            <a:ext cx="20104100" cy="3078480"/>
          </a:xfrm>
          <a:custGeom>
            <a:avLst/>
            <a:gdLst/>
            <a:ahLst/>
            <a:cxnLst/>
            <a:rect l="l" t="t" r="r" b="b"/>
            <a:pathLst>
              <a:path w="20104100" h="3078480">
                <a:moveTo>
                  <a:pt x="20104099" y="0"/>
                </a:moveTo>
                <a:lnTo>
                  <a:pt x="0" y="0"/>
                </a:lnTo>
                <a:lnTo>
                  <a:pt x="0" y="3078440"/>
                </a:lnTo>
                <a:lnTo>
                  <a:pt x="20104099" y="3078440"/>
                </a:lnTo>
                <a:lnTo>
                  <a:pt x="20104099" y="0"/>
                </a:lnTo>
                <a:close/>
              </a:path>
            </a:pathLst>
          </a:custGeom>
          <a:solidFill>
            <a:srgbClr val="00376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7" name="Picture 6" descr="Ocean County College School of Business and Social Sciences">
            <a:extLst>
              <a:ext uri="{FF2B5EF4-FFF2-40B4-BE49-F238E27FC236}">
                <a16:creationId xmlns:a16="http://schemas.microsoft.com/office/drawing/2014/main" id="{D63CDFCD-D0B0-4028-ADC6-5D68B5DEEA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2573" y="396875"/>
            <a:ext cx="9038954" cy="2286000"/>
          </a:xfrm>
          <a:prstGeom prst="rect">
            <a:avLst/>
          </a:prstGeom>
        </p:spPr>
      </p:pic>
      <p:sp>
        <p:nvSpPr>
          <p:cNvPr id="2" name="Title 1" hidden="1">
            <a:extLst>
              <a:ext uri="{FF2B5EF4-FFF2-40B4-BE49-F238E27FC236}">
                <a16:creationId xmlns:a16="http://schemas.microsoft.com/office/drawing/2014/main" id="{C77C4C0F-3549-4A40-B100-ADE34F019A6C}"/>
              </a:ext>
            </a:extLst>
          </p:cNvPr>
          <p:cNvSpPr>
            <a:spLocks noGrp="1"/>
          </p:cNvSpPr>
          <p:nvPr>
            <p:ph type="title"/>
          </p:nvPr>
        </p:nvSpPr>
        <p:spPr>
          <a:xfrm>
            <a:off x="364251" y="3095161"/>
            <a:ext cx="19282410" cy="1107996"/>
          </a:xfrm>
        </p:spPr>
        <p:txBody>
          <a:bodyPr/>
          <a:lstStyle/>
          <a:p>
            <a:r>
              <a:rPr lang="en-US" spc="125" dirty="0">
                <a:solidFill>
                  <a:schemeClr val="tx1"/>
                </a:solidFill>
                <a:latin typeface="Verdana" panose="020B0604030504040204" pitchFamily="34" charset="0"/>
                <a:ea typeface="Verdana" panose="020B0604030504040204" pitchFamily="34" charset="0"/>
              </a:rPr>
              <a:t>Social Sciences</a:t>
            </a:r>
            <a:br>
              <a:rPr lang="en-US" spc="125" dirty="0">
                <a:solidFill>
                  <a:schemeClr val="tx1"/>
                </a:solidFill>
                <a:latin typeface="Verdana" panose="020B0604030504040204" pitchFamily="34" charset="0"/>
                <a:ea typeface="Verdana" panose="020B0604030504040204" pitchFamily="34" charset="0"/>
              </a:rPr>
            </a:br>
            <a:endParaRPr lang="en-US" dirty="0"/>
          </a:p>
        </p:txBody>
      </p:sp>
    </p:spTree>
    <p:extLst>
      <p:ext uri="{BB962C8B-B14F-4D97-AF65-F5344CB8AC3E}">
        <p14:creationId xmlns:p14="http://schemas.microsoft.com/office/powerpoint/2010/main" val="1953119182"/>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object 6" descr="Ocean County College School of Business and Social Sciences"/>
          <p:cNvSpPr/>
          <p:nvPr/>
        </p:nvSpPr>
        <p:spPr>
          <a:xfrm>
            <a:off x="380365" y="3233608"/>
            <a:ext cx="19274155" cy="7803515"/>
          </a:xfrm>
          <a:custGeom>
            <a:avLst/>
            <a:gdLst/>
            <a:ahLst/>
            <a:cxnLst/>
            <a:rect l="l" t="t" r="r" b="b"/>
            <a:pathLst>
              <a:path w="19274155" h="7803515">
                <a:moveTo>
                  <a:pt x="19273549" y="0"/>
                </a:moveTo>
                <a:lnTo>
                  <a:pt x="0" y="0"/>
                </a:lnTo>
                <a:lnTo>
                  <a:pt x="0" y="7802903"/>
                </a:lnTo>
                <a:lnTo>
                  <a:pt x="19273549" y="7802903"/>
                </a:lnTo>
                <a:lnTo>
                  <a:pt x="19273549" y="0"/>
                </a:lnTo>
                <a:close/>
              </a:path>
            </a:pathLst>
          </a:custGeom>
          <a:no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281938" y="3521075"/>
            <a:ext cx="19471005" cy="7392408"/>
          </a:xfrm>
          <a:prstGeom prst="rect">
            <a:avLst/>
          </a:prstGeom>
        </p:spPr>
        <p:txBody>
          <a:bodyPr vert="horz" wrap="square" lIns="0" tIns="15875" rIns="0" bIns="0" rtlCol="0">
            <a:spAutoFit/>
          </a:bodyPr>
          <a:lstStyle/>
          <a:p>
            <a:pPr marR="20955" algn="ctr">
              <a:spcBef>
                <a:spcPts val="100"/>
              </a:spcBef>
              <a:spcAft>
                <a:spcPts val="3600"/>
              </a:spcAft>
            </a:pPr>
            <a:r>
              <a:rPr lang="en-US" sz="3200" b="1" u="sng" spc="125" dirty="0">
                <a:solidFill>
                  <a:schemeClr val="tx1"/>
                </a:solidFill>
                <a:latin typeface="Verdana" panose="020B0604030504040204" pitchFamily="34" charset="0"/>
                <a:ea typeface="Verdana" panose="020B0604030504040204" pitchFamily="34" charset="0"/>
              </a:rPr>
              <a:t>Social Sciences</a:t>
            </a:r>
          </a:p>
          <a:p>
            <a:pPr marL="457200" marR="20955" indent="-457200" algn="l">
              <a:spcBef>
                <a:spcPts val="100"/>
              </a:spcBef>
              <a:spcAft>
                <a:spcPts val="1200"/>
              </a:spcAft>
              <a:buFont typeface="Wingdings" panose="05000000000000000000" pitchFamily="2" charset="2"/>
              <a:buChar char="§"/>
            </a:pPr>
            <a:r>
              <a:rPr lang="en-US" sz="3200" spc="-45" dirty="0">
                <a:solidFill>
                  <a:schemeClr val="tx1"/>
                </a:solidFill>
                <a:latin typeface="Verdana"/>
                <a:cs typeface="Verdana"/>
              </a:rPr>
              <a:t>On October 14, Danielle Jones (Program Director for Career and Academic Programs and Town Council Member in Eatontown) visited Professor Jason </a:t>
            </a:r>
            <a:r>
              <a:rPr lang="en-US" sz="3200" spc="-45" dirty="0" err="1">
                <a:solidFill>
                  <a:schemeClr val="tx1"/>
                </a:solidFill>
                <a:latin typeface="Verdana"/>
                <a:cs typeface="Verdana"/>
              </a:rPr>
              <a:t>Ghibesi's</a:t>
            </a:r>
            <a:r>
              <a:rPr lang="en-US" sz="3200" spc="-45" dirty="0">
                <a:solidFill>
                  <a:schemeClr val="tx1"/>
                </a:solidFill>
                <a:latin typeface="Verdana"/>
                <a:cs typeface="Verdana"/>
              </a:rPr>
              <a:t> State and Local Government class to share insights into what a typical day looks like for a town council member. </a:t>
            </a:r>
          </a:p>
          <a:p>
            <a:pPr marL="457200" marR="20955" indent="-457200" algn="l">
              <a:spcBef>
                <a:spcPts val="100"/>
              </a:spcBef>
              <a:spcAft>
                <a:spcPts val="1200"/>
              </a:spcAft>
              <a:buFont typeface="Wingdings" panose="05000000000000000000" pitchFamily="2" charset="2"/>
              <a:buChar char="§"/>
            </a:pPr>
            <a:r>
              <a:rPr lang="en-US" sz="3200" spc="-45" dirty="0">
                <a:solidFill>
                  <a:schemeClr val="tx1"/>
                </a:solidFill>
                <a:latin typeface="Verdana"/>
                <a:cs typeface="Verdana"/>
              </a:rPr>
              <a:t>On October 15, Dr. Dan </a:t>
            </a:r>
            <a:r>
              <a:rPr lang="en-US" sz="3200" spc="-45" dirty="0" err="1">
                <a:solidFill>
                  <a:schemeClr val="tx1"/>
                </a:solidFill>
                <a:latin typeface="Verdana"/>
                <a:cs typeface="Verdana"/>
              </a:rPr>
              <a:t>Cassino</a:t>
            </a:r>
            <a:r>
              <a:rPr lang="en-US" sz="3200" spc="-45" dirty="0">
                <a:solidFill>
                  <a:schemeClr val="tx1"/>
                </a:solidFill>
                <a:latin typeface="Verdana"/>
                <a:cs typeface="Verdana"/>
              </a:rPr>
              <a:t>, Executive Director of the Fairleigh Dickinson University Poll (FDU Poll), delivered a well-attended and insightful analysis of recent polling data ahead of the New Jersey gubernatorial election</a:t>
            </a:r>
          </a:p>
          <a:p>
            <a:pPr marL="457200" marR="20955" indent="-457200" algn="l">
              <a:spcBef>
                <a:spcPts val="100"/>
              </a:spcBef>
              <a:spcAft>
                <a:spcPts val="1200"/>
              </a:spcAft>
              <a:buFont typeface="Wingdings" panose="05000000000000000000" pitchFamily="2" charset="2"/>
              <a:buChar char="§"/>
            </a:pPr>
            <a:r>
              <a:rPr lang="en-US" sz="3200" spc="-45" dirty="0">
                <a:solidFill>
                  <a:schemeClr val="tx1"/>
                </a:solidFill>
                <a:latin typeface="Verdana"/>
                <a:cs typeface="Verdana"/>
              </a:rPr>
              <a:t>On October 22, Anais Mompoint, and the Social Work Club hosted the 2nd Annual "See Me, Mental Health Awareness Walk" during Fall Fest in recognition of National Mental Wellness Awareness Month. to shed light on the importance of mental wellness and the intersectionality of participants engaged in the event. More than 50 faculty members, staff, and students participated.</a:t>
            </a:r>
          </a:p>
          <a:p>
            <a:pPr marL="457200" marR="20955" indent="-457200" algn="l">
              <a:spcBef>
                <a:spcPts val="100"/>
              </a:spcBef>
              <a:spcAft>
                <a:spcPts val="1200"/>
              </a:spcAft>
              <a:buFont typeface="Arial" panose="020B0604020202020204" pitchFamily="34" charset="0"/>
              <a:buChar char="•"/>
            </a:pPr>
            <a:endParaRPr lang="en-US" sz="3200" spc="-45" dirty="0">
              <a:solidFill>
                <a:schemeClr val="tx1"/>
              </a:solidFill>
              <a:latin typeface="Verdana"/>
              <a:cs typeface="Verdana"/>
            </a:endParaRPr>
          </a:p>
        </p:txBody>
      </p:sp>
      <p:sp>
        <p:nvSpPr>
          <p:cNvPr id="25" name="object 4" descr="Ocean County College School of Business and Social Sciences">
            <a:extLst>
              <a:ext uri="{FF2B5EF4-FFF2-40B4-BE49-F238E27FC236}">
                <a16:creationId xmlns:a16="http://schemas.microsoft.com/office/drawing/2014/main" id="{8577EBF0-82AD-464D-9F35-60E95412C1B5}"/>
              </a:ext>
            </a:extLst>
          </p:cNvPr>
          <p:cNvSpPr/>
          <p:nvPr/>
        </p:nvSpPr>
        <p:spPr>
          <a:xfrm>
            <a:off x="0" y="0"/>
            <a:ext cx="20104100" cy="3078480"/>
          </a:xfrm>
          <a:custGeom>
            <a:avLst/>
            <a:gdLst/>
            <a:ahLst/>
            <a:cxnLst/>
            <a:rect l="l" t="t" r="r" b="b"/>
            <a:pathLst>
              <a:path w="20104100" h="3078480">
                <a:moveTo>
                  <a:pt x="20104099" y="0"/>
                </a:moveTo>
                <a:lnTo>
                  <a:pt x="0" y="0"/>
                </a:lnTo>
                <a:lnTo>
                  <a:pt x="0" y="3078440"/>
                </a:lnTo>
                <a:lnTo>
                  <a:pt x="20104099" y="3078440"/>
                </a:lnTo>
                <a:lnTo>
                  <a:pt x="20104099" y="0"/>
                </a:lnTo>
                <a:close/>
              </a:path>
            </a:pathLst>
          </a:custGeom>
          <a:solidFill>
            <a:srgbClr val="00376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7" name="Picture 6" descr="Ocean County College School of Business and Social Sciences">
            <a:extLst>
              <a:ext uri="{FF2B5EF4-FFF2-40B4-BE49-F238E27FC236}">
                <a16:creationId xmlns:a16="http://schemas.microsoft.com/office/drawing/2014/main" id="{0E76DC2A-A6E4-4AC6-8A2A-0A33524DD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2573" y="396875"/>
            <a:ext cx="9038954" cy="2286000"/>
          </a:xfrm>
          <a:prstGeom prst="rect">
            <a:avLst/>
          </a:prstGeom>
        </p:spPr>
      </p:pic>
      <p:sp>
        <p:nvSpPr>
          <p:cNvPr id="2" name="Title 1" hidden="1">
            <a:extLst>
              <a:ext uri="{FF2B5EF4-FFF2-40B4-BE49-F238E27FC236}">
                <a16:creationId xmlns:a16="http://schemas.microsoft.com/office/drawing/2014/main" id="{4D42053E-FE34-4951-B620-B7A86DE0332F}"/>
              </a:ext>
            </a:extLst>
          </p:cNvPr>
          <p:cNvSpPr>
            <a:spLocks noGrp="1"/>
          </p:cNvSpPr>
          <p:nvPr>
            <p:ph type="title"/>
          </p:nvPr>
        </p:nvSpPr>
        <p:spPr>
          <a:xfrm>
            <a:off x="364251" y="3095161"/>
            <a:ext cx="19282410" cy="1107996"/>
          </a:xfrm>
        </p:spPr>
        <p:txBody>
          <a:bodyPr/>
          <a:lstStyle/>
          <a:p>
            <a:r>
              <a:rPr lang="en-US" spc="125" dirty="0">
                <a:solidFill>
                  <a:schemeClr val="tx1"/>
                </a:solidFill>
                <a:latin typeface="Verdana" panose="020B0604030504040204" pitchFamily="34" charset="0"/>
                <a:ea typeface="Verdana" panose="020B0604030504040204" pitchFamily="34" charset="0"/>
              </a:rPr>
              <a:t>Social Sciences</a:t>
            </a:r>
            <a:br>
              <a:rPr lang="en-US" spc="125" dirty="0">
                <a:solidFill>
                  <a:schemeClr val="tx1"/>
                </a:solidFill>
                <a:latin typeface="Verdana" panose="020B0604030504040204" pitchFamily="34" charset="0"/>
                <a:ea typeface="Verdana" panose="020B0604030504040204" pitchFamily="34" charset="0"/>
              </a:rPr>
            </a:br>
            <a:r>
              <a:rPr lang="en-US" spc="125" dirty="0">
                <a:solidFill>
                  <a:schemeClr val="tx1"/>
                </a:solidFill>
                <a:latin typeface="Verdana" panose="020B0604030504040204" pitchFamily="34" charset="0"/>
                <a:ea typeface="Verdana" panose="020B0604030504040204" pitchFamily="34" charset="0"/>
              </a:rPr>
              <a:t> Faculty Updates</a:t>
            </a:r>
            <a:endParaRPr lang="en-US" dirty="0"/>
          </a:p>
        </p:txBody>
      </p:sp>
    </p:spTree>
    <p:extLst>
      <p:ext uri="{BB962C8B-B14F-4D97-AF65-F5344CB8AC3E}">
        <p14:creationId xmlns:p14="http://schemas.microsoft.com/office/powerpoint/2010/main" val="3475236289"/>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object 6" descr="Ocean County College School of Business and Social Sciences"/>
          <p:cNvSpPr/>
          <p:nvPr/>
        </p:nvSpPr>
        <p:spPr>
          <a:xfrm>
            <a:off x="380365" y="3233608"/>
            <a:ext cx="19274155" cy="7803515"/>
          </a:xfrm>
          <a:custGeom>
            <a:avLst/>
            <a:gdLst/>
            <a:ahLst/>
            <a:cxnLst/>
            <a:rect l="l" t="t" r="r" b="b"/>
            <a:pathLst>
              <a:path w="19274155" h="7803515">
                <a:moveTo>
                  <a:pt x="19273549" y="0"/>
                </a:moveTo>
                <a:lnTo>
                  <a:pt x="0" y="0"/>
                </a:lnTo>
                <a:lnTo>
                  <a:pt x="0" y="7802903"/>
                </a:lnTo>
                <a:lnTo>
                  <a:pt x="19273549" y="7802903"/>
                </a:lnTo>
                <a:lnTo>
                  <a:pt x="19273549" y="0"/>
                </a:lnTo>
                <a:close/>
              </a:path>
            </a:pathLst>
          </a:custGeom>
          <a:no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492441" y="3521075"/>
            <a:ext cx="19050000" cy="6733254"/>
          </a:xfrm>
          <a:prstGeom prst="rect">
            <a:avLst/>
          </a:prstGeom>
        </p:spPr>
        <p:txBody>
          <a:bodyPr vert="horz" wrap="square" lIns="0" tIns="15875" rIns="0" bIns="0" rtlCol="0">
            <a:spAutoFit/>
          </a:bodyPr>
          <a:lstStyle/>
          <a:p>
            <a:pPr marR="20955" algn="ctr">
              <a:spcBef>
                <a:spcPts val="100"/>
              </a:spcBef>
              <a:spcAft>
                <a:spcPts val="3600"/>
              </a:spcAft>
            </a:pPr>
            <a:r>
              <a:rPr lang="en-US" sz="3200" b="1" u="sng" spc="125" dirty="0">
                <a:solidFill>
                  <a:schemeClr val="tx1"/>
                </a:solidFill>
                <a:latin typeface="Verdana" panose="020B0604030504040204" pitchFamily="34" charset="0"/>
                <a:ea typeface="Verdana" panose="020B0604030504040204" pitchFamily="34" charset="0"/>
              </a:rPr>
              <a:t>Social Sciences</a:t>
            </a:r>
          </a:p>
          <a:p>
            <a:pPr marL="457200" marR="20955" indent="-457200" algn="l">
              <a:spcBef>
                <a:spcPts val="100"/>
              </a:spcBef>
              <a:spcAft>
                <a:spcPts val="1200"/>
              </a:spcAft>
              <a:buFont typeface="Wingdings" panose="05000000000000000000" pitchFamily="2" charset="2"/>
              <a:buChar char="§"/>
            </a:pPr>
            <a:r>
              <a:rPr lang="en-US" sz="3200" spc="-45" dirty="0">
                <a:solidFill>
                  <a:schemeClr val="tx1"/>
                </a:solidFill>
                <a:latin typeface="Verdana"/>
                <a:cs typeface="Verdana"/>
              </a:rPr>
              <a:t>Assemblywoman Victoria A. Flynn, Republican representative from District 13 and Deputy Minority Conference Leader, visited Jason </a:t>
            </a:r>
            <a:r>
              <a:rPr lang="en-US" sz="3200" spc="-45" dirty="0" err="1">
                <a:solidFill>
                  <a:schemeClr val="tx1"/>
                </a:solidFill>
                <a:latin typeface="Verdana"/>
                <a:cs typeface="Verdana"/>
              </a:rPr>
              <a:t>Ghibesi's</a:t>
            </a:r>
            <a:r>
              <a:rPr lang="en-US" sz="3200" spc="-45" dirty="0">
                <a:solidFill>
                  <a:schemeClr val="tx1"/>
                </a:solidFill>
                <a:latin typeface="Verdana"/>
                <a:cs typeface="Verdana"/>
              </a:rPr>
              <a:t> (College Lecturer of Political Science and History) State and Local Government class on November 20. Students had the opportunity to learn what it is like to serve as a representative in New Jersey's Assembly. They also gained insight into the legislative process and explored several unique issues currently impacting the state. </a:t>
            </a:r>
          </a:p>
          <a:p>
            <a:pPr marL="457200" marR="20955" indent="-457200" algn="l">
              <a:spcBef>
                <a:spcPts val="100"/>
              </a:spcBef>
              <a:spcAft>
                <a:spcPts val="1200"/>
              </a:spcAft>
              <a:buFont typeface="Wingdings" panose="05000000000000000000" pitchFamily="2" charset="2"/>
              <a:buChar char="§"/>
            </a:pPr>
            <a:r>
              <a:rPr lang="en-US" sz="3200" spc="-45" dirty="0">
                <a:solidFill>
                  <a:schemeClr val="tx1"/>
                </a:solidFill>
                <a:latin typeface="Verdana"/>
                <a:cs typeface="Verdana"/>
              </a:rPr>
              <a:t>During November, through a community and club drive, the Social Work Club was able to collect 20 bags of clothing, bedding, and toys for the Providence house, as well as put together 32 "Birthday Kits," which provide children facing domestic violence struggles with cake and decorations to relieve some families trying to find comfort in their new lives.</a:t>
            </a:r>
          </a:p>
          <a:p>
            <a:pPr marL="457200" marR="20955" indent="-457200" algn="l">
              <a:spcBef>
                <a:spcPts val="100"/>
              </a:spcBef>
              <a:spcAft>
                <a:spcPts val="1200"/>
              </a:spcAft>
              <a:buFont typeface="Arial" panose="020B0604020202020204" pitchFamily="34" charset="0"/>
              <a:buChar char="•"/>
            </a:pPr>
            <a:endParaRPr lang="en-US" sz="3200" spc="-45" dirty="0">
              <a:solidFill>
                <a:schemeClr val="tx1"/>
              </a:solidFill>
              <a:latin typeface="Verdana"/>
              <a:cs typeface="Verdana"/>
            </a:endParaRPr>
          </a:p>
        </p:txBody>
      </p:sp>
      <p:sp>
        <p:nvSpPr>
          <p:cNvPr id="25" name="object 4" descr="Ocean County College School of Business and Social Sciences">
            <a:extLst>
              <a:ext uri="{FF2B5EF4-FFF2-40B4-BE49-F238E27FC236}">
                <a16:creationId xmlns:a16="http://schemas.microsoft.com/office/drawing/2014/main" id="{8577EBF0-82AD-464D-9F35-60E95412C1B5}"/>
              </a:ext>
            </a:extLst>
          </p:cNvPr>
          <p:cNvSpPr/>
          <p:nvPr/>
        </p:nvSpPr>
        <p:spPr>
          <a:xfrm>
            <a:off x="0" y="0"/>
            <a:ext cx="20104100" cy="3078480"/>
          </a:xfrm>
          <a:custGeom>
            <a:avLst/>
            <a:gdLst/>
            <a:ahLst/>
            <a:cxnLst/>
            <a:rect l="l" t="t" r="r" b="b"/>
            <a:pathLst>
              <a:path w="20104100" h="3078480">
                <a:moveTo>
                  <a:pt x="20104099" y="0"/>
                </a:moveTo>
                <a:lnTo>
                  <a:pt x="0" y="0"/>
                </a:lnTo>
                <a:lnTo>
                  <a:pt x="0" y="3078440"/>
                </a:lnTo>
                <a:lnTo>
                  <a:pt x="20104099" y="3078440"/>
                </a:lnTo>
                <a:lnTo>
                  <a:pt x="20104099" y="0"/>
                </a:lnTo>
                <a:close/>
              </a:path>
            </a:pathLst>
          </a:custGeom>
          <a:solidFill>
            <a:srgbClr val="00376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7" name="Picture 6" descr="Ocean County College School of Business and Social Sciences">
            <a:extLst>
              <a:ext uri="{FF2B5EF4-FFF2-40B4-BE49-F238E27FC236}">
                <a16:creationId xmlns:a16="http://schemas.microsoft.com/office/drawing/2014/main" id="{79B0F403-3E35-4572-ADCB-E105E9ED0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2573" y="396875"/>
            <a:ext cx="9038954" cy="2286000"/>
          </a:xfrm>
          <a:prstGeom prst="rect">
            <a:avLst/>
          </a:prstGeom>
        </p:spPr>
      </p:pic>
      <p:sp>
        <p:nvSpPr>
          <p:cNvPr id="2" name="Title 1" hidden="1">
            <a:extLst>
              <a:ext uri="{FF2B5EF4-FFF2-40B4-BE49-F238E27FC236}">
                <a16:creationId xmlns:a16="http://schemas.microsoft.com/office/drawing/2014/main" id="{82AAE978-A080-494F-A584-6DEEC028DF52}"/>
              </a:ext>
            </a:extLst>
          </p:cNvPr>
          <p:cNvSpPr>
            <a:spLocks noGrp="1"/>
          </p:cNvSpPr>
          <p:nvPr>
            <p:ph type="title"/>
          </p:nvPr>
        </p:nvSpPr>
        <p:spPr>
          <a:xfrm>
            <a:off x="364251" y="3095161"/>
            <a:ext cx="19282410" cy="1107996"/>
          </a:xfrm>
        </p:spPr>
        <p:txBody>
          <a:bodyPr/>
          <a:lstStyle/>
          <a:p>
            <a:r>
              <a:rPr lang="en-US" spc="125" dirty="0">
                <a:solidFill>
                  <a:schemeClr val="tx1"/>
                </a:solidFill>
                <a:latin typeface="Verdana" panose="020B0604030504040204" pitchFamily="34" charset="0"/>
                <a:ea typeface="Verdana" panose="020B0604030504040204" pitchFamily="34" charset="0"/>
              </a:rPr>
              <a:t>Social Sciences</a:t>
            </a:r>
            <a:br>
              <a:rPr lang="en-US" spc="125" dirty="0">
                <a:solidFill>
                  <a:schemeClr val="tx1"/>
                </a:solidFill>
                <a:latin typeface="Verdana" panose="020B0604030504040204" pitchFamily="34" charset="0"/>
                <a:ea typeface="Verdana" panose="020B0604030504040204" pitchFamily="34" charset="0"/>
              </a:rPr>
            </a:br>
            <a:r>
              <a:rPr lang="en-US" spc="125" dirty="0">
                <a:solidFill>
                  <a:schemeClr val="tx1"/>
                </a:solidFill>
                <a:latin typeface="Verdana" panose="020B0604030504040204" pitchFamily="34" charset="0"/>
                <a:ea typeface="Verdana" panose="020B0604030504040204" pitchFamily="34" charset="0"/>
              </a:rPr>
              <a:t> Activities</a:t>
            </a:r>
            <a:endParaRPr lang="en-US" dirty="0"/>
          </a:p>
        </p:txBody>
      </p:sp>
    </p:spTree>
    <p:extLst>
      <p:ext uri="{BB962C8B-B14F-4D97-AF65-F5344CB8AC3E}">
        <p14:creationId xmlns:p14="http://schemas.microsoft.com/office/powerpoint/2010/main" val="3107944738"/>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object 6" descr="Ocean County College Veteran &amp; Military Resource Center"/>
          <p:cNvSpPr/>
          <p:nvPr/>
        </p:nvSpPr>
        <p:spPr>
          <a:xfrm>
            <a:off x="380365" y="3233608"/>
            <a:ext cx="19274155" cy="7803515"/>
          </a:xfrm>
          <a:custGeom>
            <a:avLst/>
            <a:gdLst/>
            <a:ahLst/>
            <a:cxnLst/>
            <a:rect l="l" t="t" r="r" b="b"/>
            <a:pathLst>
              <a:path w="19274155" h="7803515">
                <a:moveTo>
                  <a:pt x="19273549" y="0"/>
                </a:moveTo>
                <a:lnTo>
                  <a:pt x="0" y="0"/>
                </a:lnTo>
                <a:lnTo>
                  <a:pt x="0" y="7802903"/>
                </a:lnTo>
                <a:lnTo>
                  <a:pt x="19273549" y="7802903"/>
                </a:lnTo>
                <a:lnTo>
                  <a:pt x="19273549" y="0"/>
                </a:lnTo>
                <a:close/>
              </a:path>
            </a:pathLst>
          </a:custGeom>
          <a:no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410845" y="3521075"/>
            <a:ext cx="19343370" cy="7130798"/>
          </a:xfrm>
          <a:prstGeom prst="rect">
            <a:avLst/>
          </a:prstGeom>
        </p:spPr>
        <p:txBody>
          <a:bodyPr vert="horz" wrap="square" lIns="0" tIns="15875" rIns="0" bIns="0" rtlCol="0">
            <a:spAutoFit/>
          </a:bodyPr>
          <a:lstStyle/>
          <a:p>
            <a:pPr marR="20955" algn="ctr">
              <a:spcBef>
                <a:spcPts val="100"/>
              </a:spcBef>
              <a:spcAft>
                <a:spcPts val="3600"/>
              </a:spcAft>
            </a:pPr>
            <a:r>
              <a:rPr lang="en-US" sz="3200" b="1" u="sng" spc="125" dirty="0">
                <a:solidFill>
                  <a:schemeClr val="tx1"/>
                </a:solidFill>
                <a:latin typeface="Verdana" panose="020B0604030504040204" pitchFamily="34" charset="0"/>
                <a:ea typeface="Verdana" panose="020B0604030504040204" pitchFamily="34" charset="0"/>
              </a:rPr>
              <a:t>Highlights from Fall 2025</a:t>
            </a:r>
          </a:p>
          <a:p>
            <a:pPr marL="457200" marR="20955" indent="-457200" algn="l">
              <a:spcBef>
                <a:spcPts val="100"/>
              </a:spcBef>
              <a:spcAft>
                <a:spcPts val="1800"/>
              </a:spcAft>
              <a:buFont typeface="Wingdings" panose="05000000000000000000" pitchFamily="2" charset="2"/>
              <a:buChar char="§"/>
            </a:pPr>
            <a:r>
              <a:rPr lang="en-US" sz="3200" spc="-45" dirty="0">
                <a:solidFill>
                  <a:schemeClr val="tx1"/>
                </a:solidFill>
                <a:latin typeface="Verdana"/>
                <a:cs typeface="Verdana"/>
              </a:rPr>
              <a:t>The VMRC hosted its annual Veterans Day Breakfast, bringing together more than 40 student veterans, staff, family members, and community partners from OCC and Kean Ocean.</a:t>
            </a:r>
          </a:p>
          <a:p>
            <a:pPr marL="457200" marR="20955" indent="-457200" algn="l">
              <a:spcBef>
                <a:spcPts val="100"/>
              </a:spcBef>
              <a:spcAft>
                <a:spcPts val="1800"/>
              </a:spcAft>
              <a:buFont typeface="Wingdings" panose="05000000000000000000" pitchFamily="2" charset="2"/>
              <a:buChar char="§"/>
            </a:pPr>
            <a:r>
              <a:rPr lang="en-US" sz="3200" spc="-45" dirty="0">
                <a:solidFill>
                  <a:schemeClr val="tx1"/>
                </a:solidFill>
                <a:latin typeface="Verdana"/>
                <a:cs typeface="Verdana"/>
              </a:rPr>
              <a:t>The OCC Veterans Club also presented its outdoor museum on the campus mall, an annual tradition that allows students to share their experiences and service with the broader campus community.</a:t>
            </a:r>
          </a:p>
          <a:p>
            <a:pPr marL="457200" marR="20955" indent="-457200" algn="l">
              <a:spcBef>
                <a:spcPts val="100"/>
              </a:spcBef>
              <a:spcAft>
                <a:spcPts val="1800"/>
              </a:spcAft>
              <a:buFont typeface="Wingdings" panose="05000000000000000000" pitchFamily="2" charset="2"/>
              <a:buChar char="§"/>
            </a:pPr>
            <a:r>
              <a:rPr lang="en-US" sz="3200" spc="-45" dirty="0">
                <a:solidFill>
                  <a:schemeClr val="tx1"/>
                </a:solidFill>
                <a:latin typeface="Verdana"/>
                <a:cs typeface="Verdana"/>
              </a:rPr>
              <a:t>The VMRC hosted its “Salute to Veterans” program, featuring student veteran speakers from both OCC and Kean Ocean, followed by a joint flag-folding ceremony that highlighted the history and meaning behind the tradition.</a:t>
            </a:r>
          </a:p>
          <a:p>
            <a:pPr marL="457200" marR="20955" indent="-457200" algn="l">
              <a:spcBef>
                <a:spcPts val="100"/>
              </a:spcBef>
              <a:spcAft>
                <a:spcPts val="1200"/>
              </a:spcAft>
              <a:buFont typeface="Wingdings" panose="05000000000000000000" pitchFamily="2" charset="2"/>
              <a:buChar char="§"/>
            </a:pPr>
            <a:r>
              <a:rPr lang="en-US" sz="3200" spc="-45" dirty="0">
                <a:solidFill>
                  <a:schemeClr val="tx1"/>
                </a:solidFill>
                <a:latin typeface="Verdana"/>
                <a:cs typeface="Verdana"/>
              </a:rPr>
              <a:t>The VMRC partnered with Athletics for the second annual Veterans Appreciation Day, dedicating both men’s and women’s basketball games to honor veterans and recognize student veterans and alumni as guest speakers and honorary captains.</a:t>
            </a:r>
          </a:p>
        </p:txBody>
      </p:sp>
      <p:sp>
        <p:nvSpPr>
          <p:cNvPr id="25" name="object 4" descr="Ocean County College Veteran &amp; Military Resource Center">
            <a:extLst>
              <a:ext uri="{FF2B5EF4-FFF2-40B4-BE49-F238E27FC236}">
                <a16:creationId xmlns:a16="http://schemas.microsoft.com/office/drawing/2014/main" id="{8577EBF0-82AD-464D-9F35-60E95412C1B5}"/>
              </a:ext>
            </a:extLst>
          </p:cNvPr>
          <p:cNvSpPr/>
          <p:nvPr/>
        </p:nvSpPr>
        <p:spPr>
          <a:xfrm>
            <a:off x="0" y="0"/>
            <a:ext cx="20104100" cy="3078480"/>
          </a:xfrm>
          <a:custGeom>
            <a:avLst/>
            <a:gdLst/>
            <a:ahLst/>
            <a:cxnLst/>
            <a:rect l="l" t="t" r="r" b="b"/>
            <a:pathLst>
              <a:path w="20104100" h="3078480">
                <a:moveTo>
                  <a:pt x="20104099" y="0"/>
                </a:moveTo>
                <a:lnTo>
                  <a:pt x="0" y="0"/>
                </a:lnTo>
                <a:lnTo>
                  <a:pt x="0" y="3078440"/>
                </a:lnTo>
                <a:lnTo>
                  <a:pt x="20104099" y="3078440"/>
                </a:lnTo>
                <a:lnTo>
                  <a:pt x="20104099" y="0"/>
                </a:lnTo>
                <a:close/>
              </a:path>
            </a:pathLst>
          </a:custGeom>
          <a:solidFill>
            <a:srgbClr val="00376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7" name="Picture 6" descr="Ocean County College Veteran &amp; Military Resource Center">
            <a:extLst>
              <a:ext uri="{FF2B5EF4-FFF2-40B4-BE49-F238E27FC236}">
                <a16:creationId xmlns:a16="http://schemas.microsoft.com/office/drawing/2014/main" id="{8A69133B-4A02-4D99-851E-B081D0C92E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9252" y="320675"/>
            <a:ext cx="12146555" cy="2377440"/>
          </a:xfrm>
          <a:prstGeom prst="rect">
            <a:avLst/>
          </a:prstGeom>
        </p:spPr>
      </p:pic>
      <p:sp>
        <p:nvSpPr>
          <p:cNvPr id="2" name="Title 1" hidden="1">
            <a:extLst>
              <a:ext uri="{FF2B5EF4-FFF2-40B4-BE49-F238E27FC236}">
                <a16:creationId xmlns:a16="http://schemas.microsoft.com/office/drawing/2014/main" id="{84A73466-90C2-4EBB-A18A-E5848572CD5C}"/>
              </a:ext>
            </a:extLst>
          </p:cNvPr>
          <p:cNvSpPr>
            <a:spLocks noGrp="1"/>
          </p:cNvSpPr>
          <p:nvPr>
            <p:ph type="title"/>
          </p:nvPr>
        </p:nvSpPr>
        <p:spPr>
          <a:xfrm>
            <a:off x="364251" y="3095161"/>
            <a:ext cx="19282410" cy="1107996"/>
          </a:xfrm>
        </p:spPr>
        <p:txBody>
          <a:bodyPr/>
          <a:lstStyle/>
          <a:p>
            <a:r>
              <a:rPr lang="en-US" spc="125" dirty="0">
                <a:solidFill>
                  <a:schemeClr val="tx1"/>
                </a:solidFill>
                <a:latin typeface="Verdana" panose="020B0604030504040204" pitchFamily="34" charset="0"/>
                <a:ea typeface="Verdana" panose="020B0604030504040204" pitchFamily="34" charset="0"/>
              </a:rPr>
              <a:t>VMRC Highlights from Fall 2025</a:t>
            </a:r>
            <a:br>
              <a:rPr lang="en-US" spc="125" dirty="0">
                <a:solidFill>
                  <a:schemeClr val="tx1"/>
                </a:solidFill>
                <a:latin typeface="Verdana" panose="020B0604030504040204" pitchFamily="34" charset="0"/>
                <a:ea typeface="Verdana" panose="020B0604030504040204" pitchFamily="34" charset="0"/>
              </a:rPr>
            </a:br>
            <a:endParaRPr lang="en-US" dirty="0"/>
          </a:p>
        </p:txBody>
      </p:sp>
    </p:spTree>
    <p:extLst>
      <p:ext uri="{BB962C8B-B14F-4D97-AF65-F5344CB8AC3E}">
        <p14:creationId xmlns:p14="http://schemas.microsoft.com/office/powerpoint/2010/main" val="1023981831"/>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object 8"/>
          <p:cNvSpPr txBox="1"/>
          <p:nvPr/>
        </p:nvSpPr>
        <p:spPr>
          <a:xfrm>
            <a:off x="410845" y="3521075"/>
            <a:ext cx="19343370" cy="5184111"/>
          </a:xfrm>
          <a:prstGeom prst="rect">
            <a:avLst/>
          </a:prstGeom>
        </p:spPr>
        <p:txBody>
          <a:bodyPr vert="horz" wrap="square" lIns="0" tIns="15875" rIns="0" bIns="0" rtlCol="0">
            <a:spAutoFit/>
          </a:bodyPr>
          <a:lstStyle/>
          <a:p>
            <a:pPr marL="457200" marR="20955" indent="-457200" algn="l">
              <a:spcBef>
                <a:spcPts val="100"/>
              </a:spcBef>
              <a:spcAft>
                <a:spcPts val="1800"/>
              </a:spcAft>
              <a:buFont typeface="Wingdings" panose="05000000000000000000" pitchFamily="2" charset="2"/>
              <a:buChar char="§"/>
            </a:pPr>
            <a:r>
              <a:rPr lang="en-US" sz="3200" spc="-45" dirty="0">
                <a:solidFill>
                  <a:schemeClr val="tx1"/>
                </a:solidFill>
                <a:latin typeface="Verdana"/>
                <a:cs typeface="Verdana"/>
              </a:rPr>
              <a:t>The U.S. Department of Education awarded Ocean County College a second $1.5 million federal TRIO Student Support Services grant. The traditional TRIO SSS program, which has been on campus for 15+ years, serves low-income students, first-generation students, and students with disabilities. This additional funding is specifically dedicated to helping students with disabilities stay enrolled and graduate.</a:t>
            </a:r>
          </a:p>
          <a:p>
            <a:pPr marL="457200" marR="20955" indent="-457200" algn="l">
              <a:spcBef>
                <a:spcPts val="100"/>
              </a:spcBef>
              <a:spcAft>
                <a:spcPts val="1200"/>
              </a:spcAft>
              <a:buFont typeface="Wingdings" panose="05000000000000000000" pitchFamily="2" charset="2"/>
              <a:buChar char="§"/>
            </a:pPr>
            <a:r>
              <a:rPr lang="en-US" sz="3200" spc="-45" dirty="0">
                <a:solidFill>
                  <a:schemeClr val="tx1"/>
                </a:solidFill>
                <a:latin typeface="Verdana"/>
                <a:cs typeface="Verdana"/>
              </a:rPr>
              <a:t>Known on campus as TRIO Scholars, the program offers personalized support including tutoring, financial aid and scholarship guidance, career exploration, academic advising, and personal counseling. These services help students navigate challenges, stay on track, and successfully graduate or transfer—while minimizing student debt. This is an exciting time to expand the support we offer to our students!</a:t>
            </a:r>
          </a:p>
        </p:txBody>
      </p:sp>
      <p:sp>
        <p:nvSpPr>
          <p:cNvPr id="6" name="object 6" descr="TRIO Student Support Services"/>
          <p:cNvSpPr/>
          <p:nvPr/>
        </p:nvSpPr>
        <p:spPr>
          <a:xfrm>
            <a:off x="380365" y="3233608"/>
            <a:ext cx="19274155" cy="7803515"/>
          </a:xfrm>
          <a:custGeom>
            <a:avLst/>
            <a:gdLst/>
            <a:ahLst/>
            <a:cxnLst/>
            <a:rect l="l" t="t" r="r" b="b"/>
            <a:pathLst>
              <a:path w="19274155" h="7803515">
                <a:moveTo>
                  <a:pt x="19273549" y="0"/>
                </a:moveTo>
                <a:lnTo>
                  <a:pt x="0" y="0"/>
                </a:lnTo>
                <a:lnTo>
                  <a:pt x="0" y="7802903"/>
                </a:lnTo>
                <a:lnTo>
                  <a:pt x="19273549" y="7802903"/>
                </a:lnTo>
                <a:lnTo>
                  <a:pt x="19273549" y="0"/>
                </a:lnTo>
                <a:close/>
              </a:path>
            </a:pathLst>
          </a:custGeom>
          <a:no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object 4" descr="TRIO Student Support Services">
            <a:extLst>
              <a:ext uri="{FF2B5EF4-FFF2-40B4-BE49-F238E27FC236}">
                <a16:creationId xmlns:a16="http://schemas.microsoft.com/office/drawing/2014/main" id="{8577EBF0-82AD-464D-9F35-60E95412C1B5}"/>
              </a:ext>
            </a:extLst>
          </p:cNvPr>
          <p:cNvSpPr/>
          <p:nvPr/>
        </p:nvSpPr>
        <p:spPr>
          <a:xfrm>
            <a:off x="0" y="0"/>
            <a:ext cx="20104100" cy="3078480"/>
          </a:xfrm>
          <a:custGeom>
            <a:avLst/>
            <a:gdLst/>
            <a:ahLst/>
            <a:cxnLst/>
            <a:rect l="l" t="t" r="r" b="b"/>
            <a:pathLst>
              <a:path w="20104100" h="3078480">
                <a:moveTo>
                  <a:pt x="20104099" y="0"/>
                </a:moveTo>
                <a:lnTo>
                  <a:pt x="0" y="0"/>
                </a:lnTo>
                <a:lnTo>
                  <a:pt x="0" y="3078440"/>
                </a:lnTo>
                <a:lnTo>
                  <a:pt x="20104099" y="3078440"/>
                </a:lnTo>
                <a:lnTo>
                  <a:pt x="20104099" y="0"/>
                </a:lnTo>
                <a:close/>
              </a:path>
            </a:pathLst>
          </a:custGeom>
          <a:solidFill>
            <a:srgbClr val="00376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5" name="Picture 4" descr="TRIO Student Support Services">
            <a:extLst>
              <a:ext uri="{FF2B5EF4-FFF2-40B4-BE49-F238E27FC236}">
                <a16:creationId xmlns:a16="http://schemas.microsoft.com/office/drawing/2014/main" id="{18AB4A40-A2CD-4152-8911-A72FF2CC1E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8738" y="396875"/>
            <a:ext cx="8157408" cy="2286000"/>
          </a:xfrm>
          <a:prstGeom prst="rect">
            <a:avLst/>
          </a:prstGeom>
        </p:spPr>
      </p:pic>
      <p:sp>
        <p:nvSpPr>
          <p:cNvPr id="2" name="Title 1" hidden="1">
            <a:extLst>
              <a:ext uri="{FF2B5EF4-FFF2-40B4-BE49-F238E27FC236}">
                <a16:creationId xmlns:a16="http://schemas.microsoft.com/office/drawing/2014/main" id="{3A368D38-F664-4C85-9C8A-DACA04B0DCF5}"/>
              </a:ext>
            </a:extLst>
          </p:cNvPr>
          <p:cNvSpPr>
            <a:spLocks noGrp="1"/>
          </p:cNvSpPr>
          <p:nvPr>
            <p:ph type="title"/>
          </p:nvPr>
        </p:nvSpPr>
        <p:spPr>
          <a:xfrm>
            <a:off x="364251" y="3095161"/>
            <a:ext cx="19282410" cy="553998"/>
          </a:xfrm>
        </p:spPr>
        <p:txBody>
          <a:bodyPr/>
          <a:lstStyle/>
          <a:p>
            <a:r>
              <a:rPr lang="en-US" spc="-45" dirty="0">
                <a:solidFill>
                  <a:schemeClr val="tx1"/>
                </a:solidFill>
                <a:latin typeface="Verdana"/>
                <a:cs typeface="Verdana"/>
              </a:rPr>
              <a:t>TRIO SSS</a:t>
            </a:r>
            <a:endParaRPr lang="en-US" dirty="0"/>
          </a:p>
        </p:txBody>
      </p:sp>
    </p:spTree>
    <p:extLst>
      <p:ext uri="{BB962C8B-B14F-4D97-AF65-F5344CB8AC3E}">
        <p14:creationId xmlns:p14="http://schemas.microsoft.com/office/powerpoint/2010/main" val="4182687106"/>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734C5-C28D-4240-E91C-82AA32E4F0C7}"/>
              </a:ext>
            </a:extLst>
          </p:cNvPr>
          <p:cNvSpPr>
            <a:spLocks noGrp="1"/>
          </p:cNvSpPr>
          <p:nvPr>
            <p:ph type="title"/>
          </p:nvPr>
        </p:nvSpPr>
        <p:spPr>
          <a:xfrm>
            <a:off x="146050" y="930275"/>
            <a:ext cx="19282410" cy="1022551"/>
          </a:xfrm>
        </p:spPr>
        <p:txBody>
          <a:bodyPr vert="horz" wrap="square" lIns="150781" tIns="75390" rIns="150781" bIns="75390" rtlCol="0" anchor="ctr">
            <a:noAutofit/>
          </a:bodyPr>
          <a:lstStyle/>
          <a:p>
            <a:pPr algn="ctr"/>
            <a:r>
              <a:rPr lang="en-US" sz="6000" i="1" u="none" dirty="0"/>
              <a:t>Fiscal Year 2025-2026 Grant Awards </a:t>
            </a:r>
            <a:br>
              <a:rPr lang="en-US" sz="6000" i="1" u="none" dirty="0"/>
            </a:br>
            <a:r>
              <a:rPr lang="en-US" sz="6000" i="1" u="none" dirty="0"/>
              <a:t>as of December 31, 2025 </a:t>
            </a:r>
            <a:r>
              <a:rPr lang="en-US" sz="4000" b="0" i="1" u="none" dirty="0"/>
              <a:t>(Slide 1 of 3)</a:t>
            </a:r>
            <a:endParaRPr lang="en-US" sz="3000" b="0" u="none" dirty="0"/>
          </a:p>
        </p:txBody>
      </p:sp>
      <p:sp>
        <p:nvSpPr>
          <p:cNvPr id="5" name="Content Placeholder 2" descr="Table listing grant awards">
            <a:extLst>
              <a:ext uri="{FF2B5EF4-FFF2-40B4-BE49-F238E27FC236}">
                <a16:creationId xmlns:a16="http://schemas.microsoft.com/office/drawing/2014/main" id="{C642D0B3-511D-EE38-79CE-5CDF06C7A83B}"/>
              </a:ext>
            </a:extLst>
          </p:cNvPr>
          <p:cNvSpPr txBox="1">
            <a:spLocks/>
          </p:cNvSpPr>
          <p:nvPr/>
        </p:nvSpPr>
        <p:spPr>
          <a:xfrm>
            <a:off x="30436" y="3063875"/>
            <a:ext cx="20073664" cy="8245475"/>
          </a:xfrm>
          <a:prstGeom prst="rect">
            <a:avLst/>
          </a:prstGeom>
          <a:solidFill>
            <a:schemeClr val="bg1"/>
          </a:solidFill>
        </p:spPr>
        <p:txBody>
          <a:bodyPr vert="horz" lIns="150781" tIns="75390" rIns="150781" bIns="753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968" i="1" dirty="0">
              <a:solidFill>
                <a:srgbClr val="003768"/>
              </a:solidFill>
            </a:endParaRPr>
          </a:p>
          <a:p>
            <a:endParaRPr lang="en-US" sz="2968" i="1" dirty="0">
              <a:solidFill>
                <a:srgbClr val="003768"/>
              </a:solidFill>
            </a:endParaRPr>
          </a:p>
          <a:p>
            <a:endParaRPr lang="en-US" sz="3958" dirty="0">
              <a:solidFill>
                <a:srgbClr val="003768"/>
              </a:solidFill>
            </a:endParaRPr>
          </a:p>
          <a:p>
            <a:endParaRPr lang="en-US" sz="3958" dirty="0">
              <a:solidFill>
                <a:srgbClr val="003768"/>
              </a:solidFill>
            </a:endParaRPr>
          </a:p>
        </p:txBody>
      </p:sp>
      <p:graphicFrame>
        <p:nvGraphicFramePr>
          <p:cNvPr id="3" name="Table 2">
            <a:extLst>
              <a:ext uri="{FF2B5EF4-FFF2-40B4-BE49-F238E27FC236}">
                <a16:creationId xmlns:a16="http://schemas.microsoft.com/office/drawing/2014/main" id="{F77A54C0-9E0A-4414-870E-DEE025040E51}"/>
              </a:ext>
            </a:extLst>
          </p:cNvPr>
          <p:cNvGraphicFramePr>
            <a:graphicFrameLocks noGrp="1"/>
          </p:cNvGraphicFramePr>
          <p:nvPr>
            <p:extLst>
              <p:ext uri="{D42A27DB-BD31-4B8C-83A1-F6EECF244321}">
                <p14:modId xmlns:p14="http://schemas.microsoft.com/office/powerpoint/2010/main" val="57255057"/>
              </p:ext>
            </p:extLst>
          </p:nvPr>
        </p:nvGraphicFramePr>
        <p:xfrm>
          <a:off x="15218" y="3101917"/>
          <a:ext cx="20073664" cy="8055501"/>
        </p:xfrm>
        <a:graphic>
          <a:graphicData uri="http://schemas.openxmlformats.org/drawingml/2006/table">
            <a:tbl>
              <a:tblPr firstRow="1" bandRow="1">
                <a:tableStyleId>{3B4B98B0-60AC-42C2-AFA5-B58CD77FA1E5}</a:tableStyleId>
              </a:tblPr>
              <a:tblGrid>
                <a:gridCol w="4321832">
                  <a:extLst>
                    <a:ext uri="{9D8B030D-6E8A-4147-A177-3AD203B41FA5}">
                      <a16:colId xmlns:a16="http://schemas.microsoft.com/office/drawing/2014/main" val="3085997390"/>
                    </a:ext>
                  </a:extLst>
                </a:gridCol>
                <a:gridCol w="9870448">
                  <a:extLst>
                    <a:ext uri="{9D8B030D-6E8A-4147-A177-3AD203B41FA5}">
                      <a16:colId xmlns:a16="http://schemas.microsoft.com/office/drawing/2014/main" val="2437316450"/>
                    </a:ext>
                  </a:extLst>
                </a:gridCol>
                <a:gridCol w="3767434">
                  <a:extLst>
                    <a:ext uri="{9D8B030D-6E8A-4147-A177-3AD203B41FA5}">
                      <a16:colId xmlns:a16="http://schemas.microsoft.com/office/drawing/2014/main" val="3208416530"/>
                    </a:ext>
                  </a:extLst>
                </a:gridCol>
                <a:gridCol w="2113950">
                  <a:extLst>
                    <a:ext uri="{9D8B030D-6E8A-4147-A177-3AD203B41FA5}">
                      <a16:colId xmlns:a16="http://schemas.microsoft.com/office/drawing/2014/main" val="2769475170"/>
                    </a:ext>
                  </a:extLst>
                </a:gridCol>
              </a:tblGrid>
              <a:tr h="448407">
                <a:tc>
                  <a:txBody>
                    <a:bodyPr/>
                    <a:lstStyle/>
                    <a:p>
                      <a:pPr marL="0" marR="0" algn="l">
                        <a:spcBef>
                          <a:spcPts val="0"/>
                        </a:spcBef>
                        <a:spcAft>
                          <a:spcPts val="0"/>
                        </a:spcAft>
                      </a:pPr>
                      <a:r>
                        <a:rPr lang="en-US" sz="2400" kern="100" dirty="0">
                          <a:effectLst/>
                          <a:latin typeface="+mn-lt"/>
                        </a:rPr>
                        <a:t>Funder</a:t>
                      </a:r>
                      <a:endParaRPr lang="en-US" sz="2400" kern="100" dirty="0">
                        <a:effectLst/>
                        <a:latin typeface="+mn-lt"/>
                        <a:ea typeface="+mn-ea"/>
                      </a:endParaRPr>
                    </a:p>
                  </a:txBody>
                  <a:tcPr marL="63195" marR="63195" marT="0" marB="0" anchor="ctr"/>
                </a:tc>
                <a:tc>
                  <a:txBody>
                    <a:bodyPr/>
                    <a:lstStyle/>
                    <a:p>
                      <a:pPr marL="0" marR="0" algn="l">
                        <a:spcBef>
                          <a:spcPts val="0"/>
                        </a:spcBef>
                        <a:spcAft>
                          <a:spcPts val="0"/>
                        </a:spcAft>
                      </a:pPr>
                      <a:r>
                        <a:rPr lang="en-US" sz="2400" kern="100" dirty="0">
                          <a:effectLst/>
                          <a:latin typeface="+mn-lt"/>
                        </a:rPr>
                        <a:t>Project Title</a:t>
                      </a:r>
                      <a:endParaRPr lang="en-US" sz="2400" kern="100" dirty="0">
                        <a:effectLst/>
                        <a:latin typeface="+mn-lt"/>
                        <a:ea typeface="+mn-ea"/>
                      </a:endParaRPr>
                    </a:p>
                  </a:txBody>
                  <a:tcPr marL="63195" marR="63195" marT="0" marB="0" anchor="ctr"/>
                </a:tc>
                <a:tc>
                  <a:txBody>
                    <a:bodyPr/>
                    <a:lstStyle/>
                    <a:p>
                      <a:pPr marL="0" marR="0" algn="l">
                        <a:spcBef>
                          <a:spcPts val="0"/>
                        </a:spcBef>
                        <a:spcAft>
                          <a:spcPts val="0"/>
                        </a:spcAft>
                      </a:pPr>
                      <a:r>
                        <a:rPr lang="en-US" sz="2400" kern="100">
                          <a:effectLst/>
                          <a:latin typeface="+mn-lt"/>
                        </a:rPr>
                        <a:t>Start &amp; End Dates</a:t>
                      </a:r>
                      <a:endParaRPr lang="en-US" sz="2400" kern="100">
                        <a:effectLst/>
                        <a:latin typeface="+mn-lt"/>
                        <a:ea typeface="+mn-ea"/>
                      </a:endParaRPr>
                    </a:p>
                  </a:txBody>
                  <a:tcPr marL="63195" marR="63195" marT="0" marB="0" anchor="ctr"/>
                </a:tc>
                <a:tc>
                  <a:txBody>
                    <a:bodyPr/>
                    <a:lstStyle/>
                    <a:p>
                      <a:pPr marL="0" marR="0" algn="l">
                        <a:spcBef>
                          <a:spcPts val="0"/>
                        </a:spcBef>
                        <a:spcAft>
                          <a:spcPts val="0"/>
                        </a:spcAft>
                      </a:pPr>
                      <a:r>
                        <a:rPr lang="en-US" sz="2400" kern="100">
                          <a:effectLst/>
                          <a:latin typeface="+mn-lt"/>
                        </a:rPr>
                        <a:t>Awarded</a:t>
                      </a:r>
                      <a:endParaRPr lang="en-US" sz="2400" kern="100">
                        <a:effectLst/>
                        <a:latin typeface="+mn-lt"/>
                        <a:ea typeface="+mn-ea"/>
                      </a:endParaRPr>
                    </a:p>
                  </a:txBody>
                  <a:tcPr marL="63195" marR="63195" marT="0" marB="0" anchor="ctr"/>
                </a:tc>
                <a:extLst>
                  <a:ext uri="{0D108BD9-81ED-4DB2-BD59-A6C34878D82A}">
                    <a16:rowId xmlns:a16="http://schemas.microsoft.com/office/drawing/2014/main" val="2477287116"/>
                  </a:ext>
                </a:extLst>
              </a:tr>
              <a:tr h="448407">
                <a:tc>
                  <a:txBody>
                    <a:bodyPr/>
                    <a:lstStyle/>
                    <a:p>
                      <a:pPr marL="0" marR="0" algn="l">
                        <a:spcBef>
                          <a:spcPts val="0"/>
                        </a:spcBef>
                        <a:spcAft>
                          <a:spcPts val="0"/>
                        </a:spcAft>
                      </a:pPr>
                      <a:r>
                        <a:rPr lang="en-US" sz="2400" kern="100" dirty="0">
                          <a:effectLst/>
                          <a:latin typeface="+mn-lt"/>
                        </a:rPr>
                        <a:t>Delta Dental FD</a:t>
                      </a:r>
                      <a:endParaRPr lang="en-US" sz="2400" b="1" kern="100" dirty="0">
                        <a:effectLst/>
                        <a:latin typeface="+mn-lt"/>
                        <a:ea typeface="+mn-ea"/>
                      </a:endParaRPr>
                    </a:p>
                  </a:txBody>
                  <a:tcPr marL="63195" marR="63195" marT="0" marB="0" anchor="ctr"/>
                </a:tc>
                <a:tc>
                  <a:txBody>
                    <a:bodyPr/>
                    <a:lstStyle/>
                    <a:p>
                      <a:pPr marL="0" marR="0" algn="l">
                        <a:spcBef>
                          <a:spcPts val="0"/>
                        </a:spcBef>
                        <a:spcAft>
                          <a:spcPts val="0"/>
                        </a:spcAft>
                      </a:pPr>
                      <a:r>
                        <a:rPr lang="en-US" sz="2400" kern="100" dirty="0">
                          <a:effectLst/>
                          <a:latin typeface="+mn-lt"/>
                        </a:rPr>
                        <a:t>OCC Dental Hygiene Program</a:t>
                      </a:r>
                      <a:endParaRPr lang="en-US" sz="2400" kern="100" dirty="0">
                        <a:effectLst/>
                        <a:latin typeface="+mn-lt"/>
                        <a:ea typeface="+mn-ea"/>
                      </a:endParaRPr>
                    </a:p>
                  </a:txBody>
                  <a:tcPr marL="63195" marR="63195" marT="0" marB="0" anchor="ctr"/>
                </a:tc>
                <a:tc>
                  <a:txBody>
                    <a:bodyPr/>
                    <a:lstStyle/>
                    <a:p>
                      <a:pPr marL="0" marR="0" algn="l">
                        <a:spcBef>
                          <a:spcPts val="0"/>
                        </a:spcBef>
                        <a:spcAft>
                          <a:spcPts val="0"/>
                        </a:spcAft>
                      </a:pPr>
                      <a:r>
                        <a:rPr lang="en-US" sz="2400" kern="100">
                          <a:effectLst/>
                          <a:latin typeface="+mn-lt"/>
                        </a:rPr>
                        <a:t>1/1/26 to 12-31-28</a:t>
                      </a:r>
                      <a:endParaRPr lang="en-US" sz="2400" kern="100">
                        <a:effectLst/>
                        <a:latin typeface="+mn-lt"/>
                        <a:ea typeface="+mn-ea"/>
                      </a:endParaRPr>
                    </a:p>
                  </a:txBody>
                  <a:tcPr marL="63195" marR="63195" marT="0" marB="0" anchor="ctr"/>
                </a:tc>
                <a:tc>
                  <a:txBody>
                    <a:bodyPr/>
                    <a:lstStyle/>
                    <a:p>
                      <a:pPr marL="0" marR="0" algn="l">
                        <a:spcBef>
                          <a:spcPts val="0"/>
                        </a:spcBef>
                        <a:spcAft>
                          <a:spcPts val="0"/>
                        </a:spcAft>
                      </a:pPr>
                      <a:r>
                        <a:rPr lang="en-US" sz="2400" kern="100">
                          <a:effectLst/>
                          <a:latin typeface="+mn-lt"/>
                        </a:rPr>
                        <a:t>$300,000</a:t>
                      </a:r>
                      <a:endParaRPr lang="en-US" sz="2400" kern="100">
                        <a:effectLst/>
                        <a:latin typeface="+mn-lt"/>
                        <a:ea typeface="+mn-ea"/>
                      </a:endParaRPr>
                    </a:p>
                  </a:txBody>
                  <a:tcPr marL="63195" marR="63195" marT="0" marB="0" anchor="ctr"/>
                </a:tc>
                <a:extLst>
                  <a:ext uri="{0D108BD9-81ED-4DB2-BD59-A6C34878D82A}">
                    <a16:rowId xmlns:a16="http://schemas.microsoft.com/office/drawing/2014/main" val="3673735576"/>
                  </a:ext>
                </a:extLst>
              </a:tr>
              <a:tr h="448407">
                <a:tc>
                  <a:txBody>
                    <a:bodyPr/>
                    <a:lstStyle/>
                    <a:p>
                      <a:pPr marL="0" marR="0" algn="l">
                        <a:spcBef>
                          <a:spcPts val="0"/>
                        </a:spcBef>
                        <a:spcAft>
                          <a:spcPts val="0"/>
                        </a:spcAft>
                      </a:pPr>
                      <a:r>
                        <a:rPr lang="en-US" sz="2400" kern="100" dirty="0">
                          <a:effectLst/>
                          <a:latin typeface="+mn-lt"/>
                        </a:rPr>
                        <a:t>Rutgers: NJ Space Grant Consortium</a:t>
                      </a:r>
                      <a:endParaRPr lang="en-US" sz="2400" b="1" kern="100" dirty="0">
                        <a:effectLst/>
                        <a:latin typeface="+mn-lt"/>
                        <a:ea typeface="+mn-ea"/>
                      </a:endParaRPr>
                    </a:p>
                  </a:txBody>
                  <a:tcPr marL="63195" marR="63195" marT="0" marB="0" anchor="ctr"/>
                </a:tc>
                <a:tc>
                  <a:txBody>
                    <a:bodyPr/>
                    <a:lstStyle/>
                    <a:p>
                      <a:pPr marL="0" marR="0" algn="l">
                        <a:spcBef>
                          <a:spcPts val="0"/>
                        </a:spcBef>
                        <a:spcAft>
                          <a:spcPts val="0"/>
                        </a:spcAft>
                      </a:pPr>
                      <a:r>
                        <a:rPr lang="en-US" sz="2400" kern="100" dirty="0">
                          <a:effectLst/>
                          <a:latin typeface="+mn-lt"/>
                        </a:rPr>
                        <a:t>New Jersey Space Grant Consortium </a:t>
                      </a:r>
                      <a:r>
                        <a:rPr lang="en-US" sz="2400" kern="100" dirty="0" err="1">
                          <a:effectLst/>
                          <a:latin typeface="+mn-lt"/>
                        </a:rPr>
                        <a:t>Novins</a:t>
                      </a:r>
                      <a:r>
                        <a:rPr lang="en-US" sz="2400" kern="100" dirty="0">
                          <a:effectLst/>
                          <a:latin typeface="+mn-lt"/>
                        </a:rPr>
                        <a:t> Planetarium</a:t>
                      </a:r>
                      <a:endParaRPr lang="en-US" sz="2400" kern="100" dirty="0">
                        <a:effectLst/>
                        <a:latin typeface="+mn-lt"/>
                        <a:ea typeface="+mn-ea"/>
                      </a:endParaRPr>
                    </a:p>
                  </a:txBody>
                  <a:tcPr marL="63195" marR="63195" marT="0" marB="0" anchor="ctr"/>
                </a:tc>
                <a:tc>
                  <a:txBody>
                    <a:bodyPr/>
                    <a:lstStyle/>
                    <a:p>
                      <a:pPr marL="0" marR="0" algn="l">
                        <a:spcBef>
                          <a:spcPts val="0"/>
                        </a:spcBef>
                        <a:spcAft>
                          <a:spcPts val="0"/>
                        </a:spcAft>
                      </a:pPr>
                      <a:r>
                        <a:rPr lang="en-US" sz="2400" kern="100">
                          <a:effectLst/>
                          <a:latin typeface="+mn-lt"/>
                        </a:rPr>
                        <a:t>1/1/26 to 12/31/26</a:t>
                      </a:r>
                      <a:endParaRPr lang="en-US" sz="2400" kern="100">
                        <a:effectLst/>
                        <a:latin typeface="+mn-lt"/>
                        <a:ea typeface="+mn-ea"/>
                      </a:endParaRPr>
                    </a:p>
                  </a:txBody>
                  <a:tcPr marL="63195" marR="63195" marT="0" marB="0" anchor="ctr"/>
                </a:tc>
                <a:tc>
                  <a:txBody>
                    <a:bodyPr/>
                    <a:lstStyle/>
                    <a:p>
                      <a:pPr marL="0" marR="0" algn="l">
                        <a:spcBef>
                          <a:spcPts val="0"/>
                        </a:spcBef>
                        <a:spcAft>
                          <a:spcPts val="0"/>
                        </a:spcAft>
                      </a:pPr>
                      <a:r>
                        <a:rPr lang="en-US" sz="2400" kern="100">
                          <a:effectLst/>
                          <a:latin typeface="+mn-lt"/>
                        </a:rPr>
                        <a:t>$6,000</a:t>
                      </a:r>
                      <a:endParaRPr lang="en-US" sz="2400" kern="100">
                        <a:effectLst/>
                        <a:latin typeface="+mn-lt"/>
                        <a:ea typeface="+mn-ea"/>
                      </a:endParaRPr>
                    </a:p>
                  </a:txBody>
                  <a:tcPr marL="63195" marR="63195" marT="0" marB="0" anchor="ctr"/>
                </a:tc>
                <a:extLst>
                  <a:ext uri="{0D108BD9-81ED-4DB2-BD59-A6C34878D82A}">
                    <a16:rowId xmlns:a16="http://schemas.microsoft.com/office/drawing/2014/main" val="856309068"/>
                  </a:ext>
                </a:extLst>
              </a:tr>
              <a:tr h="448407">
                <a:tc>
                  <a:txBody>
                    <a:bodyPr/>
                    <a:lstStyle/>
                    <a:p>
                      <a:pPr marL="0" marR="0" algn="l">
                        <a:spcBef>
                          <a:spcPts val="0"/>
                        </a:spcBef>
                        <a:spcAft>
                          <a:spcPts val="0"/>
                        </a:spcAft>
                      </a:pPr>
                      <a:r>
                        <a:rPr lang="en-US" sz="2400" kern="100">
                          <a:effectLst/>
                          <a:latin typeface="+mn-lt"/>
                        </a:rPr>
                        <a:t>NJ OSHE</a:t>
                      </a:r>
                      <a:endParaRPr lang="en-US" sz="2400" b="1" kern="100">
                        <a:effectLst/>
                        <a:latin typeface="+mn-lt"/>
                        <a:ea typeface="+mn-ea"/>
                      </a:endParaRPr>
                    </a:p>
                  </a:txBody>
                  <a:tcPr marL="63195" marR="63195" marT="0" marB="0" anchor="ctr"/>
                </a:tc>
                <a:tc>
                  <a:txBody>
                    <a:bodyPr/>
                    <a:lstStyle/>
                    <a:p>
                      <a:pPr marL="0" marR="0" algn="l">
                        <a:spcBef>
                          <a:spcPts val="0"/>
                        </a:spcBef>
                        <a:spcAft>
                          <a:spcPts val="0"/>
                        </a:spcAft>
                      </a:pPr>
                      <a:r>
                        <a:rPr lang="en-US" sz="2400" kern="100" dirty="0">
                          <a:effectLst/>
                          <a:latin typeface="+mn-lt"/>
                        </a:rPr>
                        <a:t>NJ College Readiness Now</a:t>
                      </a:r>
                      <a:endParaRPr lang="en-US" sz="2400" kern="100" dirty="0">
                        <a:effectLst/>
                        <a:latin typeface="+mn-lt"/>
                        <a:ea typeface="+mn-ea"/>
                      </a:endParaRPr>
                    </a:p>
                  </a:txBody>
                  <a:tcPr marL="63195" marR="63195" marT="0" marB="0" anchor="ctr"/>
                </a:tc>
                <a:tc>
                  <a:txBody>
                    <a:bodyPr/>
                    <a:lstStyle/>
                    <a:p>
                      <a:pPr marL="0" marR="0" algn="l">
                        <a:spcBef>
                          <a:spcPts val="0"/>
                        </a:spcBef>
                        <a:spcAft>
                          <a:spcPts val="0"/>
                        </a:spcAft>
                      </a:pPr>
                      <a:r>
                        <a:rPr lang="en-US" sz="2400" kern="100">
                          <a:effectLst/>
                          <a:latin typeface="+mn-lt"/>
                        </a:rPr>
                        <a:t>7/1/25 to 6/30/25</a:t>
                      </a:r>
                      <a:endParaRPr lang="en-US" sz="2400" kern="100">
                        <a:effectLst/>
                        <a:latin typeface="+mn-lt"/>
                        <a:ea typeface="+mn-ea"/>
                      </a:endParaRPr>
                    </a:p>
                  </a:txBody>
                  <a:tcPr marL="63195" marR="63195" marT="0" marB="0" anchor="ctr"/>
                </a:tc>
                <a:tc>
                  <a:txBody>
                    <a:bodyPr/>
                    <a:lstStyle/>
                    <a:p>
                      <a:pPr marL="0" marR="0" algn="l">
                        <a:spcBef>
                          <a:spcPts val="0"/>
                        </a:spcBef>
                        <a:spcAft>
                          <a:spcPts val="0"/>
                        </a:spcAft>
                      </a:pPr>
                      <a:r>
                        <a:rPr lang="en-US" sz="2400" kern="100">
                          <a:effectLst/>
                          <a:latin typeface="+mn-lt"/>
                        </a:rPr>
                        <a:t>$37,999</a:t>
                      </a:r>
                      <a:endParaRPr lang="en-US" sz="2400" kern="100">
                        <a:effectLst/>
                        <a:latin typeface="+mn-lt"/>
                        <a:ea typeface="+mn-ea"/>
                      </a:endParaRPr>
                    </a:p>
                  </a:txBody>
                  <a:tcPr marL="63195" marR="63195" marT="0" marB="0" anchor="ctr"/>
                </a:tc>
                <a:extLst>
                  <a:ext uri="{0D108BD9-81ED-4DB2-BD59-A6C34878D82A}">
                    <a16:rowId xmlns:a16="http://schemas.microsoft.com/office/drawing/2014/main" val="2518676910"/>
                  </a:ext>
                </a:extLst>
              </a:tr>
              <a:tr h="448407">
                <a:tc>
                  <a:txBody>
                    <a:bodyPr/>
                    <a:lstStyle/>
                    <a:p>
                      <a:pPr marL="0" marR="0" algn="l">
                        <a:spcBef>
                          <a:spcPts val="0"/>
                        </a:spcBef>
                        <a:spcAft>
                          <a:spcPts val="0"/>
                        </a:spcAft>
                      </a:pPr>
                      <a:r>
                        <a:rPr lang="en-US" sz="2400" kern="100" dirty="0">
                          <a:effectLst/>
                          <a:latin typeface="+mn-lt"/>
                        </a:rPr>
                        <a:t>NJ OSHE</a:t>
                      </a:r>
                      <a:endParaRPr lang="en-US" sz="2400" b="1" kern="100" dirty="0">
                        <a:effectLst/>
                        <a:latin typeface="+mn-lt"/>
                        <a:ea typeface="+mn-ea"/>
                      </a:endParaRPr>
                    </a:p>
                  </a:txBody>
                  <a:tcPr marL="63195" marR="63195" marT="0" marB="0" anchor="ctr"/>
                </a:tc>
                <a:tc>
                  <a:txBody>
                    <a:bodyPr/>
                    <a:lstStyle/>
                    <a:p>
                      <a:pPr marL="0" marR="0" algn="l">
                        <a:spcBef>
                          <a:spcPts val="0"/>
                        </a:spcBef>
                        <a:spcAft>
                          <a:spcPts val="0"/>
                        </a:spcAft>
                      </a:pPr>
                      <a:r>
                        <a:rPr lang="en-US" sz="2400" kern="100" dirty="0">
                          <a:effectLst/>
                          <a:latin typeface="+mn-lt"/>
                        </a:rPr>
                        <a:t>Hunger Free Campus</a:t>
                      </a:r>
                      <a:endParaRPr lang="en-US" sz="2400" kern="100" dirty="0">
                        <a:effectLst/>
                        <a:latin typeface="+mn-lt"/>
                        <a:ea typeface="+mn-ea"/>
                      </a:endParaRPr>
                    </a:p>
                  </a:txBody>
                  <a:tcPr marL="63195" marR="63195" marT="0" marB="0" anchor="ctr"/>
                </a:tc>
                <a:tc>
                  <a:txBody>
                    <a:bodyPr/>
                    <a:lstStyle/>
                    <a:p>
                      <a:pPr marL="0" marR="0" algn="l">
                        <a:spcBef>
                          <a:spcPts val="0"/>
                        </a:spcBef>
                        <a:spcAft>
                          <a:spcPts val="0"/>
                        </a:spcAft>
                      </a:pPr>
                      <a:r>
                        <a:rPr lang="en-US" sz="2400" kern="100">
                          <a:effectLst/>
                          <a:latin typeface="+mn-lt"/>
                        </a:rPr>
                        <a:t>7/1/25 to 6/30/25</a:t>
                      </a:r>
                      <a:endParaRPr lang="en-US" sz="2400" kern="100">
                        <a:effectLst/>
                        <a:latin typeface="+mn-lt"/>
                        <a:ea typeface="+mn-ea"/>
                      </a:endParaRPr>
                    </a:p>
                  </a:txBody>
                  <a:tcPr marL="63195" marR="63195" marT="0" marB="0" anchor="ctr"/>
                </a:tc>
                <a:tc>
                  <a:txBody>
                    <a:bodyPr/>
                    <a:lstStyle/>
                    <a:p>
                      <a:pPr marL="0" marR="0" algn="l">
                        <a:spcBef>
                          <a:spcPts val="0"/>
                        </a:spcBef>
                        <a:spcAft>
                          <a:spcPts val="0"/>
                        </a:spcAft>
                      </a:pPr>
                      <a:r>
                        <a:rPr lang="en-US" sz="2400" kern="100" dirty="0">
                          <a:effectLst/>
                          <a:latin typeface="+mn-lt"/>
                        </a:rPr>
                        <a:t>$17,500</a:t>
                      </a:r>
                      <a:endParaRPr lang="en-US" sz="2400" kern="100" dirty="0">
                        <a:effectLst/>
                        <a:latin typeface="+mn-lt"/>
                        <a:ea typeface="+mn-ea"/>
                      </a:endParaRPr>
                    </a:p>
                  </a:txBody>
                  <a:tcPr marL="63195" marR="63195" marT="0" marB="0" anchor="ctr"/>
                </a:tc>
                <a:extLst>
                  <a:ext uri="{0D108BD9-81ED-4DB2-BD59-A6C34878D82A}">
                    <a16:rowId xmlns:a16="http://schemas.microsoft.com/office/drawing/2014/main" val="2318136209"/>
                  </a:ext>
                </a:extLst>
              </a:tr>
              <a:tr h="448407">
                <a:tc>
                  <a:txBody>
                    <a:bodyPr/>
                    <a:lstStyle/>
                    <a:p>
                      <a:pPr marL="0" marR="0" algn="l">
                        <a:spcBef>
                          <a:spcPts val="0"/>
                        </a:spcBef>
                        <a:spcAft>
                          <a:spcPts val="0"/>
                        </a:spcAft>
                      </a:pPr>
                      <a:r>
                        <a:rPr lang="en-US" sz="2400" kern="100">
                          <a:effectLst/>
                          <a:latin typeface="+mn-lt"/>
                        </a:rPr>
                        <a:t>NJ OSHE</a:t>
                      </a:r>
                      <a:endParaRPr lang="en-US" sz="2400" b="1" kern="100">
                        <a:effectLst/>
                        <a:latin typeface="+mn-lt"/>
                        <a:ea typeface="+mn-ea"/>
                      </a:endParaRPr>
                    </a:p>
                  </a:txBody>
                  <a:tcPr marL="63195" marR="63195" marT="0" marB="0" anchor="ctr"/>
                </a:tc>
                <a:tc>
                  <a:txBody>
                    <a:bodyPr/>
                    <a:lstStyle/>
                    <a:p>
                      <a:pPr marL="0" marR="0" algn="l">
                        <a:spcBef>
                          <a:spcPts val="0"/>
                        </a:spcBef>
                        <a:spcAft>
                          <a:spcPts val="0"/>
                        </a:spcAft>
                      </a:pPr>
                      <a:r>
                        <a:rPr lang="en-US" sz="2400" kern="100" dirty="0">
                          <a:effectLst/>
                          <a:latin typeface="+mn-lt"/>
                        </a:rPr>
                        <a:t>OCC Center for Adult Transitions</a:t>
                      </a:r>
                      <a:endParaRPr lang="en-US" sz="2400" kern="100" dirty="0">
                        <a:effectLst/>
                        <a:latin typeface="+mn-lt"/>
                        <a:ea typeface="+mn-ea"/>
                      </a:endParaRPr>
                    </a:p>
                  </a:txBody>
                  <a:tcPr marL="63195" marR="63195" marT="0" marB="0" anchor="ctr"/>
                </a:tc>
                <a:tc>
                  <a:txBody>
                    <a:bodyPr/>
                    <a:lstStyle/>
                    <a:p>
                      <a:pPr marL="0" marR="0" algn="l">
                        <a:spcBef>
                          <a:spcPts val="0"/>
                        </a:spcBef>
                        <a:spcAft>
                          <a:spcPts val="0"/>
                        </a:spcAft>
                      </a:pPr>
                      <a:r>
                        <a:rPr lang="en-US" sz="2400" kern="100">
                          <a:effectLst/>
                          <a:latin typeface="+mn-lt"/>
                        </a:rPr>
                        <a:t>7/1/25 to 6/30/26</a:t>
                      </a:r>
                      <a:endParaRPr lang="en-US" sz="2400" kern="100">
                        <a:effectLst/>
                        <a:latin typeface="+mn-lt"/>
                        <a:ea typeface="+mn-ea"/>
                      </a:endParaRPr>
                    </a:p>
                  </a:txBody>
                  <a:tcPr marL="63195" marR="63195" marT="0" marB="0" anchor="ctr"/>
                </a:tc>
                <a:tc>
                  <a:txBody>
                    <a:bodyPr/>
                    <a:lstStyle/>
                    <a:p>
                      <a:pPr marL="0" marR="0" algn="l">
                        <a:spcBef>
                          <a:spcPts val="0"/>
                        </a:spcBef>
                        <a:spcAft>
                          <a:spcPts val="0"/>
                        </a:spcAft>
                      </a:pPr>
                      <a:r>
                        <a:rPr lang="en-US" sz="2400" kern="100">
                          <a:effectLst/>
                          <a:latin typeface="+mn-lt"/>
                        </a:rPr>
                        <a:t>$105,882</a:t>
                      </a:r>
                      <a:endParaRPr lang="en-US" sz="2400" kern="100">
                        <a:effectLst/>
                        <a:latin typeface="+mn-lt"/>
                        <a:ea typeface="+mn-ea"/>
                      </a:endParaRPr>
                    </a:p>
                  </a:txBody>
                  <a:tcPr marL="63195" marR="63195" marT="0" marB="0" anchor="ctr"/>
                </a:tc>
                <a:extLst>
                  <a:ext uri="{0D108BD9-81ED-4DB2-BD59-A6C34878D82A}">
                    <a16:rowId xmlns:a16="http://schemas.microsoft.com/office/drawing/2014/main" val="2820329925"/>
                  </a:ext>
                </a:extLst>
              </a:tr>
              <a:tr h="448407">
                <a:tc>
                  <a:txBody>
                    <a:bodyPr/>
                    <a:lstStyle/>
                    <a:p>
                      <a:pPr marL="0" marR="0" algn="l">
                        <a:spcBef>
                          <a:spcPts val="0"/>
                        </a:spcBef>
                        <a:spcAft>
                          <a:spcPts val="0"/>
                        </a:spcAft>
                      </a:pPr>
                      <a:r>
                        <a:rPr lang="en-US" sz="2400" kern="100">
                          <a:effectLst/>
                          <a:latin typeface="+mn-lt"/>
                        </a:rPr>
                        <a:t>Santander Bank</a:t>
                      </a:r>
                      <a:endParaRPr lang="en-US" sz="2400" b="1" kern="100">
                        <a:effectLst/>
                        <a:latin typeface="+mn-lt"/>
                        <a:ea typeface="+mn-ea"/>
                      </a:endParaRPr>
                    </a:p>
                  </a:txBody>
                  <a:tcPr marL="63195" marR="63195" marT="0" marB="0" anchor="ctr"/>
                </a:tc>
                <a:tc>
                  <a:txBody>
                    <a:bodyPr/>
                    <a:lstStyle/>
                    <a:p>
                      <a:pPr marL="0" marR="0" algn="l">
                        <a:spcBef>
                          <a:spcPts val="0"/>
                        </a:spcBef>
                        <a:spcAft>
                          <a:spcPts val="0"/>
                        </a:spcAft>
                      </a:pPr>
                      <a:r>
                        <a:rPr lang="en-US" sz="2400" kern="100" dirty="0">
                          <a:effectLst/>
                          <a:latin typeface="+mn-lt"/>
                        </a:rPr>
                        <a:t>University Program- ESL Scholarships</a:t>
                      </a:r>
                      <a:endParaRPr lang="en-US" sz="2400" kern="100" dirty="0">
                        <a:effectLst/>
                        <a:latin typeface="+mn-lt"/>
                        <a:ea typeface="+mn-ea"/>
                      </a:endParaRPr>
                    </a:p>
                  </a:txBody>
                  <a:tcPr marL="63195" marR="63195" marT="0" marB="0" anchor="ctr"/>
                </a:tc>
                <a:tc>
                  <a:txBody>
                    <a:bodyPr/>
                    <a:lstStyle/>
                    <a:p>
                      <a:pPr marL="0" marR="0" algn="l">
                        <a:spcBef>
                          <a:spcPts val="0"/>
                        </a:spcBef>
                        <a:spcAft>
                          <a:spcPts val="0"/>
                        </a:spcAft>
                      </a:pPr>
                      <a:r>
                        <a:rPr lang="en-US" sz="2400" kern="100">
                          <a:effectLst/>
                          <a:latin typeface="+mn-lt"/>
                        </a:rPr>
                        <a:t>10/1/25 to 9/30/27</a:t>
                      </a:r>
                      <a:endParaRPr lang="en-US" sz="2400" kern="100">
                        <a:effectLst/>
                        <a:latin typeface="+mn-lt"/>
                        <a:ea typeface="+mn-ea"/>
                      </a:endParaRPr>
                    </a:p>
                  </a:txBody>
                  <a:tcPr marL="63195" marR="63195" marT="0" marB="0" anchor="ctr"/>
                </a:tc>
                <a:tc>
                  <a:txBody>
                    <a:bodyPr/>
                    <a:lstStyle/>
                    <a:p>
                      <a:pPr marL="0" marR="0" algn="l">
                        <a:spcBef>
                          <a:spcPts val="0"/>
                        </a:spcBef>
                        <a:spcAft>
                          <a:spcPts val="0"/>
                        </a:spcAft>
                      </a:pPr>
                      <a:r>
                        <a:rPr lang="en-US" sz="2400" kern="100">
                          <a:effectLst/>
                          <a:latin typeface="+mn-lt"/>
                        </a:rPr>
                        <a:t>$50,000</a:t>
                      </a:r>
                      <a:endParaRPr lang="en-US" sz="2400" kern="100">
                        <a:effectLst/>
                        <a:latin typeface="+mn-lt"/>
                        <a:ea typeface="+mn-ea"/>
                      </a:endParaRPr>
                    </a:p>
                  </a:txBody>
                  <a:tcPr marL="63195" marR="63195" marT="0" marB="0" anchor="ctr"/>
                </a:tc>
                <a:extLst>
                  <a:ext uri="{0D108BD9-81ED-4DB2-BD59-A6C34878D82A}">
                    <a16:rowId xmlns:a16="http://schemas.microsoft.com/office/drawing/2014/main" val="4211770128"/>
                  </a:ext>
                </a:extLst>
              </a:tr>
              <a:tr h="448407">
                <a:tc>
                  <a:txBody>
                    <a:bodyPr/>
                    <a:lstStyle/>
                    <a:p>
                      <a:pPr marL="0" marR="0" algn="l">
                        <a:spcBef>
                          <a:spcPts val="0"/>
                        </a:spcBef>
                        <a:spcAft>
                          <a:spcPts val="0"/>
                        </a:spcAft>
                      </a:pPr>
                      <a:r>
                        <a:rPr lang="en-US" sz="2400" kern="100">
                          <a:effectLst/>
                          <a:latin typeface="+mn-lt"/>
                        </a:rPr>
                        <a:t>ED - TRIO</a:t>
                      </a:r>
                      <a:endParaRPr lang="en-US" sz="2400" b="1" kern="100">
                        <a:effectLst/>
                        <a:latin typeface="+mn-lt"/>
                        <a:ea typeface="+mn-ea"/>
                      </a:endParaRPr>
                    </a:p>
                  </a:txBody>
                  <a:tcPr marL="63195" marR="63195" marT="0" marB="0" anchor="ctr"/>
                </a:tc>
                <a:tc>
                  <a:txBody>
                    <a:bodyPr/>
                    <a:lstStyle/>
                    <a:p>
                      <a:pPr marL="0" marR="0" algn="l">
                        <a:spcBef>
                          <a:spcPts val="0"/>
                        </a:spcBef>
                        <a:spcAft>
                          <a:spcPts val="0"/>
                        </a:spcAft>
                      </a:pPr>
                      <a:r>
                        <a:rPr lang="en-US" sz="2400" kern="100" dirty="0">
                          <a:effectLst/>
                          <a:latin typeface="+mn-lt"/>
                        </a:rPr>
                        <a:t>TRIO SSS for Disabilities</a:t>
                      </a:r>
                      <a:endParaRPr lang="en-US" sz="2400" kern="100" dirty="0">
                        <a:effectLst/>
                        <a:latin typeface="+mn-lt"/>
                        <a:ea typeface="+mn-ea"/>
                      </a:endParaRPr>
                    </a:p>
                  </a:txBody>
                  <a:tcPr marL="63195" marR="63195" marT="0" marB="0" anchor="ctr"/>
                </a:tc>
                <a:tc>
                  <a:txBody>
                    <a:bodyPr/>
                    <a:lstStyle/>
                    <a:p>
                      <a:pPr marL="0" marR="0" algn="l">
                        <a:spcBef>
                          <a:spcPts val="0"/>
                        </a:spcBef>
                        <a:spcAft>
                          <a:spcPts val="0"/>
                        </a:spcAft>
                      </a:pPr>
                      <a:r>
                        <a:rPr lang="en-US" sz="2400" kern="100">
                          <a:effectLst/>
                          <a:latin typeface="+mn-lt"/>
                        </a:rPr>
                        <a:t>10/1/26 to 9/30/30</a:t>
                      </a:r>
                      <a:endParaRPr lang="en-US" sz="2400" kern="100">
                        <a:effectLst/>
                        <a:latin typeface="+mn-lt"/>
                        <a:ea typeface="+mn-ea"/>
                      </a:endParaRPr>
                    </a:p>
                  </a:txBody>
                  <a:tcPr marL="63195" marR="63195" marT="0" marB="0" anchor="ctr"/>
                </a:tc>
                <a:tc>
                  <a:txBody>
                    <a:bodyPr/>
                    <a:lstStyle/>
                    <a:p>
                      <a:pPr marL="0" marR="0" algn="l">
                        <a:spcBef>
                          <a:spcPts val="0"/>
                        </a:spcBef>
                        <a:spcAft>
                          <a:spcPts val="0"/>
                        </a:spcAft>
                      </a:pPr>
                      <a:r>
                        <a:rPr lang="en-US" sz="2400" kern="100">
                          <a:effectLst/>
                          <a:latin typeface="+mn-lt"/>
                        </a:rPr>
                        <a:t>$1,361,820</a:t>
                      </a:r>
                      <a:endParaRPr lang="en-US" sz="2400" kern="100">
                        <a:effectLst/>
                        <a:latin typeface="+mn-lt"/>
                        <a:ea typeface="+mn-ea"/>
                      </a:endParaRPr>
                    </a:p>
                  </a:txBody>
                  <a:tcPr marL="63195" marR="63195" marT="0" marB="0" anchor="ctr"/>
                </a:tc>
                <a:extLst>
                  <a:ext uri="{0D108BD9-81ED-4DB2-BD59-A6C34878D82A}">
                    <a16:rowId xmlns:a16="http://schemas.microsoft.com/office/drawing/2014/main" val="66630282"/>
                  </a:ext>
                </a:extLst>
              </a:tr>
              <a:tr h="448407">
                <a:tc>
                  <a:txBody>
                    <a:bodyPr/>
                    <a:lstStyle/>
                    <a:p>
                      <a:pPr marL="0" marR="0" algn="l">
                        <a:spcBef>
                          <a:spcPts val="0"/>
                        </a:spcBef>
                        <a:spcAft>
                          <a:spcPts val="0"/>
                        </a:spcAft>
                      </a:pPr>
                      <a:r>
                        <a:rPr lang="en-US" sz="2400" kern="100">
                          <a:effectLst/>
                          <a:latin typeface="+mn-lt"/>
                        </a:rPr>
                        <a:t>FirstEnergy Foundation</a:t>
                      </a:r>
                      <a:endParaRPr lang="en-US" sz="2400" b="1" kern="100">
                        <a:effectLst/>
                        <a:latin typeface="+mn-lt"/>
                        <a:ea typeface="+mn-ea"/>
                      </a:endParaRPr>
                    </a:p>
                  </a:txBody>
                  <a:tcPr marL="63195" marR="63195" marT="0" marB="0" anchor="ctr"/>
                </a:tc>
                <a:tc>
                  <a:txBody>
                    <a:bodyPr/>
                    <a:lstStyle/>
                    <a:p>
                      <a:pPr marL="0" marR="0" algn="l">
                        <a:spcBef>
                          <a:spcPts val="0"/>
                        </a:spcBef>
                        <a:spcAft>
                          <a:spcPts val="0"/>
                        </a:spcAft>
                      </a:pPr>
                      <a:r>
                        <a:rPr lang="en-US" sz="2400" kern="100" dirty="0">
                          <a:effectLst/>
                          <a:latin typeface="+mn-lt"/>
                        </a:rPr>
                        <a:t>Cosmos Classroom K12 Science Education</a:t>
                      </a:r>
                      <a:endParaRPr lang="en-US" sz="2400" kern="100" dirty="0">
                        <a:effectLst/>
                        <a:latin typeface="+mn-lt"/>
                        <a:ea typeface="+mn-ea"/>
                      </a:endParaRPr>
                    </a:p>
                  </a:txBody>
                  <a:tcPr marL="63195" marR="63195" marT="0" marB="0" anchor="ctr"/>
                </a:tc>
                <a:tc>
                  <a:txBody>
                    <a:bodyPr/>
                    <a:lstStyle/>
                    <a:p>
                      <a:pPr marL="0" marR="0" algn="l">
                        <a:spcBef>
                          <a:spcPts val="0"/>
                        </a:spcBef>
                        <a:spcAft>
                          <a:spcPts val="0"/>
                        </a:spcAft>
                      </a:pPr>
                      <a:r>
                        <a:rPr lang="en-US" sz="2400" kern="100">
                          <a:effectLst/>
                          <a:latin typeface="+mn-lt"/>
                        </a:rPr>
                        <a:t>10/1/25-9/30/26</a:t>
                      </a:r>
                      <a:endParaRPr lang="en-US" sz="2400" kern="100">
                        <a:effectLst/>
                        <a:latin typeface="+mn-lt"/>
                        <a:ea typeface="+mn-ea"/>
                      </a:endParaRPr>
                    </a:p>
                  </a:txBody>
                  <a:tcPr marL="63195" marR="63195" marT="0" marB="0" anchor="ctr"/>
                </a:tc>
                <a:tc>
                  <a:txBody>
                    <a:bodyPr/>
                    <a:lstStyle/>
                    <a:p>
                      <a:pPr marL="0" marR="0" algn="l">
                        <a:spcBef>
                          <a:spcPts val="0"/>
                        </a:spcBef>
                        <a:spcAft>
                          <a:spcPts val="0"/>
                        </a:spcAft>
                      </a:pPr>
                      <a:r>
                        <a:rPr lang="en-US" sz="2400" kern="100">
                          <a:effectLst/>
                          <a:latin typeface="+mn-lt"/>
                        </a:rPr>
                        <a:t>$5,000</a:t>
                      </a:r>
                      <a:endParaRPr lang="en-US" sz="2400" kern="100">
                        <a:effectLst/>
                        <a:latin typeface="+mn-lt"/>
                        <a:ea typeface="+mn-ea"/>
                      </a:endParaRPr>
                    </a:p>
                  </a:txBody>
                  <a:tcPr marL="63195" marR="63195" marT="0" marB="0" anchor="ctr"/>
                </a:tc>
                <a:extLst>
                  <a:ext uri="{0D108BD9-81ED-4DB2-BD59-A6C34878D82A}">
                    <a16:rowId xmlns:a16="http://schemas.microsoft.com/office/drawing/2014/main" val="1743283167"/>
                  </a:ext>
                </a:extLst>
              </a:tr>
              <a:tr h="448407">
                <a:tc>
                  <a:txBody>
                    <a:bodyPr/>
                    <a:lstStyle/>
                    <a:p>
                      <a:pPr marL="0" marR="0" algn="l">
                        <a:spcBef>
                          <a:spcPts val="0"/>
                        </a:spcBef>
                        <a:spcAft>
                          <a:spcPts val="0"/>
                        </a:spcAft>
                      </a:pPr>
                      <a:r>
                        <a:rPr lang="en-US" sz="2400" kern="100">
                          <a:effectLst/>
                          <a:latin typeface="+mn-lt"/>
                        </a:rPr>
                        <a:t>New Jersey DOL</a:t>
                      </a:r>
                      <a:endParaRPr lang="en-US" sz="2400" b="1" kern="100">
                        <a:effectLst/>
                        <a:latin typeface="+mn-lt"/>
                        <a:ea typeface="+mn-ea"/>
                      </a:endParaRPr>
                    </a:p>
                  </a:txBody>
                  <a:tcPr marL="63195" marR="63195" marT="0" marB="0" anchor="ctr"/>
                </a:tc>
                <a:tc>
                  <a:txBody>
                    <a:bodyPr/>
                    <a:lstStyle/>
                    <a:p>
                      <a:pPr marL="0" marR="0" algn="l">
                        <a:spcBef>
                          <a:spcPts val="0"/>
                        </a:spcBef>
                        <a:spcAft>
                          <a:spcPts val="0"/>
                        </a:spcAft>
                      </a:pPr>
                      <a:r>
                        <a:rPr lang="en-US" sz="2400" kern="100" dirty="0">
                          <a:effectLst/>
                          <a:latin typeface="+mn-lt"/>
                        </a:rPr>
                        <a:t>Title II: Adult Education</a:t>
                      </a:r>
                      <a:endParaRPr lang="en-US" sz="2400" kern="100" dirty="0">
                        <a:effectLst/>
                        <a:latin typeface="+mn-lt"/>
                        <a:ea typeface="+mn-ea"/>
                      </a:endParaRPr>
                    </a:p>
                  </a:txBody>
                  <a:tcPr marL="63195" marR="63195" marT="0" marB="0" anchor="ctr"/>
                </a:tc>
                <a:tc>
                  <a:txBody>
                    <a:bodyPr/>
                    <a:lstStyle/>
                    <a:p>
                      <a:pPr marL="0" marR="0" algn="l">
                        <a:spcBef>
                          <a:spcPts val="0"/>
                        </a:spcBef>
                        <a:spcAft>
                          <a:spcPts val="0"/>
                        </a:spcAft>
                      </a:pPr>
                      <a:r>
                        <a:rPr lang="en-US" sz="2400" kern="100">
                          <a:effectLst/>
                          <a:latin typeface="+mn-lt"/>
                        </a:rPr>
                        <a:t>07/1/25 to 6/30/26</a:t>
                      </a:r>
                      <a:endParaRPr lang="en-US" sz="2400" kern="100">
                        <a:effectLst/>
                        <a:latin typeface="+mn-lt"/>
                        <a:ea typeface="+mn-ea"/>
                      </a:endParaRPr>
                    </a:p>
                  </a:txBody>
                  <a:tcPr marL="63195" marR="63195" marT="0" marB="0" anchor="ctr"/>
                </a:tc>
                <a:tc>
                  <a:txBody>
                    <a:bodyPr/>
                    <a:lstStyle/>
                    <a:p>
                      <a:pPr marL="0" marR="0" algn="l">
                        <a:spcBef>
                          <a:spcPts val="0"/>
                        </a:spcBef>
                        <a:spcAft>
                          <a:spcPts val="0"/>
                        </a:spcAft>
                      </a:pPr>
                      <a:r>
                        <a:rPr lang="en-US" sz="2400" kern="100">
                          <a:effectLst/>
                          <a:latin typeface="+mn-lt"/>
                        </a:rPr>
                        <a:t>$1,311,598</a:t>
                      </a:r>
                      <a:endParaRPr lang="en-US" sz="2400" kern="100">
                        <a:effectLst/>
                        <a:latin typeface="+mn-lt"/>
                        <a:ea typeface="+mn-ea"/>
                      </a:endParaRPr>
                    </a:p>
                  </a:txBody>
                  <a:tcPr marL="63195" marR="63195" marT="0" marB="0" anchor="ctr"/>
                </a:tc>
                <a:extLst>
                  <a:ext uri="{0D108BD9-81ED-4DB2-BD59-A6C34878D82A}">
                    <a16:rowId xmlns:a16="http://schemas.microsoft.com/office/drawing/2014/main" val="2837016134"/>
                  </a:ext>
                </a:extLst>
              </a:tr>
              <a:tr h="448407">
                <a:tc>
                  <a:txBody>
                    <a:bodyPr/>
                    <a:lstStyle/>
                    <a:p>
                      <a:pPr marL="0" marR="0" algn="l">
                        <a:spcBef>
                          <a:spcPts val="0"/>
                        </a:spcBef>
                        <a:spcAft>
                          <a:spcPts val="0"/>
                        </a:spcAft>
                      </a:pPr>
                      <a:r>
                        <a:rPr lang="en-US" sz="2400" kern="100">
                          <a:effectLst/>
                          <a:latin typeface="+mn-lt"/>
                        </a:rPr>
                        <a:t>NJ OSHE</a:t>
                      </a:r>
                      <a:endParaRPr lang="en-US" sz="2400" b="1" kern="100">
                        <a:effectLst/>
                        <a:latin typeface="+mn-lt"/>
                        <a:ea typeface="+mn-ea"/>
                      </a:endParaRPr>
                    </a:p>
                  </a:txBody>
                  <a:tcPr marL="63195" marR="63195" marT="0" marB="0" anchor="ctr"/>
                </a:tc>
                <a:tc>
                  <a:txBody>
                    <a:bodyPr/>
                    <a:lstStyle/>
                    <a:p>
                      <a:pPr marL="0" marR="0" algn="l">
                        <a:spcBef>
                          <a:spcPts val="0"/>
                        </a:spcBef>
                        <a:spcAft>
                          <a:spcPts val="0"/>
                        </a:spcAft>
                      </a:pPr>
                      <a:r>
                        <a:rPr lang="en-US" sz="2400" kern="100" dirty="0">
                          <a:effectLst/>
                          <a:latin typeface="+mn-lt"/>
                        </a:rPr>
                        <a:t>CCOG Student Success</a:t>
                      </a:r>
                      <a:endParaRPr lang="en-US" sz="2400" kern="100" dirty="0">
                        <a:effectLst/>
                        <a:latin typeface="+mn-lt"/>
                        <a:ea typeface="+mn-ea"/>
                      </a:endParaRPr>
                    </a:p>
                  </a:txBody>
                  <a:tcPr marL="63195" marR="63195" marT="0" marB="0" anchor="ctr"/>
                </a:tc>
                <a:tc>
                  <a:txBody>
                    <a:bodyPr/>
                    <a:lstStyle/>
                    <a:p>
                      <a:pPr marL="0" marR="0" algn="l">
                        <a:spcBef>
                          <a:spcPts val="0"/>
                        </a:spcBef>
                        <a:spcAft>
                          <a:spcPts val="0"/>
                        </a:spcAft>
                      </a:pPr>
                      <a:r>
                        <a:rPr lang="en-US" sz="2400" kern="100" dirty="0">
                          <a:effectLst/>
                          <a:latin typeface="+mn-lt"/>
                        </a:rPr>
                        <a:t>07/1/25-6/30/26</a:t>
                      </a:r>
                      <a:endParaRPr lang="en-US" sz="2400" kern="100" dirty="0">
                        <a:effectLst/>
                        <a:latin typeface="+mn-lt"/>
                        <a:ea typeface="+mn-ea"/>
                      </a:endParaRPr>
                    </a:p>
                  </a:txBody>
                  <a:tcPr marL="63195" marR="63195" marT="0" marB="0" anchor="ctr"/>
                </a:tc>
                <a:tc>
                  <a:txBody>
                    <a:bodyPr/>
                    <a:lstStyle/>
                    <a:p>
                      <a:pPr marL="0" marR="0" algn="l">
                        <a:spcBef>
                          <a:spcPts val="0"/>
                        </a:spcBef>
                        <a:spcAft>
                          <a:spcPts val="0"/>
                        </a:spcAft>
                      </a:pPr>
                      <a:r>
                        <a:rPr lang="en-US" sz="2400" kern="100">
                          <a:effectLst/>
                          <a:latin typeface="+mn-lt"/>
                        </a:rPr>
                        <a:t>$133,346</a:t>
                      </a:r>
                      <a:endParaRPr lang="en-US" sz="2400" kern="100">
                        <a:effectLst/>
                        <a:latin typeface="+mn-lt"/>
                        <a:ea typeface="+mn-ea"/>
                      </a:endParaRPr>
                    </a:p>
                  </a:txBody>
                  <a:tcPr marL="63195" marR="63195" marT="0" marB="0" anchor="ctr"/>
                </a:tc>
                <a:extLst>
                  <a:ext uri="{0D108BD9-81ED-4DB2-BD59-A6C34878D82A}">
                    <a16:rowId xmlns:a16="http://schemas.microsoft.com/office/drawing/2014/main" val="2096499758"/>
                  </a:ext>
                </a:extLst>
              </a:tr>
              <a:tr h="448407">
                <a:tc>
                  <a:txBody>
                    <a:bodyPr/>
                    <a:lstStyle/>
                    <a:p>
                      <a:pPr marL="0" marR="0" algn="l">
                        <a:spcBef>
                          <a:spcPts val="0"/>
                        </a:spcBef>
                        <a:spcAft>
                          <a:spcPts val="0"/>
                        </a:spcAft>
                      </a:pPr>
                      <a:r>
                        <a:rPr lang="en-US" sz="2400" kern="100">
                          <a:effectLst/>
                          <a:latin typeface="+mn-lt"/>
                        </a:rPr>
                        <a:t>Oceans First</a:t>
                      </a:r>
                      <a:endParaRPr lang="en-US" sz="2400" b="1" kern="100">
                        <a:effectLst/>
                        <a:latin typeface="+mn-lt"/>
                        <a:ea typeface="+mn-ea"/>
                      </a:endParaRPr>
                    </a:p>
                  </a:txBody>
                  <a:tcPr marL="63195" marR="63195" marT="0" marB="0" anchor="ctr"/>
                </a:tc>
                <a:tc>
                  <a:txBody>
                    <a:bodyPr/>
                    <a:lstStyle/>
                    <a:p>
                      <a:pPr marL="0" marR="0" algn="l">
                        <a:spcBef>
                          <a:spcPts val="0"/>
                        </a:spcBef>
                        <a:spcAft>
                          <a:spcPts val="0"/>
                        </a:spcAft>
                      </a:pPr>
                      <a:r>
                        <a:rPr lang="en-US" sz="2400" kern="100" dirty="0" err="1">
                          <a:effectLst/>
                          <a:latin typeface="+mn-lt"/>
                        </a:rPr>
                        <a:t>CommUNITYFirst</a:t>
                      </a:r>
                      <a:r>
                        <a:rPr lang="en-US" sz="2400" kern="100" dirty="0">
                          <a:effectLst/>
                          <a:latin typeface="+mn-lt"/>
                        </a:rPr>
                        <a:t> Day – Wavemaker</a:t>
                      </a:r>
                      <a:endParaRPr lang="en-US" sz="2400" kern="100" dirty="0">
                        <a:effectLst/>
                        <a:latin typeface="+mn-lt"/>
                        <a:ea typeface="+mn-ea"/>
                      </a:endParaRPr>
                    </a:p>
                  </a:txBody>
                  <a:tcPr marL="63195" marR="63195" marT="0" marB="0" anchor="ctr"/>
                </a:tc>
                <a:tc>
                  <a:txBody>
                    <a:bodyPr/>
                    <a:lstStyle/>
                    <a:p>
                      <a:pPr marL="0" marR="0" algn="l">
                        <a:spcBef>
                          <a:spcPts val="0"/>
                        </a:spcBef>
                        <a:spcAft>
                          <a:spcPts val="0"/>
                        </a:spcAft>
                      </a:pPr>
                      <a:r>
                        <a:rPr lang="en-US" sz="2400" kern="100" dirty="0">
                          <a:effectLst/>
                          <a:latin typeface="+mn-lt"/>
                        </a:rPr>
                        <a:t>8/15/25 to 9/30/25</a:t>
                      </a:r>
                      <a:endParaRPr lang="en-US" sz="2400" kern="100" dirty="0">
                        <a:effectLst/>
                        <a:latin typeface="+mn-lt"/>
                        <a:ea typeface="+mn-ea"/>
                      </a:endParaRPr>
                    </a:p>
                  </a:txBody>
                  <a:tcPr marL="63195" marR="63195" marT="0" marB="0" anchor="ctr"/>
                </a:tc>
                <a:tc>
                  <a:txBody>
                    <a:bodyPr/>
                    <a:lstStyle/>
                    <a:p>
                      <a:pPr marL="0" marR="0" algn="l">
                        <a:spcBef>
                          <a:spcPts val="0"/>
                        </a:spcBef>
                        <a:spcAft>
                          <a:spcPts val="0"/>
                        </a:spcAft>
                      </a:pPr>
                      <a:r>
                        <a:rPr lang="en-US" sz="2400" kern="100">
                          <a:effectLst/>
                          <a:latin typeface="+mn-lt"/>
                        </a:rPr>
                        <a:t>$2,500</a:t>
                      </a:r>
                      <a:endParaRPr lang="en-US" sz="2400" kern="100">
                        <a:effectLst/>
                        <a:latin typeface="+mn-lt"/>
                        <a:ea typeface="+mn-ea"/>
                      </a:endParaRPr>
                    </a:p>
                  </a:txBody>
                  <a:tcPr marL="63195" marR="63195" marT="0" marB="0" anchor="ctr"/>
                </a:tc>
                <a:extLst>
                  <a:ext uri="{0D108BD9-81ED-4DB2-BD59-A6C34878D82A}">
                    <a16:rowId xmlns:a16="http://schemas.microsoft.com/office/drawing/2014/main" val="331688421"/>
                  </a:ext>
                </a:extLst>
              </a:tr>
              <a:tr h="448407">
                <a:tc>
                  <a:txBody>
                    <a:bodyPr/>
                    <a:lstStyle/>
                    <a:p>
                      <a:pPr marL="0" marR="0" algn="l">
                        <a:spcBef>
                          <a:spcPts val="0"/>
                        </a:spcBef>
                        <a:spcAft>
                          <a:spcPts val="0"/>
                        </a:spcAft>
                      </a:pPr>
                      <a:r>
                        <a:rPr lang="en-US" sz="2400" kern="100">
                          <a:effectLst/>
                          <a:latin typeface="+mn-lt"/>
                        </a:rPr>
                        <a:t>NJ Trees for Schools</a:t>
                      </a:r>
                      <a:endParaRPr lang="en-US" sz="2400" b="1" kern="100">
                        <a:effectLst/>
                        <a:latin typeface="+mn-lt"/>
                        <a:ea typeface="+mn-ea"/>
                      </a:endParaRPr>
                    </a:p>
                  </a:txBody>
                  <a:tcPr marL="63195" marR="63195" marT="0" marB="0" anchor="ctr"/>
                </a:tc>
                <a:tc>
                  <a:txBody>
                    <a:bodyPr/>
                    <a:lstStyle/>
                    <a:p>
                      <a:pPr marL="0" marR="0" algn="l">
                        <a:spcBef>
                          <a:spcPts val="0"/>
                        </a:spcBef>
                        <a:spcAft>
                          <a:spcPts val="0"/>
                        </a:spcAft>
                      </a:pPr>
                      <a:r>
                        <a:rPr lang="en-US" sz="2400" kern="100">
                          <a:effectLst/>
                          <a:latin typeface="+mn-lt"/>
                        </a:rPr>
                        <a:t>OCC Trees- Awarded- Notified on July 15, 2025</a:t>
                      </a:r>
                      <a:endParaRPr lang="en-US" sz="2400" kern="100">
                        <a:effectLst/>
                        <a:latin typeface="+mn-lt"/>
                        <a:ea typeface="+mn-ea"/>
                      </a:endParaRPr>
                    </a:p>
                  </a:txBody>
                  <a:tcPr marL="63195" marR="63195" marT="0" marB="0" anchor="ctr"/>
                </a:tc>
                <a:tc>
                  <a:txBody>
                    <a:bodyPr/>
                    <a:lstStyle/>
                    <a:p>
                      <a:pPr marL="0" marR="0" algn="l">
                        <a:spcBef>
                          <a:spcPts val="0"/>
                        </a:spcBef>
                        <a:spcAft>
                          <a:spcPts val="0"/>
                        </a:spcAft>
                      </a:pPr>
                      <a:r>
                        <a:rPr lang="en-US" sz="2400" kern="100" dirty="0">
                          <a:effectLst/>
                          <a:latin typeface="+mn-lt"/>
                        </a:rPr>
                        <a:t>8/1/25 to 9/30/28</a:t>
                      </a:r>
                      <a:endParaRPr lang="en-US" sz="2400" kern="100" dirty="0">
                        <a:effectLst/>
                        <a:latin typeface="+mn-lt"/>
                        <a:ea typeface="+mn-ea"/>
                      </a:endParaRPr>
                    </a:p>
                  </a:txBody>
                  <a:tcPr marL="63195" marR="63195" marT="0" marB="0" anchor="ctr"/>
                </a:tc>
                <a:tc>
                  <a:txBody>
                    <a:bodyPr/>
                    <a:lstStyle/>
                    <a:p>
                      <a:pPr marL="0" marR="0" algn="l">
                        <a:spcBef>
                          <a:spcPts val="0"/>
                        </a:spcBef>
                        <a:spcAft>
                          <a:spcPts val="0"/>
                        </a:spcAft>
                      </a:pPr>
                      <a:r>
                        <a:rPr lang="en-US" sz="2400" kern="100">
                          <a:effectLst/>
                          <a:latin typeface="+mn-lt"/>
                        </a:rPr>
                        <a:t>$19,460</a:t>
                      </a:r>
                      <a:endParaRPr lang="en-US" sz="2400" kern="100">
                        <a:effectLst/>
                        <a:latin typeface="+mn-lt"/>
                        <a:ea typeface="+mn-ea"/>
                      </a:endParaRPr>
                    </a:p>
                  </a:txBody>
                  <a:tcPr marL="63195" marR="63195" marT="0" marB="0" anchor="ctr"/>
                </a:tc>
                <a:extLst>
                  <a:ext uri="{0D108BD9-81ED-4DB2-BD59-A6C34878D82A}">
                    <a16:rowId xmlns:a16="http://schemas.microsoft.com/office/drawing/2014/main" val="1482983532"/>
                  </a:ext>
                </a:extLst>
              </a:tr>
              <a:tr h="448407">
                <a:tc>
                  <a:txBody>
                    <a:bodyPr/>
                    <a:lstStyle/>
                    <a:p>
                      <a:pPr marL="0" marR="0" algn="l">
                        <a:spcBef>
                          <a:spcPts val="0"/>
                        </a:spcBef>
                        <a:spcAft>
                          <a:spcPts val="0"/>
                        </a:spcAft>
                      </a:pPr>
                      <a:r>
                        <a:rPr lang="en-US" sz="2400" kern="100">
                          <a:effectLst/>
                          <a:latin typeface="+mn-lt"/>
                        </a:rPr>
                        <a:t>Mid-Atlantic Arts</a:t>
                      </a:r>
                      <a:endParaRPr lang="en-US" sz="2400" b="1" kern="100">
                        <a:effectLst/>
                        <a:latin typeface="+mn-lt"/>
                        <a:ea typeface="+mn-ea"/>
                      </a:endParaRPr>
                    </a:p>
                  </a:txBody>
                  <a:tcPr marL="63195" marR="63195" marT="0" marB="0" anchor="ctr"/>
                </a:tc>
                <a:tc>
                  <a:txBody>
                    <a:bodyPr/>
                    <a:lstStyle/>
                    <a:p>
                      <a:pPr marL="0" marR="0" algn="l">
                        <a:spcBef>
                          <a:spcPts val="0"/>
                        </a:spcBef>
                        <a:spcAft>
                          <a:spcPts val="0"/>
                        </a:spcAft>
                      </a:pPr>
                      <a:r>
                        <a:rPr lang="en-US" sz="2400" kern="100">
                          <a:effectLst/>
                          <a:latin typeface="+mn-lt"/>
                        </a:rPr>
                        <a:t>Artist Fees- The Paza Experience</a:t>
                      </a:r>
                      <a:endParaRPr lang="en-US" sz="2400" kern="100">
                        <a:effectLst/>
                        <a:latin typeface="+mn-lt"/>
                        <a:ea typeface="+mn-ea"/>
                      </a:endParaRPr>
                    </a:p>
                  </a:txBody>
                  <a:tcPr marL="63195" marR="63195" marT="0" marB="0" anchor="ctr"/>
                </a:tc>
                <a:tc>
                  <a:txBody>
                    <a:bodyPr/>
                    <a:lstStyle/>
                    <a:p>
                      <a:pPr marL="0" marR="0" algn="l">
                        <a:spcBef>
                          <a:spcPts val="0"/>
                        </a:spcBef>
                        <a:spcAft>
                          <a:spcPts val="0"/>
                        </a:spcAft>
                      </a:pPr>
                      <a:r>
                        <a:rPr lang="en-US" sz="2400" kern="100" dirty="0">
                          <a:effectLst/>
                          <a:latin typeface="+mn-lt"/>
                        </a:rPr>
                        <a:t>8/1/25-9/30/25</a:t>
                      </a:r>
                      <a:endParaRPr lang="en-US" sz="2400" kern="100" dirty="0">
                        <a:effectLst/>
                        <a:latin typeface="+mn-lt"/>
                        <a:ea typeface="+mn-ea"/>
                      </a:endParaRPr>
                    </a:p>
                  </a:txBody>
                  <a:tcPr marL="63195" marR="63195" marT="0" marB="0" anchor="ctr"/>
                </a:tc>
                <a:tc>
                  <a:txBody>
                    <a:bodyPr/>
                    <a:lstStyle/>
                    <a:p>
                      <a:pPr marL="0" marR="0" algn="l">
                        <a:spcBef>
                          <a:spcPts val="0"/>
                        </a:spcBef>
                        <a:spcAft>
                          <a:spcPts val="0"/>
                        </a:spcAft>
                      </a:pPr>
                      <a:r>
                        <a:rPr lang="en-US" sz="2400" kern="100">
                          <a:effectLst/>
                          <a:latin typeface="+mn-lt"/>
                        </a:rPr>
                        <a:t>$4,000</a:t>
                      </a:r>
                      <a:endParaRPr lang="en-US" sz="2400" kern="100">
                        <a:effectLst/>
                        <a:latin typeface="+mn-lt"/>
                        <a:ea typeface="+mn-ea"/>
                      </a:endParaRPr>
                    </a:p>
                  </a:txBody>
                  <a:tcPr marL="63195" marR="63195" marT="0" marB="0" anchor="ctr"/>
                </a:tc>
                <a:extLst>
                  <a:ext uri="{0D108BD9-81ED-4DB2-BD59-A6C34878D82A}">
                    <a16:rowId xmlns:a16="http://schemas.microsoft.com/office/drawing/2014/main" val="1383547211"/>
                  </a:ext>
                </a:extLst>
              </a:tr>
              <a:tr h="448407">
                <a:tc>
                  <a:txBody>
                    <a:bodyPr/>
                    <a:lstStyle/>
                    <a:p>
                      <a:pPr marL="0" marR="0" algn="l">
                        <a:spcBef>
                          <a:spcPts val="0"/>
                        </a:spcBef>
                        <a:spcAft>
                          <a:spcPts val="0"/>
                        </a:spcAft>
                      </a:pPr>
                      <a:r>
                        <a:rPr lang="en-US" sz="2400" kern="100">
                          <a:effectLst/>
                          <a:latin typeface="+mn-lt"/>
                        </a:rPr>
                        <a:t>Mid-Atlantic Arts</a:t>
                      </a:r>
                      <a:endParaRPr lang="en-US" sz="2400" b="1" kern="100">
                        <a:effectLst/>
                        <a:latin typeface="+mn-lt"/>
                        <a:ea typeface="+mn-ea"/>
                      </a:endParaRPr>
                    </a:p>
                  </a:txBody>
                  <a:tcPr marL="63195" marR="63195" marT="0" marB="0" anchor="ctr"/>
                </a:tc>
                <a:tc>
                  <a:txBody>
                    <a:bodyPr/>
                    <a:lstStyle/>
                    <a:p>
                      <a:pPr marL="0" marR="0" algn="l">
                        <a:spcBef>
                          <a:spcPts val="0"/>
                        </a:spcBef>
                        <a:spcAft>
                          <a:spcPts val="0"/>
                        </a:spcAft>
                      </a:pPr>
                      <a:r>
                        <a:rPr lang="en-US" sz="2400" kern="100">
                          <a:effectLst/>
                          <a:latin typeface="+mn-lt"/>
                        </a:rPr>
                        <a:t>Artist Fees – Bindlestiff Family Cirkus</a:t>
                      </a:r>
                      <a:endParaRPr lang="en-US" sz="2400" kern="100">
                        <a:effectLst/>
                        <a:latin typeface="+mn-lt"/>
                        <a:ea typeface="+mn-ea"/>
                      </a:endParaRPr>
                    </a:p>
                  </a:txBody>
                  <a:tcPr marL="63195" marR="63195" marT="0" marB="0" anchor="ctr"/>
                </a:tc>
                <a:tc>
                  <a:txBody>
                    <a:bodyPr/>
                    <a:lstStyle/>
                    <a:p>
                      <a:pPr marL="0" marR="0" algn="l">
                        <a:spcBef>
                          <a:spcPts val="0"/>
                        </a:spcBef>
                        <a:spcAft>
                          <a:spcPts val="0"/>
                        </a:spcAft>
                      </a:pPr>
                      <a:r>
                        <a:rPr lang="en-US" sz="2400" kern="100" dirty="0">
                          <a:effectLst/>
                          <a:latin typeface="+mn-lt"/>
                        </a:rPr>
                        <a:t>8/1/25- 9/30/25</a:t>
                      </a:r>
                      <a:endParaRPr lang="en-US" sz="2400" kern="100" dirty="0">
                        <a:effectLst/>
                        <a:latin typeface="+mn-lt"/>
                        <a:ea typeface="+mn-ea"/>
                      </a:endParaRPr>
                    </a:p>
                  </a:txBody>
                  <a:tcPr marL="63195" marR="63195" marT="0" marB="0" anchor="ctr"/>
                </a:tc>
                <a:tc>
                  <a:txBody>
                    <a:bodyPr/>
                    <a:lstStyle/>
                    <a:p>
                      <a:pPr marL="0" marR="0" algn="l">
                        <a:spcBef>
                          <a:spcPts val="0"/>
                        </a:spcBef>
                        <a:spcAft>
                          <a:spcPts val="0"/>
                        </a:spcAft>
                      </a:pPr>
                      <a:r>
                        <a:rPr lang="en-US" sz="2400" kern="100">
                          <a:effectLst/>
                          <a:latin typeface="+mn-lt"/>
                        </a:rPr>
                        <a:t>$2,250</a:t>
                      </a:r>
                      <a:endParaRPr lang="en-US" sz="2400" kern="100">
                        <a:effectLst/>
                        <a:latin typeface="+mn-lt"/>
                        <a:ea typeface="+mn-ea"/>
                      </a:endParaRPr>
                    </a:p>
                  </a:txBody>
                  <a:tcPr marL="63195" marR="63195" marT="0" marB="0" anchor="ctr"/>
                </a:tc>
                <a:extLst>
                  <a:ext uri="{0D108BD9-81ED-4DB2-BD59-A6C34878D82A}">
                    <a16:rowId xmlns:a16="http://schemas.microsoft.com/office/drawing/2014/main" val="969001665"/>
                  </a:ext>
                </a:extLst>
              </a:tr>
              <a:tr h="448407">
                <a:tc>
                  <a:txBody>
                    <a:bodyPr/>
                    <a:lstStyle/>
                    <a:p>
                      <a:pPr marL="0" marR="0" algn="l">
                        <a:spcBef>
                          <a:spcPts val="0"/>
                        </a:spcBef>
                        <a:spcAft>
                          <a:spcPts val="0"/>
                        </a:spcAft>
                      </a:pPr>
                      <a:r>
                        <a:rPr lang="en-US" sz="2400" kern="100" dirty="0">
                          <a:effectLst/>
                          <a:latin typeface="+mn-lt"/>
                        </a:rPr>
                        <a:t>ED- TRIO</a:t>
                      </a:r>
                      <a:endParaRPr lang="en-US" sz="2400" b="1" kern="100" dirty="0">
                        <a:effectLst/>
                        <a:latin typeface="+mn-lt"/>
                        <a:ea typeface="+mn-ea"/>
                      </a:endParaRPr>
                    </a:p>
                  </a:txBody>
                  <a:tcPr marL="63195" marR="63195" marT="0" marB="0" anchor="ctr"/>
                </a:tc>
                <a:tc>
                  <a:txBody>
                    <a:bodyPr/>
                    <a:lstStyle/>
                    <a:p>
                      <a:pPr marL="0" marR="0" algn="l">
                        <a:spcBef>
                          <a:spcPts val="0"/>
                        </a:spcBef>
                        <a:spcAft>
                          <a:spcPts val="0"/>
                        </a:spcAft>
                      </a:pPr>
                      <a:r>
                        <a:rPr lang="en-US" sz="2400" kern="100">
                          <a:effectLst/>
                          <a:latin typeface="+mn-lt"/>
                        </a:rPr>
                        <a:t>TRIO SSS – Reg.</a:t>
                      </a:r>
                      <a:endParaRPr lang="en-US" sz="2400" kern="100">
                        <a:effectLst/>
                        <a:latin typeface="+mn-lt"/>
                        <a:ea typeface="+mn-ea"/>
                      </a:endParaRPr>
                    </a:p>
                  </a:txBody>
                  <a:tcPr marL="63195" marR="63195" marT="0" marB="0" anchor="ctr"/>
                </a:tc>
                <a:tc>
                  <a:txBody>
                    <a:bodyPr/>
                    <a:lstStyle/>
                    <a:p>
                      <a:pPr marL="0" marR="0" algn="l">
                        <a:spcBef>
                          <a:spcPts val="0"/>
                        </a:spcBef>
                        <a:spcAft>
                          <a:spcPts val="0"/>
                        </a:spcAft>
                      </a:pPr>
                      <a:r>
                        <a:rPr lang="en-US" sz="2400" kern="100" dirty="0">
                          <a:effectLst/>
                          <a:latin typeface="+mn-lt"/>
                        </a:rPr>
                        <a:t>10/1/26 to 9/30/30</a:t>
                      </a:r>
                      <a:endParaRPr lang="en-US" sz="2400" kern="100" dirty="0">
                        <a:effectLst/>
                        <a:latin typeface="+mn-lt"/>
                        <a:ea typeface="+mn-ea"/>
                      </a:endParaRPr>
                    </a:p>
                  </a:txBody>
                  <a:tcPr marL="63195" marR="63195" marT="0" marB="0" anchor="ctr"/>
                </a:tc>
                <a:tc>
                  <a:txBody>
                    <a:bodyPr/>
                    <a:lstStyle/>
                    <a:p>
                      <a:pPr marL="0" marR="0" algn="l">
                        <a:spcBef>
                          <a:spcPts val="0"/>
                        </a:spcBef>
                        <a:spcAft>
                          <a:spcPts val="0"/>
                        </a:spcAft>
                      </a:pPr>
                      <a:r>
                        <a:rPr lang="en-US" sz="2400" kern="100" dirty="0">
                          <a:effectLst/>
                          <a:latin typeface="+mn-lt"/>
                        </a:rPr>
                        <a:t>$1,361,820</a:t>
                      </a:r>
                      <a:endParaRPr lang="en-US" sz="2400" kern="100" dirty="0">
                        <a:effectLst/>
                        <a:latin typeface="+mn-lt"/>
                        <a:ea typeface="+mn-ea"/>
                      </a:endParaRPr>
                    </a:p>
                  </a:txBody>
                  <a:tcPr marL="63195" marR="63195" marT="0" marB="0" anchor="ctr"/>
                </a:tc>
                <a:extLst>
                  <a:ext uri="{0D108BD9-81ED-4DB2-BD59-A6C34878D82A}">
                    <a16:rowId xmlns:a16="http://schemas.microsoft.com/office/drawing/2014/main" val="4115040051"/>
                  </a:ext>
                </a:extLst>
              </a:tr>
              <a:tr h="597876">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400" kern="100" dirty="0">
                          <a:effectLst/>
                          <a:latin typeface="+mn-lt"/>
                        </a:rPr>
                        <a:t> </a:t>
                      </a:r>
                      <a:endParaRPr lang="en-US" sz="2400" kern="100" dirty="0">
                        <a:effectLst/>
                        <a:latin typeface="+mn-lt"/>
                        <a:ea typeface="+mn-ea"/>
                      </a:endParaRPr>
                    </a:p>
                  </a:txBody>
                  <a:tcPr marL="63195" marR="63195" marT="0" marB="0" anchor="ctr">
                    <a:solidFill>
                      <a:schemeClr val="bg1">
                        <a:lumMod val="95000"/>
                      </a:schemeClr>
                    </a:solidFill>
                  </a:tcPr>
                </a:tc>
                <a:tc>
                  <a:txBody>
                    <a:bodyPr/>
                    <a:lstStyle/>
                    <a:p>
                      <a:pPr marL="0" marR="0" algn="l">
                        <a:spcBef>
                          <a:spcPts val="0"/>
                        </a:spcBef>
                        <a:spcAft>
                          <a:spcPts val="0"/>
                        </a:spcAft>
                      </a:pPr>
                      <a:endParaRPr lang="en-US" sz="2400" kern="100" dirty="0">
                        <a:effectLst/>
                        <a:latin typeface="+mn-lt"/>
                        <a:ea typeface="+mn-ea"/>
                      </a:endParaRPr>
                    </a:p>
                  </a:txBody>
                  <a:tcPr marL="63195" marR="63195" marT="0" marB="0" anchor="ctr">
                    <a:solidFill>
                      <a:schemeClr val="bg1">
                        <a:lumMod val="95000"/>
                      </a:schemeClr>
                    </a:solidFill>
                  </a:tcPr>
                </a:tc>
                <a:tc>
                  <a:txBody>
                    <a:bodyPr/>
                    <a:lstStyle/>
                    <a:p>
                      <a:pPr marL="0" marR="0" algn="l">
                        <a:spcBef>
                          <a:spcPts val="0"/>
                        </a:spcBef>
                        <a:spcAft>
                          <a:spcPts val="0"/>
                        </a:spcAft>
                      </a:pPr>
                      <a:r>
                        <a:rPr lang="en-US" sz="2400" b="1" kern="100" dirty="0">
                          <a:solidFill>
                            <a:schemeClr val="tx1"/>
                          </a:solidFill>
                          <a:effectLst/>
                          <a:latin typeface="+mn-lt"/>
                          <a:ea typeface="+mn-ea"/>
                          <a:cs typeface="+mn-cs"/>
                        </a:rPr>
                        <a:t>Total</a:t>
                      </a:r>
                    </a:p>
                  </a:txBody>
                  <a:tcPr marL="63195" marR="63195" marT="0" marB="0" anchor="ctr">
                    <a:solidFill>
                      <a:schemeClr val="bg1">
                        <a:lumMod val="95000"/>
                      </a:schemeClr>
                    </a:solidFill>
                  </a:tcPr>
                </a:tc>
                <a:tc>
                  <a:txBody>
                    <a:bodyPr/>
                    <a:lstStyle/>
                    <a:p>
                      <a:pPr marL="0" marR="0" algn="l">
                        <a:spcBef>
                          <a:spcPts val="0"/>
                        </a:spcBef>
                        <a:spcAft>
                          <a:spcPts val="0"/>
                        </a:spcAft>
                      </a:pPr>
                      <a:r>
                        <a:rPr lang="en-US" sz="2400" b="1" kern="100" dirty="0">
                          <a:effectLst/>
                          <a:latin typeface="+mn-lt"/>
                        </a:rPr>
                        <a:t>$4,719,175</a:t>
                      </a:r>
                      <a:endParaRPr lang="en-US" sz="2400" b="1" kern="100" dirty="0">
                        <a:effectLst/>
                        <a:latin typeface="+mn-lt"/>
                        <a:ea typeface="+mn-ea"/>
                      </a:endParaRPr>
                    </a:p>
                  </a:txBody>
                  <a:tcPr marL="63195" marR="63195" marT="0" marB="0" anchor="ctr">
                    <a:solidFill>
                      <a:schemeClr val="bg1">
                        <a:lumMod val="95000"/>
                      </a:schemeClr>
                    </a:solidFill>
                  </a:tcPr>
                </a:tc>
                <a:extLst>
                  <a:ext uri="{0D108BD9-81ED-4DB2-BD59-A6C34878D82A}">
                    <a16:rowId xmlns:a16="http://schemas.microsoft.com/office/drawing/2014/main" val="2304091655"/>
                  </a:ext>
                </a:extLst>
              </a:tr>
            </a:tbl>
          </a:graphicData>
        </a:graphic>
      </p:graphicFrame>
    </p:spTree>
    <p:extLst>
      <p:ext uri="{BB962C8B-B14F-4D97-AF65-F5344CB8AC3E}">
        <p14:creationId xmlns:p14="http://schemas.microsoft.com/office/powerpoint/2010/main" val="20055131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734C5-C28D-4240-E91C-82AA32E4F0C7}"/>
              </a:ext>
            </a:extLst>
          </p:cNvPr>
          <p:cNvSpPr>
            <a:spLocks noGrp="1"/>
          </p:cNvSpPr>
          <p:nvPr>
            <p:ph type="title"/>
          </p:nvPr>
        </p:nvSpPr>
        <p:spPr>
          <a:xfrm>
            <a:off x="146050" y="930275"/>
            <a:ext cx="19282410" cy="1022551"/>
          </a:xfrm>
        </p:spPr>
        <p:txBody>
          <a:bodyPr vert="horz" wrap="square" lIns="150781" tIns="75390" rIns="150781" bIns="75390" rtlCol="0" anchor="ctr">
            <a:noAutofit/>
          </a:bodyPr>
          <a:lstStyle/>
          <a:p>
            <a:pPr algn="ctr"/>
            <a:r>
              <a:rPr lang="en-US" sz="6000" i="1" u="none" dirty="0"/>
              <a:t>Fiscal Year 2025-2026 Grant Awards </a:t>
            </a:r>
            <a:br>
              <a:rPr lang="en-US" sz="6000" i="1" u="none" dirty="0"/>
            </a:br>
            <a:r>
              <a:rPr lang="en-US" sz="6000" i="1" u="none" dirty="0"/>
              <a:t>as of December 31, 2025 </a:t>
            </a:r>
            <a:r>
              <a:rPr lang="en-US" sz="4000" b="0" i="1" u="none" dirty="0"/>
              <a:t>(</a:t>
            </a:r>
            <a:r>
              <a:rPr lang="en-US" sz="4000" b="0" u="none" dirty="0"/>
              <a:t>Slide 2 of 3)</a:t>
            </a:r>
            <a:endParaRPr lang="en-US" sz="3000" b="0" u="none" dirty="0"/>
          </a:p>
        </p:txBody>
      </p:sp>
      <p:sp>
        <p:nvSpPr>
          <p:cNvPr id="5" name="Content Placeholder 2" descr="Table listing grant awards">
            <a:extLst>
              <a:ext uri="{FF2B5EF4-FFF2-40B4-BE49-F238E27FC236}">
                <a16:creationId xmlns:a16="http://schemas.microsoft.com/office/drawing/2014/main" id="{C642D0B3-511D-EE38-79CE-5CDF06C7A83B}"/>
              </a:ext>
            </a:extLst>
          </p:cNvPr>
          <p:cNvSpPr txBox="1">
            <a:spLocks/>
          </p:cNvSpPr>
          <p:nvPr/>
        </p:nvSpPr>
        <p:spPr>
          <a:xfrm>
            <a:off x="30436" y="3063875"/>
            <a:ext cx="20073664" cy="8245475"/>
          </a:xfrm>
          <a:prstGeom prst="rect">
            <a:avLst/>
          </a:prstGeom>
          <a:solidFill>
            <a:schemeClr val="bg1"/>
          </a:solidFill>
        </p:spPr>
        <p:txBody>
          <a:bodyPr vert="horz" lIns="150781" tIns="75390" rIns="150781" bIns="753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968" i="1" dirty="0">
              <a:solidFill>
                <a:srgbClr val="003768"/>
              </a:solidFill>
            </a:endParaRPr>
          </a:p>
          <a:p>
            <a:endParaRPr lang="en-US" sz="2968" i="1" dirty="0">
              <a:solidFill>
                <a:srgbClr val="003768"/>
              </a:solidFill>
            </a:endParaRPr>
          </a:p>
          <a:p>
            <a:endParaRPr lang="en-US" sz="3958" dirty="0">
              <a:solidFill>
                <a:srgbClr val="003768"/>
              </a:solidFill>
            </a:endParaRPr>
          </a:p>
          <a:p>
            <a:endParaRPr lang="en-US" sz="3958" dirty="0">
              <a:solidFill>
                <a:srgbClr val="003768"/>
              </a:solidFill>
            </a:endParaRPr>
          </a:p>
        </p:txBody>
      </p:sp>
      <p:graphicFrame>
        <p:nvGraphicFramePr>
          <p:cNvPr id="4" name="Table 3">
            <a:extLst>
              <a:ext uri="{FF2B5EF4-FFF2-40B4-BE49-F238E27FC236}">
                <a16:creationId xmlns:a16="http://schemas.microsoft.com/office/drawing/2014/main" id="{4F00CF3B-6322-4F04-8B90-02CBDA16BB3F}"/>
              </a:ext>
            </a:extLst>
          </p:cNvPr>
          <p:cNvGraphicFramePr>
            <a:graphicFrameLocks noGrp="1"/>
          </p:cNvGraphicFramePr>
          <p:nvPr>
            <p:extLst>
              <p:ext uri="{D42A27DB-BD31-4B8C-83A1-F6EECF244321}">
                <p14:modId xmlns:p14="http://schemas.microsoft.com/office/powerpoint/2010/main" val="1028541314"/>
              </p:ext>
            </p:extLst>
          </p:nvPr>
        </p:nvGraphicFramePr>
        <p:xfrm>
          <a:off x="30436" y="3063875"/>
          <a:ext cx="20043227" cy="8245471"/>
        </p:xfrm>
        <a:graphic>
          <a:graphicData uri="http://schemas.openxmlformats.org/drawingml/2006/table">
            <a:tbl>
              <a:tblPr firstRow="1" bandRow="1">
                <a:tableStyleId>{3B4B98B0-60AC-42C2-AFA5-B58CD77FA1E5}</a:tableStyleId>
              </a:tblPr>
              <a:tblGrid>
                <a:gridCol w="4514801">
                  <a:extLst>
                    <a:ext uri="{9D8B030D-6E8A-4147-A177-3AD203B41FA5}">
                      <a16:colId xmlns:a16="http://schemas.microsoft.com/office/drawing/2014/main" val="1662943953"/>
                    </a:ext>
                  </a:extLst>
                </a:gridCol>
                <a:gridCol w="8707213">
                  <a:extLst>
                    <a:ext uri="{9D8B030D-6E8A-4147-A177-3AD203B41FA5}">
                      <a16:colId xmlns:a16="http://schemas.microsoft.com/office/drawing/2014/main" val="2645185946"/>
                    </a:ext>
                  </a:extLst>
                </a:gridCol>
                <a:gridCol w="3810000">
                  <a:extLst>
                    <a:ext uri="{9D8B030D-6E8A-4147-A177-3AD203B41FA5}">
                      <a16:colId xmlns:a16="http://schemas.microsoft.com/office/drawing/2014/main" val="3484716758"/>
                    </a:ext>
                  </a:extLst>
                </a:gridCol>
                <a:gridCol w="3011213">
                  <a:extLst>
                    <a:ext uri="{9D8B030D-6E8A-4147-A177-3AD203B41FA5}">
                      <a16:colId xmlns:a16="http://schemas.microsoft.com/office/drawing/2014/main" val="271946132"/>
                    </a:ext>
                  </a:extLst>
                </a:gridCol>
              </a:tblGrid>
              <a:tr h="371361">
                <a:tc>
                  <a:txBody>
                    <a:bodyPr/>
                    <a:lstStyle/>
                    <a:p>
                      <a:pPr marL="0" marR="0" algn="l">
                        <a:spcBef>
                          <a:spcPts val="0"/>
                        </a:spcBef>
                        <a:spcAft>
                          <a:spcPts val="0"/>
                        </a:spcAft>
                      </a:pPr>
                      <a:r>
                        <a:rPr lang="en-US" sz="2400" kern="100" dirty="0">
                          <a:effectLst/>
                        </a:rPr>
                        <a:t>Funder</a:t>
                      </a:r>
                      <a:endParaRPr lang="en-US" sz="2400" kern="100" dirty="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a:effectLst/>
                        </a:rPr>
                        <a:t>Project Title</a:t>
                      </a:r>
                      <a:endParaRPr lang="en-US" sz="2400" kern="10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a:effectLst/>
                        </a:rPr>
                        <a:t>Start &amp; End Dates</a:t>
                      </a:r>
                      <a:endParaRPr lang="en-US" sz="2400" kern="10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a:effectLst/>
                        </a:rPr>
                        <a:t>Awarded</a:t>
                      </a:r>
                      <a:endParaRPr lang="en-US" sz="2400" kern="100">
                        <a:solidFill>
                          <a:schemeClr val="tx1"/>
                        </a:solidFill>
                        <a:effectLst/>
                        <a:latin typeface="+mn-lt"/>
                        <a:ea typeface="+mn-ea"/>
                        <a:cs typeface="+mn-cs"/>
                      </a:endParaRPr>
                    </a:p>
                  </a:txBody>
                  <a:tcPr marL="41991" marR="41991" marT="0" marB="0"/>
                </a:tc>
                <a:extLst>
                  <a:ext uri="{0D108BD9-81ED-4DB2-BD59-A6C34878D82A}">
                    <a16:rowId xmlns:a16="http://schemas.microsoft.com/office/drawing/2014/main" val="2822397799"/>
                  </a:ext>
                </a:extLst>
              </a:tr>
              <a:tr h="371361">
                <a:tc>
                  <a:txBody>
                    <a:bodyPr/>
                    <a:lstStyle/>
                    <a:p>
                      <a:pPr marL="0" marR="0" algn="l">
                        <a:spcBef>
                          <a:spcPts val="0"/>
                        </a:spcBef>
                        <a:spcAft>
                          <a:spcPts val="0"/>
                        </a:spcAft>
                      </a:pPr>
                      <a:r>
                        <a:rPr lang="en-US" sz="2400" kern="100">
                          <a:effectLst/>
                        </a:rPr>
                        <a:t>Delta Dental FD</a:t>
                      </a:r>
                      <a:endParaRPr lang="en-US" sz="2400" kern="10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a:effectLst/>
                        </a:rPr>
                        <a:t>OCC Dental Hygiene Program</a:t>
                      </a:r>
                      <a:endParaRPr lang="en-US" sz="2400" kern="10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a:effectLst/>
                        </a:rPr>
                        <a:t>1/1/26 to 12-31-28</a:t>
                      </a:r>
                      <a:endParaRPr lang="en-US" sz="2400" kern="10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a:effectLst/>
                        </a:rPr>
                        <a:t>$300,000</a:t>
                      </a:r>
                      <a:endParaRPr lang="en-US" sz="2400" kern="100">
                        <a:solidFill>
                          <a:schemeClr val="tx1"/>
                        </a:solidFill>
                        <a:effectLst/>
                        <a:latin typeface="+mn-lt"/>
                        <a:ea typeface="+mn-ea"/>
                        <a:cs typeface="+mn-cs"/>
                      </a:endParaRPr>
                    </a:p>
                  </a:txBody>
                  <a:tcPr marL="41991" marR="41991" marT="0" marB="0"/>
                </a:tc>
                <a:extLst>
                  <a:ext uri="{0D108BD9-81ED-4DB2-BD59-A6C34878D82A}">
                    <a16:rowId xmlns:a16="http://schemas.microsoft.com/office/drawing/2014/main" val="1588812964"/>
                  </a:ext>
                </a:extLst>
              </a:tr>
              <a:tr h="742722">
                <a:tc>
                  <a:txBody>
                    <a:bodyPr/>
                    <a:lstStyle/>
                    <a:p>
                      <a:pPr marL="0" marR="0" algn="l">
                        <a:spcBef>
                          <a:spcPts val="0"/>
                        </a:spcBef>
                        <a:spcAft>
                          <a:spcPts val="0"/>
                        </a:spcAft>
                      </a:pPr>
                      <a:r>
                        <a:rPr lang="en-US" sz="2400" kern="100" dirty="0">
                          <a:effectLst/>
                        </a:rPr>
                        <a:t>Rutgers: NJ Space Grant Consortium </a:t>
                      </a:r>
                      <a:endParaRPr lang="en-US" sz="2400" kern="100" dirty="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dirty="0">
                          <a:effectLst/>
                        </a:rPr>
                        <a:t>New Jersey Space Grant Consortium – Robert J. </a:t>
                      </a:r>
                      <a:r>
                        <a:rPr lang="en-US" sz="2400" kern="100" dirty="0" err="1">
                          <a:effectLst/>
                        </a:rPr>
                        <a:t>Novins</a:t>
                      </a:r>
                      <a:r>
                        <a:rPr lang="en-US" sz="2400" kern="100" dirty="0">
                          <a:effectLst/>
                        </a:rPr>
                        <a:t> Planetarium </a:t>
                      </a:r>
                      <a:endParaRPr lang="en-US" sz="2400" kern="100" dirty="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dirty="0">
                          <a:effectLst/>
                        </a:rPr>
                        <a:t>1/1/26 to 12/31/26</a:t>
                      </a:r>
                      <a:endParaRPr lang="en-US" sz="2400" kern="100" dirty="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dirty="0">
                          <a:effectLst/>
                        </a:rPr>
                        <a:t>$6,000</a:t>
                      </a:r>
                      <a:endParaRPr lang="en-US" sz="2400" kern="100" dirty="0">
                        <a:solidFill>
                          <a:schemeClr val="tx1"/>
                        </a:solidFill>
                        <a:effectLst/>
                        <a:latin typeface="+mn-lt"/>
                        <a:ea typeface="+mn-ea"/>
                        <a:cs typeface="+mn-cs"/>
                      </a:endParaRPr>
                    </a:p>
                  </a:txBody>
                  <a:tcPr marL="41991" marR="41991" marT="0" marB="0"/>
                </a:tc>
                <a:extLst>
                  <a:ext uri="{0D108BD9-81ED-4DB2-BD59-A6C34878D82A}">
                    <a16:rowId xmlns:a16="http://schemas.microsoft.com/office/drawing/2014/main" val="2089223209"/>
                  </a:ext>
                </a:extLst>
              </a:tr>
              <a:tr h="371361">
                <a:tc>
                  <a:txBody>
                    <a:bodyPr/>
                    <a:lstStyle/>
                    <a:p>
                      <a:pPr marL="0" marR="0" algn="l">
                        <a:spcBef>
                          <a:spcPts val="0"/>
                        </a:spcBef>
                        <a:spcAft>
                          <a:spcPts val="0"/>
                        </a:spcAft>
                      </a:pPr>
                      <a:r>
                        <a:rPr lang="en-US" sz="2400" kern="100">
                          <a:effectLst/>
                        </a:rPr>
                        <a:t>NJ OSHE</a:t>
                      </a:r>
                      <a:endParaRPr lang="en-US" sz="2400" kern="10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dirty="0">
                          <a:effectLst/>
                        </a:rPr>
                        <a:t>NJ College Readiness Now </a:t>
                      </a:r>
                      <a:endParaRPr lang="en-US" sz="2400" kern="100" dirty="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a:effectLst/>
                        </a:rPr>
                        <a:t>7/1/25 to 6/30/25</a:t>
                      </a:r>
                      <a:endParaRPr lang="en-US" sz="2400" kern="10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a:effectLst/>
                        </a:rPr>
                        <a:t>$37,999</a:t>
                      </a:r>
                      <a:endParaRPr lang="en-US" sz="2400" kern="100">
                        <a:solidFill>
                          <a:schemeClr val="tx1"/>
                        </a:solidFill>
                        <a:effectLst/>
                        <a:latin typeface="+mn-lt"/>
                        <a:ea typeface="+mn-ea"/>
                        <a:cs typeface="+mn-cs"/>
                      </a:endParaRPr>
                    </a:p>
                  </a:txBody>
                  <a:tcPr marL="41991" marR="41991" marT="0" marB="0"/>
                </a:tc>
                <a:extLst>
                  <a:ext uri="{0D108BD9-81ED-4DB2-BD59-A6C34878D82A}">
                    <a16:rowId xmlns:a16="http://schemas.microsoft.com/office/drawing/2014/main" val="1301283974"/>
                  </a:ext>
                </a:extLst>
              </a:tr>
              <a:tr h="373700">
                <a:tc>
                  <a:txBody>
                    <a:bodyPr/>
                    <a:lstStyle/>
                    <a:p>
                      <a:pPr marL="0" marR="0" algn="l">
                        <a:spcBef>
                          <a:spcPts val="0"/>
                        </a:spcBef>
                        <a:spcAft>
                          <a:spcPts val="0"/>
                        </a:spcAft>
                      </a:pPr>
                      <a:r>
                        <a:rPr lang="en-US" sz="2400" kern="100">
                          <a:effectLst/>
                        </a:rPr>
                        <a:t>NJ OSHE</a:t>
                      </a:r>
                      <a:endParaRPr lang="en-US" sz="2400" kern="10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dirty="0">
                          <a:effectLst/>
                        </a:rPr>
                        <a:t>Hunger Free Campus </a:t>
                      </a:r>
                      <a:endParaRPr lang="en-US" sz="2400" kern="100" dirty="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a:effectLst/>
                        </a:rPr>
                        <a:t>7/1/25 to 6/30/25</a:t>
                      </a:r>
                      <a:endParaRPr lang="en-US" sz="2400" kern="10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a:effectLst/>
                        </a:rPr>
                        <a:t>$17,500</a:t>
                      </a:r>
                      <a:endParaRPr lang="en-US" sz="2400" kern="100">
                        <a:solidFill>
                          <a:schemeClr val="tx1"/>
                        </a:solidFill>
                        <a:effectLst/>
                        <a:latin typeface="+mn-lt"/>
                        <a:ea typeface="+mn-ea"/>
                        <a:cs typeface="+mn-cs"/>
                      </a:endParaRPr>
                    </a:p>
                  </a:txBody>
                  <a:tcPr marL="41991" marR="41991" marT="0" marB="0"/>
                </a:tc>
                <a:extLst>
                  <a:ext uri="{0D108BD9-81ED-4DB2-BD59-A6C34878D82A}">
                    <a16:rowId xmlns:a16="http://schemas.microsoft.com/office/drawing/2014/main" val="2195264904"/>
                  </a:ext>
                </a:extLst>
              </a:tr>
              <a:tr h="371361">
                <a:tc>
                  <a:txBody>
                    <a:bodyPr/>
                    <a:lstStyle/>
                    <a:p>
                      <a:pPr marL="0" marR="0" algn="l">
                        <a:spcBef>
                          <a:spcPts val="0"/>
                        </a:spcBef>
                        <a:spcAft>
                          <a:spcPts val="0"/>
                        </a:spcAft>
                      </a:pPr>
                      <a:r>
                        <a:rPr lang="en-US" sz="2400" kern="100">
                          <a:effectLst/>
                        </a:rPr>
                        <a:t>NJ OSHE</a:t>
                      </a:r>
                      <a:endParaRPr lang="en-US" sz="2400" kern="10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dirty="0">
                          <a:effectLst/>
                        </a:rPr>
                        <a:t>OCC Center for Adult Transitions</a:t>
                      </a:r>
                      <a:endParaRPr lang="en-US" sz="2400" kern="100" dirty="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a:effectLst/>
                        </a:rPr>
                        <a:t>7/1/25 to 6/30/26</a:t>
                      </a:r>
                      <a:endParaRPr lang="en-US" sz="2400" kern="10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a:effectLst/>
                        </a:rPr>
                        <a:t>$105,882</a:t>
                      </a:r>
                      <a:endParaRPr lang="en-US" sz="2400" kern="100">
                        <a:solidFill>
                          <a:schemeClr val="tx1"/>
                        </a:solidFill>
                        <a:effectLst/>
                        <a:latin typeface="+mn-lt"/>
                        <a:ea typeface="+mn-ea"/>
                        <a:cs typeface="+mn-cs"/>
                      </a:endParaRPr>
                    </a:p>
                  </a:txBody>
                  <a:tcPr marL="41991" marR="41991" marT="0" marB="0"/>
                </a:tc>
                <a:extLst>
                  <a:ext uri="{0D108BD9-81ED-4DB2-BD59-A6C34878D82A}">
                    <a16:rowId xmlns:a16="http://schemas.microsoft.com/office/drawing/2014/main" val="1839166200"/>
                  </a:ext>
                </a:extLst>
              </a:tr>
              <a:tr h="371361">
                <a:tc>
                  <a:txBody>
                    <a:bodyPr/>
                    <a:lstStyle/>
                    <a:p>
                      <a:pPr marL="0" marR="0" algn="l">
                        <a:spcBef>
                          <a:spcPts val="0"/>
                        </a:spcBef>
                        <a:spcAft>
                          <a:spcPts val="0"/>
                        </a:spcAft>
                      </a:pPr>
                      <a:r>
                        <a:rPr lang="en-US" sz="2400" kern="100">
                          <a:effectLst/>
                        </a:rPr>
                        <a:t>Santander Bank</a:t>
                      </a:r>
                      <a:endParaRPr lang="en-US" sz="2400" kern="10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dirty="0">
                          <a:effectLst/>
                        </a:rPr>
                        <a:t>University Program- ESL Scholarships</a:t>
                      </a:r>
                      <a:endParaRPr lang="en-US" sz="2400" kern="100" dirty="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a:effectLst/>
                        </a:rPr>
                        <a:t>10/1/25 to 9/30/27</a:t>
                      </a:r>
                      <a:endParaRPr lang="en-US" sz="2400" kern="10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a:effectLst/>
                        </a:rPr>
                        <a:t>$50,000</a:t>
                      </a:r>
                      <a:endParaRPr lang="en-US" sz="2400" kern="100">
                        <a:solidFill>
                          <a:schemeClr val="tx1"/>
                        </a:solidFill>
                        <a:effectLst/>
                        <a:latin typeface="+mn-lt"/>
                        <a:ea typeface="+mn-ea"/>
                        <a:cs typeface="+mn-cs"/>
                      </a:endParaRPr>
                    </a:p>
                  </a:txBody>
                  <a:tcPr marL="41991" marR="41991" marT="0" marB="0"/>
                </a:tc>
                <a:extLst>
                  <a:ext uri="{0D108BD9-81ED-4DB2-BD59-A6C34878D82A}">
                    <a16:rowId xmlns:a16="http://schemas.microsoft.com/office/drawing/2014/main" val="1196986336"/>
                  </a:ext>
                </a:extLst>
              </a:tr>
              <a:tr h="373700">
                <a:tc>
                  <a:txBody>
                    <a:bodyPr/>
                    <a:lstStyle/>
                    <a:p>
                      <a:pPr marL="0" marR="0" algn="l">
                        <a:spcBef>
                          <a:spcPts val="0"/>
                        </a:spcBef>
                        <a:spcAft>
                          <a:spcPts val="0"/>
                        </a:spcAft>
                      </a:pPr>
                      <a:r>
                        <a:rPr lang="en-US" sz="2400" kern="100">
                          <a:effectLst/>
                        </a:rPr>
                        <a:t>ED - TRIO </a:t>
                      </a:r>
                      <a:endParaRPr lang="en-US" sz="2400" kern="100">
                        <a:solidFill>
                          <a:schemeClr val="tx1"/>
                        </a:solidFill>
                        <a:effectLst/>
                        <a:latin typeface="+mn-lt"/>
                        <a:ea typeface="+mn-ea"/>
                        <a:cs typeface="+mn-cs"/>
                      </a:endParaRPr>
                    </a:p>
                  </a:txBody>
                  <a:tcPr marL="41991" marR="41991" marT="0" marB="0" anchor="ctr"/>
                </a:tc>
                <a:tc>
                  <a:txBody>
                    <a:bodyPr/>
                    <a:lstStyle/>
                    <a:p>
                      <a:pPr marL="0" marR="0" algn="l">
                        <a:spcBef>
                          <a:spcPts val="0"/>
                        </a:spcBef>
                        <a:spcAft>
                          <a:spcPts val="0"/>
                        </a:spcAft>
                      </a:pPr>
                      <a:r>
                        <a:rPr lang="en-US" sz="2400" kern="100" dirty="0">
                          <a:effectLst/>
                        </a:rPr>
                        <a:t>TRIO SSS for Disabilities</a:t>
                      </a:r>
                      <a:endParaRPr lang="en-US" sz="2400" kern="100" dirty="0">
                        <a:solidFill>
                          <a:schemeClr val="tx1"/>
                        </a:solidFill>
                        <a:effectLst/>
                        <a:latin typeface="+mn-lt"/>
                        <a:ea typeface="+mn-ea"/>
                        <a:cs typeface="+mn-cs"/>
                      </a:endParaRPr>
                    </a:p>
                  </a:txBody>
                  <a:tcPr marL="41991" marR="41991" marT="0" marB="0" anchor="ctr"/>
                </a:tc>
                <a:tc>
                  <a:txBody>
                    <a:bodyPr/>
                    <a:lstStyle/>
                    <a:p>
                      <a:pPr marL="0" marR="0" algn="l">
                        <a:spcBef>
                          <a:spcPts val="0"/>
                        </a:spcBef>
                        <a:spcAft>
                          <a:spcPts val="0"/>
                        </a:spcAft>
                      </a:pPr>
                      <a:r>
                        <a:rPr lang="en-US" sz="2400" kern="100">
                          <a:effectLst/>
                        </a:rPr>
                        <a:t>10/1/26 to 9/30/30</a:t>
                      </a:r>
                      <a:endParaRPr lang="en-US" sz="2400" kern="100">
                        <a:solidFill>
                          <a:schemeClr val="tx1"/>
                        </a:solidFill>
                        <a:effectLst/>
                        <a:latin typeface="+mn-lt"/>
                        <a:ea typeface="+mn-ea"/>
                        <a:cs typeface="+mn-cs"/>
                      </a:endParaRPr>
                    </a:p>
                  </a:txBody>
                  <a:tcPr marL="41991" marR="41991" marT="0" marB="0" anchor="ctr"/>
                </a:tc>
                <a:tc>
                  <a:txBody>
                    <a:bodyPr/>
                    <a:lstStyle/>
                    <a:p>
                      <a:pPr marL="0" marR="0" algn="l">
                        <a:spcBef>
                          <a:spcPts val="0"/>
                        </a:spcBef>
                        <a:spcAft>
                          <a:spcPts val="0"/>
                        </a:spcAft>
                      </a:pPr>
                      <a:r>
                        <a:rPr lang="en-US" sz="2400" kern="100">
                          <a:effectLst/>
                        </a:rPr>
                        <a:t>$1,361,820</a:t>
                      </a:r>
                      <a:endParaRPr lang="en-US" sz="2400" kern="100">
                        <a:solidFill>
                          <a:schemeClr val="tx1"/>
                        </a:solidFill>
                        <a:effectLst/>
                        <a:latin typeface="+mn-lt"/>
                        <a:ea typeface="+mn-ea"/>
                        <a:cs typeface="+mn-cs"/>
                      </a:endParaRPr>
                    </a:p>
                  </a:txBody>
                  <a:tcPr marL="41991" marR="41991" marT="0" marB="0" anchor="ctr"/>
                </a:tc>
                <a:extLst>
                  <a:ext uri="{0D108BD9-81ED-4DB2-BD59-A6C34878D82A}">
                    <a16:rowId xmlns:a16="http://schemas.microsoft.com/office/drawing/2014/main" val="1738553971"/>
                  </a:ext>
                </a:extLst>
              </a:tr>
              <a:tr h="371361">
                <a:tc>
                  <a:txBody>
                    <a:bodyPr/>
                    <a:lstStyle/>
                    <a:p>
                      <a:pPr marL="0" marR="0" algn="l">
                        <a:spcBef>
                          <a:spcPts val="0"/>
                        </a:spcBef>
                        <a:spcAft>
                          <a:spcPts val="0"/>
                        </a:spcAft>
                      </a:pPr>
                      <a:r>
                        <a:rPr lang="en-US" sz="2400" kern="100">
                          <a:effectLst/>
                        </a:rPr>
                        <a:t>FirstEnergy Foundation</a:t>
                      </a:r>
                      <a:endParaRPr lang="en-US" sz="2400" kern="10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dirty="0">
                          <a:effectLst/>
                        </a:rPr>
                        <a:t>Cosmos Classroom K12 Science Education </a:t>
                      </a:r>
                      <a:endParaRPr lang="en-US" sz="2400" kern="100" dirty="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a:effectLst/>
                        </a:rPr>
                        <a:t>10/1/25-9/30/26</a:t>
                      </a:r>
                      <a:endParaRPr lang="en-US" sz="2400" kern="10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a:effectLst/>
                        </a:rPr>
                        <a:t>$5,000</a:t>
                      </a:r>
                      <a:endParaRPr lang="en-US" sz="2400" kern="100">
                        <a:solidFill>
                          <a:schemeClr val="tx1"/>
                        </a:solidFill>
                        <a:effectLst/>
                        <a:latin typeface="+mn-lt"/>
                        <a:ea typeface="+mn-ea"/>
                        <a:cs typeface="+mn-cs"/>
                      </a:endParaRPr>
                    </a:p>
                  </a:txBody>
                  <a:tcPr marL="41991" marR="41991" marT="0" marB="0"/>
                </a:tc>
                <a:extLst>
                  <a:ext uri="{0D108BD9-81ED-4DB2-BD59-A6C34878D82A}">
                    <a16:rowId xmlns:a16="http://schemas.microsoft.com/office/drawing/2014/main" val="2847664406"/>
                  </a:ext>
                </a:extLst>
              </a:tr>
              <a:tr h="387542">
                <a:tc>
                  <a:txBody>
                    <a:bodyPr/>
                    <a:lstStyle/>
                    <a:p>
                      <a:pPr marL="0" marR="0" algn="l">
                        <a:spcBef>
                          <a:spcPts val="0"/>
                        </a:spcBef>
                        <a:spcAft>
                          <a:spcPts val="0"/>
                        </a:spcAft>
                      </a:pPr>
                      <a:r>
                        <a:rPr lang="en-US" sz="2400" kern="100">
                          <a:effectLst/>
                        </a:rPr>
                        <a:t>New Jersey DOL</a:t>
                      </a:r>
                      <a:endParaRPr lang="en-US" sz="2400" kern="10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dirty="0">
                          <a:effectLst/>
                        </a:rPr>
                        <a:t>Title II: Adult Education </a:t>
                      </a:r>
                      <a:endParaRPr lang="en-US" sz="2400" kern="100" dirty="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dirty="0">
                          <a:effectLst/>
                        </a:rPr>
                        <a:t>07/1/25 to 6/30/26</a:t>
                      </a:r>
                      <a:endParaRPr lang="en-US" sz="2400" kern="100" dirty="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a:effectLst/>
                        </a:rPr>
                        <a:t>$1,311,598</a:t>
                      </a:r>
                      <a:endParaRPr lang="en-US" sz="2400" kern="100">
                        <a:solidFill>
                          <a:schemeClr val="tx1"/>
                        </a:solidFill>
                        <a:effectLst/>
                        <a:latin typeface="+mn-lt"/>
                        <a:ea typeface="+mn-ea"/>
                        <a:cs typeface="+mn-cs"/>
                      </a:endParaRPr>
                    </a:p>
                  </a:txBody>
                  <a:tcPr marL="41991" marR="41991" marT="0" marB="0"/>
                </a:tc>
                <a:extLst>
                  <a:ext uri="{0D108BD9-81ED-4DB2-BD59-A6C34878D82A}">
                    <a16:rowId xmlns:a16="http://schemas.microsoft.com/office/drawing/2014/main" val="3417337436"/>
                  </a:ext>
                </a:extLst>
              </a:tr>
              <a:tr h="371361">
                <a:tc>
                  <a:txBody>
                    <a:bodyPr/>
                    <a:lstStyle/>
                    <a:p>
                      <a:pPr marL="0" marR="0" algn="l">
                        <a:spcBef>
                          <a:spcPts val="0"/>
                        </a:spcBef>
                        <a:spcAft>
                          <a:spcPts val="0"/>
                        </a:spcAft>
                      </a:pPr>
                      <a:r>
                        <a:rPr lang="en-US" sz="2400" kern="100">
                          <a:effectLst/>
                        </a:rPr>
                        <a:t>NJ OSHE</a:t>
                      </a:r>
                      <a:endParaRPr lang="en-US" sz="2400" kern="10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dirty="0">
                          <a:effectLst/>
                        </a:rPr>
                        <a:t>CCOG Student Success </a:t>
                      </a:r>
                      <a:endParaRPr lang="en-US" sz="2400" kern="100" dirty="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dirty="0">
                          <a:effectLst/>
                        </a:rPr>
                        <a:t>07/1/25-6/30/26</a:t>
                      </a:r>
                      <a:endParaRPr lang="en-US" sz="2400" kern="100" dirty="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a:effectLst/>
                        </a:rPr>
                        <a:t>$133,346</a:t>
                      </a:r>
                      <a:endParaRPr lang="en-US" sz="2400" kern="100">
                        <a:solidFill>
                          <a:schemeClr val="tx1"/>
                        </a:solidFill>
                        <a:effectLst/>
                        <a:latin typeface="+mn-lt"/>
                        <a:ea typeface="+mn-ea"/>
                        <a:cs typeface="+mn-cs"/>
                      </a:endParaRPr>
                    </a:p>
                  </a:txBody>
                  <a:tcPr marL="41991" marR="41991" marT="0" marB="0"/>
                </a:tc>
                <a:extLst>
                  <a:ext uri="{0D108BD9-81ED-4DB2-BD59-A6C34878D82A}">
                    <a16:rowId xmlns:a16="http://schemas.microsoft.com/office/drawing/2014/main" val="127918893"/>
                  </a:ext>
                </a:extLst>
              </a:tr>
              <a:tr h="371361">
                <a:tc>
                  <a:txBody>
                    <a:bodyPr/>
                    <a:lstStyle/>
                    <a:p>
                      <a:pPr marL="0" marR="0" algn="l">
                        <a:spcBef>
                          <a:spcPts val="0"/>
                        </a:spcBef>
                        <a:spcAft>
                          <a:spcPts val="0"/>
                        </a:spcAft>
                      </a:pPr>
                      <a:r>
                        <a:rPr lang="en-US" sz="2400" kern="100">
                          <a:effectLst/>
                        </a:rPr>
                        <a:t>Oceans First </a:t>
                      </a:r>
                      <a:endParaRPr lang="en-US" sz="2400" kern="10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a:effectLst/>
                        </a:rPr>
                        <a:t>CommUNITYFirst Day – Wavemaker </a:t>
                      </a:r>
                      <a:endParaRPr lang="en-US" sz="2400" kern="10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dirty="0">
                          <a:effectLst/>
                        </a:rPr>
                        <a:t>8/15/25 to 9/30/25</a:t>
                      </a:r>
                      <a:endParaRPr lang="en-US" sz="2400" kern="100" dirty="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a:effectLst/>
                        </a:rPr>
                        <a:t>$2,500</a:t>
                      </a:r>
                      <a:endParaRPr lang="en-US" sz="2400" kern="100">
                        <a:solidFill>
                          <a:schemeClr val="tx1"/>
                        </a:solidFill>
                        <a:effectLst/>
                        <a:latin typeface="+mn-lt"/>
                        <a:ea typeface="+mn-ea"/>
                        <a:cs typeface="+mn-cs"/>
                      </a:endParaRPr>
                    </a:p>
                  </a:txBody>
                  <a:tcPr marL="41991" marR="41991" marT="0" marB="0"/>
                </a:tc>
                <a:extLst>
                  <a:ext uri="{0D108BD9-81ED-4DB2-BD59-A6C34878D82A}">
                    <a16:rowId xmlns:a16="http://schemas.microsoft.com/office/drawing/2014/main" val="3408709615"/>
                  </a:ext>
                </a:extLst>
              </a:tr>
              <a:tr h="371361">
                <a:tc>
                  <a:txBody>
                    <a:bodyPr/>
                    <a:lstStyle/>
                    <a:p>
                      <a:pPr marL="0" marR="0" algn="l">
                        <a:spcBef>
                          <a:spcPts val="0"/>
                        </a:spcBef>
                        <a:spcAft>
                          <a:spcPts val="0"/>
                        </a:spcAft>
                      </a:pPr>
                      <a:r>
                        <a:rPr lang="en-US" sz="2400" kern="100">
                          <a:effectLst/>
                        </a:rPr>
                        <a:t>NJ Trees for Schools</a:t>
                      </a:r>
                      <a:endParaRPr lang="en-US" sz="2400" kern="10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a:effectLst/>
                        </a:rPr>
                        <a:t>OCC Trees- Awarded- Notified on July 15, 2025</a:t>
                      </a:r>
                      <a:endParaRPr lang="en-US" sz="2400" kern="10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dirty="0">
                          <a:effectLst/>
                        </a:rPr>
                        <a:t>8/1/25 to 9/30/28</a:t>
                      </a:r>
                      <a:endParaRPr lang="en-US" sz="2400" kern="100" dirty="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a:effectLst/>
                        </a:rPr>
                        <a:t>$19,460</a:t>
                      </a:r>
                      <a:endParaRPr lang="en-US" sz="2400" kern="100">
                        <a:solidFill>
                          <a:schemeClr val="tx1"/>
                        </a:solidFill>
                        <a:effectLst/>
                        <a:latin typeface="+mn-lt"/>
                        <a:ea typeface="+mn-ea"/>
                        <a:cs typeface="+mn-cs"/>
                      </a:endParaRPr>
                    </a:p>
                  </a:txBody>
                  <a:tcPr marL="41991" marR="41991" marT="0" marB="0"/>
                </a:tc>
                <a:extLst>
                  <a:ext uri="{0D108BD9-81ED-4DB2-BD59-A6C34878D82A}">
                    <a16:rowId xmlns:a16="http://schemas.microsoft.com/office/drawing/2014/main" val="3333350856"/>
                  </a:ext>
                </a:extLst>
              </a:tr>
              <a:tr h="371361">
                <a:tc>
                  <a:txBody>
                    <a:bodyPr/>
                    <a:lstStyle/>
                    <a:p>
                      <a:pPr marL="0" marR="0" algn="l">
                        <a:spcBef>
                          <a:spcPts val="0"/>
                        </a:spcBef>
                        <a:spcAft>
                          <a:spcPts val="0"/>
                        </a:spcAft>
                      </a:pPr>
                      <a:r>
                        <a:rPr lang="en-US" sz="2400" kern="100">
                          <a:effectLst/>
                        </a:rPr>
                        <a:t>Mid-Atlantic Arts</a:t>
                      </a:r>
                      <a:endParaRPr lang="en-US" sz="2400" kern="10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dirty="0">
                          <a:effectLst/>
                        </a:rPr>
                        <a:t>Artist Fees- The </a:t>
                      </a:r>
                      <a:r>
                        <a:rPr lang="en-US" sz="2400" kern="100" dirty="0" err="1">
                          <a:effectLst/>
                        </a:rPr>
                        <a:t>Paza</a:t>
                      </a:r>
                      <a:r>
                        <a:rPr lang="en-US" sz="2400" kern="100" dirty="0">
                          <a:effectLst/>
                        </a:rPr>
                        <a:t> Experience </a:t>
                      </a:r>
                      <a:endParaRPr lang="en-US" sz="2400" kern="100" dirty="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dirty="0">
                          <a:effectLst/>
                        </a:rPr>
                        <a:t>8/1/25-9/30/25</a:t>
                      </a:r>
                      <a:endParaRPr lang="en-US" sz="2400" kern="100" dirty="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a:effectLst/>
                        </a:rPr>
                        <a:t>$4,000</a:t>
                      </a:r>
                      <a:endParaRPr lang="en-US" sz="2400" kern="100">
                        <a:solidFill>
                          <a:schemeClr val="tx1"/>
                        </a:solidFill>
                        <a:effectLst/>
                        <a:latin typeface="+mn-lt"/>
                        <a:ea typeface="+mn-ea"/>
                        <a:cs typeface="+mn-cs"/>
                      </a:endParaRPr>
                    </a:p>
                  </a:txBody>
                  <a:tcPr marL="41991" marR="41991" marT="0" marB="0"/>
                </a:tc>
                <a:extLst>
                  <a:ext uri="{0D108BD9-81ED-4DB2-BD59-A6C34878D82A}">
                    <a16:rowId xmlns:a16="http://schemas.microsoft.com/office/drawing/2014/main" val="2847681721"/>
                  </a:ext>
                </a:extLst>
              </a:tr>
              <a:tr h="371361">
                <a:tc>
                  <a:txBody>
                    <a:bodyPr/>
                    <a:lstStyle/>
                    <a:p>
                      <a:pPr marL="0" marR="0" algn="l">
                        <a:spcBef>
                          <a:spcPts val="0"/>
                        </a:spcBef>
                        <a:spcAft>
                          <a:spcPts val="0"/>
                        </a:spcAft>
                      </a:pPr>
                      <a:r>
                        <a:rPr lang="en-US" sz="2400" kern="100">
                          <a:effectLst/>
                        </a:rPr>
                        <a:t>Mid-Atlantic Arts</a:t>
                      </a:r>
                      <a:endParaRPr lang="en-US" sz="2400" kern="10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a:effectLst/>
                        </a:rPr>
                        <a:t>Artist Fees – Bindlestiff Family Cirkus</a:t>
                      </a:r>
                      <a:endParaRPr lang="en-US" sz="2400" kern="10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dirty="0">
                          <a:effectLst/>
                        </a:rPr>
                        <a:t>8/1/25- 9/30/25</a:t>
                      </a:r>
                      <a:endParaRPr lang="en-US" sz="2400" kern="100" dirty="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dirty="0">
                          <a:effectLst/>
                        </a:rPr>
                        <a:t>$2,250</a:t>
                      </a:r>
                      <a:endParaRPr lang="en-US" sz="2400" kern="100" dirty="0">
                        <a:solidFill>
                          <a:schemeClr val="tx1"/>
                        </a:solidFill>
                        <a:effectLst/>
                        <a:latin typeface="+mn-lt"/>
                        <a:ea typeface="+mn-ea"/>
                        <a:cs typeface="+mn-cs"/>
                      </a:endParaRPr>
                    </a:p>
                  </a:txBody>
                  <a:tcPr marL="41991" marR="41991" marT="0" marB="0"/>
                </a:tc>
                <a:extLst>
                  <a:ext uri="{0D108BD9-81ED-4DB2-BD59-A6C34878D82A}">
                    <a16:rowId xmlns:a16="http://schemas.microsoft.com/office/drawing/2014/main" val="474015111"/>
                  </a:ext>
                </a:extLst>
              </a:tr>
              <a:tr h="371361">
                <a:tc>
                  <a:txBody>
                    <a:bodyPr/>
                    <a:lstStyle/>
                    <a:p>
                      <a:pPr marL="0" marR="0" algn="l">
                        <a:spcBef>
                          <a:spcPts val="0"/>
                        </a:spcBef>
                        <a:spcAft>
                          <a:spcPts val="0"/>
                        </a:spcAft>
                      </a:pPr>
                      <a:r>
                        <a:rPr lang="en-US" sz="2400" kern="100">
                          <a:effectLst/>
                        </a:rPr>
                        <a:t>ED- TRIO</a:t>
                      </a:r>
                      <a:endParaRPr lang="en-US" sz="2400" kern="10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a:effectLst/>
                        </a:rPr>
                        <a:t>TRIO SSS – Reg.</a:t>
                      </a:r>
                      <a:endParaRPr lang="en-US" sz="2400" kern="10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a:effectLst/>
                        </a:rPr>
                        <a:t>10/1/26 to 9/30/30</a:t>
                      </a:r>
                      <a:endParaRPr lang="en-US" sz="2400" kern="10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dirty="0">
                          <a:effectLst/>
                        </a:rPr>
                        <a:t>$1,361,820</a:t>
                      </a:r>
                      <a:endParaRPr lang="en-US" sz="2400" kern="100" dirty="0">
                        <a:solidFill>
                          <a:schemeClr val="tx1"/>
                        </a:solidFill>
                        <a:effectLst/>
                        <a:latin typeface="+mn-lt"/>
                        <a:ea typeface="+mn-ea"/>
                        <a:cs typeface="+mn-cs"/>
                      </a:endParaRPr>
                    </a:p>
                  </a:txBody>
                  <a:tcPr marL="41991" marR="41991" marT="0" marB="0"/>
                </a:tc>
                <a:extLst>
                  <a:ext uri="{0D108BD9-81ED-4DB2-BD59-A6C34878D82A}">
                    <a16:rowId xmlns:a16="http://schemas.microsoft.com/office/drawing/2014/main" val="1864196292"/>
                  </a:ext>
                </a:extLst>
              </a:tr>
              <a:tr h="371361">
                <a:tc>
                  <a:txBody>
                    <a:bodyPr/>
                    <a:lstStyle/>
                    <a:p>
                      <a:pPr marL="0" marR="0" algn="l">
                        <a:spcBef>
                          <a:spcPts val="0"/>
                        </a:spcBef>
                        <a:spcAft>
                          <a:spcPts val="0"/>
                        </a:spcAft>
                      </a:pPr>
                      <a:r>
                        <a:rPr lang="en-US" sz="2400" kern="100">
                          <a:effectLst/>
                        </a:rPr>
                        <a:t>NJ OSHE</a:t>
                      </a:r>
                      <a:endParaRPr lang="en-US" sz="2400" kern="10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dirty="0">
                          <a:effectLst/>
                        </a:rPr>
                        <a:t>CCOG Program</a:t>
                      </a:r>
                      <a:endParaRPr lang="en-US" sz="2400" kern="100" dirty="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a:effectLst/>
                        </a:rPr>
                        <a:t>06/01/25 to 09/30/25</a:t>
                      </a:r>
                      <a:endParaRPr lang="en-US" sz="2400" kern="10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dirty="0">
                          <a:effectLst/>
                        </a:rPr>
                        <a:t>$18,846</a:t>
                      </a:r>
                      <a:endParaRPr lang="en-US" sz="2400" kern="100" dirty="0">
                        <a:solidFill>
                          <a:schemeClr val="tx1"/>
                        </a:solidFill>
                        <a:effectLst/>
                        <a:latin typeface="+mn-lt"/>
                        <a:ea typeface="+mn-ea"/>
                        <a:cs typeface="+mn-cs"/>
                      </a:endParaRPr>
                    </a:p>
                  </a:txBody>
                  <a:tcPr marL="41991" marR="41991" marT="0" marB="0"/>
                </a:tc>
                <a:extLst>
                  <a:ext uri="{0D108BD9-81ED-4DB2-BD59-A6C34878D82A}">
                    <a16:rowId xmlns:a16="http://schemas.microsoft.com/office/drawing/2014/main" val="2854414400"/>
                  </a:ext>
                </a:extLst>
              </a:tr>
              <a:tr h="371361">
                <a:tc>
                  <a:txBody>
                    <a:bodyPr/>
                    <a:lstStyle/>
                    <a:p>
                      <a:pPr marL="0" marR="0" algn="l">
                        <a:spcBef>
                          <a:spcPts val="0"/>
                        </a:spcBef>
                        <a:spcAft>
                          <a:spcPts val="0"/>
                        </a:spcAft>
                      </a:pPr>
                      <a:r>
                        <a:rPr lang="en-US" sz="2400" kern="100">
                          <a:effectLst/>
                        </a:rPr>
                        <a:t>New Jersey DOL </a:t>
                      </a:r>
                      <a:endParaRPr lang="en-US" sz="2400" kern="100">
                        <a:solidFill>
                          <a:schemeClr val="tx1"/>
                        </a:solidFill>
                        <a:effectLst/>
                        <a:latin typeface="+mn-lt"/>
                        <a:ea typeface="+mn-ea"/>
                        <a:cs typeface="+mn-cs"/>
                      </a:endParaRPr>
                    </a:p>
                  </a:txBody>
                  <a:tcPr marL="41991" marR="41991" marT="0" marB="0" anchor="ctr"/>
                </a:tc>
                <a:tc>
                  <a:txBody>
                    <a:bodyPr/>
                    <a:lstStyle/>
                    <a:p>
                      <a:pPr marL="0" marR="0" algn="l">
                        <a:spcBef>
                          <a:spcPts val="0"/>
                        </a:spcBef>
                        <a:spcAft>
                          <a:spcPts val="0"/>
                        </a:spcAft>
                      </a:pPr>
                      <a:r>
                        <a:rPr lang="en-US" sz="2400" kern="100" dirty="0">
                          <a:effectLst/>
                        </a:rPr>
                        <a:t>Digital Equity (Subaward) – Mercer </a:t>
                      </a:r>
                      <a:endParaRPr lang="en-US" sz="2400" kern="100" dirty="0">
                        <a:solidFill>
                          <a:schemeClr val="tx1"/>
                        </a:solidFill>
                        <a:effectLst/>
                        <a:latin typeface="+mn-lt"/>
                        <a:ea typeface="+mn-ea"/>
                        <a:cs typeface="+mn-cs"/>
                      </a:endParaRPr>
                    </a:p>
                  </a:txBody>
                  <a:tcPr marL="41991" marR="41991" marT="0" marB="0" anchor="ctr"/>
                </a:tc>
                <a:tc>
                  <a:txBody>
                    <a:bodyPr/>
                    <a:lstStyle/>
                    <a:p>
                      <a:pPr marL="0" marR="0" algn="l">
                        <a:spcBef>
                          <a:spcPts val="0"/>
                        </a:spcBef>
                        <a:spcAft>
                          <a:spcPts val="0"/>
                        </a:spcAft>
                      </a:pPr>
                      <a:r>
                        <a:rPr lang="en-US" sz="2400" kern="100">
                          <a:effectLst/>
                        </a:rPr>
                        <a:t>06/01/25 to 05/31/26</a:t>
                      </a:r>
                      <a:endParaRPr lang="en-US" sz="2400" kern="100">
                        <a:solidFill>
                          <a:schemeClr val="tx1"/>
                        </a:solidFill>
                        <a:effectLst/>
                        <a:latin typeface="+mn-lt"/>
                        <a:ea typeface="+mn-ea"/>
                        <a:cs typeface="+mn-cs"/>
                      </a:endParaRPr>
                    </a:p>
                  </a:txBody>
                  <a:tcPr marL="41991" marR="41991" marT="0" marB="0"/>
                </a:tc>
                <a:tc>
                  <a:txBody>
                    <a:bodyPr/>
                    <a:lstStyle/>
                    <a:p>
                      <a:pPr marL="0" marR="0" algn="l">
                        <a:spcBef>
                          <a:spcPts val="0"/>
                        </a:spcBef>
                        <a:spcAft>
                          <a:spcPts val="0"/>
                        </a:spcAft>
                      </a:pPr>
                      <a:r>
                        <a:rPr lang="en-US" sz="2400" kern="100" dirty="0">
                          <a:effectLst/>
                        </a:rPr>
                        <a:t>$473,670</a:t>
                      </a:r>
                      <a:endParaRPr lang="en-US" sz="2400" kern="100" dirty="0">
                        <a:solidFill>
                          <a:schemeClr val="tx1"/>
                        </a:solidFill>
                        <a:effectLst/>
                        <a:latin typeface="+mn-lt"/>
                        <a:ea typeface="+mn-ea"/>
                        <a:cs typeface="+mn-cs"/>
                      </a:endParaRPr>
                    </a:p>
                  </a:txBody>
                  <a:tcPr marL="41991" marR="41991" marT="0" marB="0"/>
                </a:tc>
                <a:extLst>
                  <a:ext uri="{0D108BD9-81ED-4DB2-BD59-A6C34878D82A}">
                    <a16:rowId xmlns:a16="http://schemas.microsoft.com/office/drawing/2014/main" val="3535931355"/>
                  </a:ext>
                </a:extLst>
              </a:tr>
              <a:tr h="742722">
                <a:tc>
                  <a:txBody>
                    <a:bodyPr/>
                    <a:lstStyle/>
                    <a:p>
                      <a:pPr marL="0" marR="0" algn="l">
                        <a:spcBef>
                          <a:spcPts val="0"/>
                        </a:spcBef>
                        <a:spcAft>
                          <a:spcPts val="0"/>
                        </a:spcAft>
                      </a:pPr>
                      <a:r>
                        <a:rPr lang="en-US" sz="2400" kern="100" dirty="0">
                          <a:effectLst/>
                        </a:rPr>
                        <a:t>Ocean County Dept of Human Services</a:t>
                      </a:r>
                      <a:endParaRPr lang="en-US" sz="2400" b="1" kern="100" dirty="0">
                        <a:solidFill>
                          <a:schemeClr val="tx1"/>
                        </a:solidFill>
                        <a:effectLst/>
                        <a:latin typeface="+mn-lt"/>
                        <a:ea typeface="+mn-ea"/>
                        <a:cs typeface="+mn-cs"/>
                      </a:endParaRPr>
                    </a:p>
                  </a:txBody>
                  <a:tcPr marL="41991" marR="41991" marT="0" marB="0">
                    <a:solidFill>
                      <a:schemeClr val="bg1"/>
                    </a:solidFill>
                  </a:tcPr>
                </a:tc>
                <a:tc>
                  <a:txBody>
                    <a:bodyPr/>
                    <a:lstStyle/>
                    <a:p>
                      <a:pPr marL="0" marR="0" algn="l">
                        <a:spcBef>
                          <a:spcPts val="0"/>
                        </a:spcBef>
                        <a:spcAft>
                          <a:spcPts val="0"/>
                        </a:spcAft>
                      </a:pPr>
                      <a:r>
                        <a:rPr lang="en-US" sz="2400" kern="100" dirty="0">
                          <a:effectLst/>
                        </a:rPr>
                        <a:t>Short-Term Basic Skills – Subaward with St. Francis</a:t>
                      </a:r>
                      <a:endParaRPr lang="en-US" sz="2400" b="1" kern="100" dirty="0">
                        <a:solidFill>
                          <a:schemeClr val="tx1"/>
                        </a:solidFill>
                        <a:effectLst/>
                        <a:latin typeface="+mn-lt"/>
                        <a:ea typeface="+mn-ea"/>
                        <a:cs typeface="+mn-cs"/>
                      </a:endParaRPr>
                    </a:p>
                  </a:txBody>
                  <a:tcPr marL="41991" marR="41991" marT="0" marB="0">
                    <a:solidFill>
                      <a:schemeClr val="bg1"/>
                    </a:solidFill>
                  </a:tcPr>
                </a:tc>
                <a:tc>
                  <a:txBody>
                    <a:bodyPr/>
                    <a:lstStyle/>
                    <a:p>
                      <a:pPr marL="0" marR="0" algn="l">
                        <a:spcBef>
                          <a:spcPts val="0"/>
                        </a:spcBef>
                        <a:spcAft>
                          <a:spcPts val="0"/>
                        </a:spcAft>
                      </a:pPr>
                      <a:r>
                        <a:rPr lang="en-US" sz="2400" kern="100" dirty="0">
                          <a:effectLst/>
                        </a:rPr>
                        <a:t>2/1/25 to 6/30/26</a:t>
                      </a:r>
                      <a:endParaRPr lang="en-US" sz="2400" b="1" kern="100" dirty="0">
                        <a:solidFill>
                          <a:schemeClr val="tx1"/>
                        </a:solidFill>
                        <a:effectLst/>
                        <a:latin typeface="+mn-lt"/>
                        <a:ea typeface="+mn-ea"/>
                        <a:cs typeface="+mn-cs"/>
                      </a:endParaRPr>
                    </a:p>
                  </a:txBody>
                  <a:tcPr marL="41991" marR="41991" marT="0" marB="0">
                    <a:solidFill>
                      <a:schemeClr val="bg1"/>
                    </a:solidFill>
                  </a:tcPr>
                </a:tc>
                <a:tc>
                  <a:txBody>
                    <a:bodyPr/>
                    <a:lstStyle/>
                    <a:p>
                      <a:pPr marL="0" marR="0" algn="l">
                        <a:spcBef>
                          <a:spcPts val="0"/>
                        </a:spcBef>
                        <a:spcAft>
                          <a:spcPts val="0"/>
                        </a:spcAft>
                      </a:pPr>
                      <a:r>
                        <a:rPr lang="en-US" sz="2400" kern="100" dirty="0">
                          <a:effectLst/>
                        </a:rPr>
                        <a:t>$50,000</a:t>
                      </a:r>
                      <a:endParaRPr lang="en-US" sz="2400" b="1" kern="100" dirty="0">
                        <a:solidFill>
                          <a:schemeClr val="tx1"/>
                        </a:solidFill>
                        <a:effectLst/>
                        <a:latin typeface="+mn-lt"/>
                        <a:ea typeface="+mn-ea"/>
                        <a:cs typeface="+mn-cs"/>
                      </a:endParaRPr>
                    </a:p>
                  </a:txBody>
                  <a:tcPr marL="41991" marR="41991" marT="0" marB="0">
                    <a:solidFill>
                      <a:schemeClr val="bg1"/>
                    </a:solidFill>
                  </a:tcPr>
                </a:tc>
                <a:extLst>
                  <a:ext uri="{0D108BD9-81ED-4DB2-BD59-A6C34878D82A}">
                    <a16:rowId xmlns:a16="http://schemas.microsoft.com/office/drawing/2014/main" val="1337276988"/>
                  </a:ext>
                </a:extLst>
              </a:tr>
              <a:tr h="426031">
                <a:tc>
                  <a:txBody>
                    <a:bodyPr/>
                    <a:lstStyle/>
                    <a:p>
                      <a:pPr marL="0" marR="0" algn="l">
                        <a:spcBef>
                          <a:spcPts val="0"/>
                        </a:spcBef>
                        <a:spcAft>
                          <a:spcPts val="0"/>
                        </a:spcAft>
                      </a:pPr>
                      <a:r>
                        <a:rPr lang="en-US" sz="2400" b="1" kern="100">
                          <a:solidFill>
                            <a:schemeClr val="tx1"/>
                          </a:solidFill>
                          <a:effectLst/>
                          <a:latin typeface="+mn-lt"/>
                          <a:ea typeface="+mn-ea"/>
                          <a:cs typeface="+mn-cs"/>
                        </a:rPr>
                        <a:t> </a:t>
                      </a:r>
                    </a:p>
                  </a:txBody>
                  <a:tcPr marL="41991" marR="41991" marT="0" marB="0">
                    <a:solidFill>
                      <a:schemeClr val="bg1">
                        <a:lumMod val="95000"/>
                        <a:alpha val="20000"/>
                      </a:schemeClr>
                    </a:solidFill>
                  </a:tcPr>
                </a:tc>
                <a:tc>
                  <a:txBody>
                    <a:bodyPr/>
                    <a:lstStyle/>
                    <a:p>
                      <a:pPr marL="0" marR="0" algn="l">
                        <a:spcBef>
                          <a:spcPts val="0"/>
                        </a:spcBef>
                        <a:spcAft>
                          <a:spcPts val="0"/>
                        </a:spcAft>
                      </a:pPr>
                      <a:r>
                        <a:rPr lang="en-US" sz="2400" b="1" kern="100" dirty="0">
                          <a:solidFill>
                            <a:schemeClr val="tx1"/>
                          </a:solidFill>
                          <a:effectLst/>
                          <a:latin typeface="+mn-lt"/>
                          <a:ea typeface="+mn-ea"/>
                          <a:cs typeface="+mn-cs"/>
                        </a:rPr>
                        <a:t> </a:t>
                      </a:r>
                    </a:p>
                  </a:txBody>
                  <a:tcPr marL="41991" marR="41991" marT="0" marB="0">
                    <a:solidFill>
                      <a:schemeClr val="bg1">
                        <a:lumMod val="95000"/>
                        <a:alpha val="20000"/>
                      </a:schemeClr>
                    </a:solidFill>
                  </a:tcPr>
                </a:tc>
                <a:tc>
                  <a:txBody>
                    <a:bodyPr/>
                    <a:lstStyle/>
                    <a:p>
                      <a:pPr marL="0" marR="0" algn="l">
                        <a:spcBef>
                          <a:spcPts val="0"/>
                        </a:spcBef>
                        <a:spcAft>
                          <a:spcPts val="0"/>
                        </a:spcAft>
                      </a:pPr>
                      <a:r>
                        <a:rPr lang="en-US" sz="2400" b="1" kern="100" dirty="0">
                          <a:solidFill>
                            <a:schemeClr val="tx1"/>
                          </a:solidFill>
                          <a:effectLst/>
                          <a:latin typeface="+mn-lt"/>
                          <a:ea typeface="+mn-ea"/>
                          <a:cs typeface="+mn-cs"/>
                        </a:rPr>
                        <a:t> Total</a:t>
                      </a:r>
                    </a:p>
                  </a:txBody>
                  <a:tcPr marL="41991" marR="41991" marT="0" marB="0">
                    <a:solidFill>
                      <a:schemeClr val="bg1">
                        <a:lumMod val="95000"/>
                        <a:alpha val="20000"/>
                      </a:schemeClr>
                    </a:solidFill>
                  </a:tcPr>
                </a:tc>
                <a:tc>
                  <a:txBody>
                    <a:bodyPr/>
                    <a:lstStyle/>
                    <a:p>
                      <a:pPr marL="0" marR="0" algn="l">
                        <a:spcBef>
                          <a:spcPts val="0"/>
                        </a:spcBef>
                        <a:spcAft>
                          <a:spcPts val="0"/>
                        </a:spcAft>
                      </a:pPr>
                      <a:r>
                        <a:rPr lang="en-US" sz="2400" b="1" kern="100" dirty="0">
                          <a:solidFill>
                            <a:schemeClr val="tx1"/>
                          </a:solidFill>
                          <a:effectLst/>
                          <a:latin typeface="+mn-lt"/>
                          <a:ea typeface="+mn-ea"/>
                          <a:cs typeface="+mn-cs"/>
                        </a:rPr>
                        <a:t>$5,261,691</a:t>
                      </a:r>
                    </a:p>
                  </a:txBody>
                  <a:tcPr marL="41991" marR="41991" marT="0" marB="0">
                    <a:solidFill>
                      <a:schemeClr val="bg1">
                        <a:lumMod val="95000"/>
                        <a:alpha val="20000"/>
                      </a:schemeClr>
                    </a:solidFill>
                  </a:tcPr>
                </a:tc>
                <a:extLst>
                  <a:ext uri="{0D108BD9-81ED-4DB2-BD59-A6C34878D82A}">
                    <a16:rowId xmlns:a16="http://schemas.microsoft.com/office/drawing/2014/main" val="1708406551"/>
                  </a:ext>
                </a:extLst>
              </a:tr>
            </a:tbl>
          </a:graphicData>
        </a:graphic>
      </p:graphicFrame>
    </p:spTree>
    <p:extLst>
      <p:ext uri="{BB962C8B-B14F-4D97-AF65-F5344CB8AC3E}">
        <p14:creationId xmlns:p14="http://schemas.microsoft.com/office/powerpoint/2010/main" val="5187080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734C5-C28D-4240-E91C-82AA32E4F0C7}"/>
              </a:ext>
            </a:extLst>
          </p:cNvPr>
          <p:cNvSpPr>
            <a:spLocks noGrp="1"/>
          </p:cNvSpPr>
          <p:nvPr>
            <p:ph type="title"/>
          </p:nvPr>
        </p:nvSpPr>
        <p:spPr>
          <a:xfrm>
            <a:off x="218440" y="930275"/>
            <a:ext cx="19282410" cy="1022551"/>
          </a:xfrm>
        </p:spPr>
        <p:txBody>
          <a:bodyPr vert="horz" wrap="square" lIns="150781" tIns="75390" rIns="150781" bIns="75390" rtlCol="0" anchor="ctr">
            <a:noAutofit/>
          </a:bodyPr>
          <a:lstStyle/>
          <a:p>
            <a:pPr algn="ctr"/>
            <a:r>
              <a:rPr lang="en-US" sz="6000" i="1" u="none" dirty="0"/>
              <a:t>Fiscal Year 2025-2026 Grant Awards </a:t>
            </a:r>
            <a:br>
              <a:rPr lang="en-US" sz="6000" i="1" u="none" dirty="0"/>
            </a:br>
            <a:r>
              <a:rPr lang="en-US" sz="6000" i="1" u="none" dirty="0"/>
              <a:t>as of December 31, 2025 </a:t>
            </a:r>
            <a:r>
              <a:rPr lang="en-US" sz="4000" b="0" i="1" u="none" dirty="0"/>
              <a:t>(Slide 3 of 3)</a:t>
            </a:r>
            <a:endParaRPr lang="en-US" sz="4000" b="0" u="none" dirty="0"/>
          </a:p>
        </p:txBody>
      </p:sp>
      <p:sp>
        <p:nvSpPr>
          <p:cNvPr id="5" name="Content Placeholder 2" descr="Table listing grant awards">
            <a:extLst>
              <a:ext uri="{FF2B5EF4-FFF2-40B4-BE49-F238E27FC236}">
                <a16:creationId xmlns:a16="http://schemas.microsoft.com/office/drawing/2014/main" id="{C642D0B3-511D-EE38-79CE-5CDF06C7A83B}"/>
              </a:ext>
            </a:extLst>
          </p:cNvPr>
          <p:cNvSpPr txBox="1">
            <a:spLocks/>
          </p:cNvSpPr>
          <p:nvPr/>
        </p:nvSpPr>
        <p:spPr>
          <a:xfrm>
            <a:off x="30436" y="3063875"/>
            <a:ext cx="20073664" cy="8245475"/>
          </a:xfrm>
          <a:prstGeom prst="rect">
            <a:avLst/>
          </a:prstGeom>
          <a:solidFill>
            <a:schemeClr val="bg1"/>
          </a:solidFill>
        </p:spPr>
        <p:txBody>
          <a:bodyPr vert="horz" lIns="150781" tIns="75390" rIns="150781" bIns="753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968" i="1" dirty="0">
              <a:solidFill>
                <a:srgbClr val="003768"/>
              </a:solidFill>
            </a:endParaRPr>
          </a:p>
          <a:p>
            <a:endParaRPr lang="en-US" sz="2968" i="1" dirty="0">
              <a:solidFill>
                <a:srgbClr val="003768"/>
              </a:solidFill>
            </a:endParaRPr>
          </a:p>
          <a:p>
            <a:endParaRPr lang="en-US" sz="3958" dirty="0">
              <a:solidFill>
                <a:srgbClr val="003768"/>
              </a:solidFill>
            </a:endParaRPr>
          </a:p>
          <a:p>
            <a:endParaRPr lang="en-US" sz="3958" dirty="0">
              <a:solidFill>
                <a:srgbClr val="003768"/>
              </a:solidFill>
            </a:endParaRPr>
          </a:p>
        </p:txBody>
      </p:sp>
      <p:graphicFrame>
        <p:nvGraphicFramePr>
          <p:cNvPr id="9" name="Table 8" descr="Table listing grant awards">
            <a:extLst>
              <a:ext uri="{FF2B5EF4-FFF2-40B4-BE49-F238E27FC236}">
                <a16:creationId xmlns:a16="http://schemas.microsoft.com/office/drawing/2014/main" id="{D51CFD83-34DE-491A-B198-BE955417D200}"/>
              </a:ext>
            </a:extLst>
          </p:cNvPr>
          <p:cNvGraphicFramePr>
            <a:graphicFrameLocks noGrp="1"/>
          </p:cNvGraphicFramePr>
          <p:nvPr>
            <p:extLst>
              <p:ext uri="{D42A27DB-BD31-4B8C-83A1-F6EECF244321}">
                <p14:modId xmlns:p14="http://schemas.microsoft.com/office/powerpoint/2010/main" val="456147913"/>
              </p:ext>
            </p:extLst>
          </p:nvPr>
        </p:nvGraphicFramePr>
        <p:xfrm>
          <a:off x="30436" y="3063875"/>
          <a:ext cx="20043227" cy="8163528"/>
        </p:xfrm>
        <a:graphic>
          <a:graphicData uri="http://schemas.openxmlformats.org/drawingml/2006/table">
            <a:tbl>
              <a:tblPr firstRow="1" bandRow="1">
                <a:tableStyleId>{3B4B98B0-60AC-42C2-AFA5-B58CD77FA1E5}</a:tableStyleId>
              </a:tblPr>
              <a:tblGrid>
                <a:gridCol w="6103282">
                  <a:extLst>
                    <a:ext uri="{9D8B030D-6E8A-4147-A177-3AD203B41FA5}">
                      <a16:colId xmlns:a16="http://schemas.microsoft.com/office/drawing/2014/main" val="1672397980"/>
                    </a:ext>
                  </a:extLst>
                </a:gridCol>
                <a:gridCol w="9211938">
                  <a:extLst>
                    <a:ext uri="{9D8B030D-6E8A-4147-A177-3AD203B41FA5}">
                      <a16:colId xmlns:a16="http://schemas.microsoft.com/office/drawing/2014/main" val="2058064880"/>
                    </a:ext>
                  </a:extLst>
                </a:gridCol>
                <a:gridCol w="2991911">
                  <a:extLst>
                    <a:ext uri="{9D8B030D-6E8A-4147-A177-3AD203B41FA5}">
                      <a16:colId xmlns:a16="http://schemas.microsoft.com/office/drawing/2014/main" val="796701426"/>
                    </a:ext>
                  </a:extLst>
                </a:gridCol>
                <a:gridCol w="1736096">
                  <a:extLst>
                    <a:ext uri="{9D8B030D-6E8A-4147-A177-3AD203B41FA5}">
                      <a16:colId xmlns:a16="http://schemas.microsoft.com/office/drawing/2014/main" val="3587187553"/>
                    </a:ext>
                  </a:extLst>
                </a:gridCol>
              </a:tblGrid>
              <a:tr h="527894">
                <a:tc>
                  <a:txBody>
                    <a:bodyPr/>
                    <a:lstStyle/>
                    <a:p>
                      <a:pPr marL="0" marR="0">
                        <a:spcBef>
                          <a:spcPts val="0"/>
                        </a:spcBef>
                        <a:spcAft>
                          <a:spcPts val="0"/>
                        </a:spcAft>
                      </a:pPr>
                      <a:r>
                        <a:rPr lang="en-US" sz="2400" kern="100">
                          <a:effectLst/>
                        </a:rPr>
                        <a:t>Funder</a:t>
                      </a:r>
                      <a:endParaRPr lang="en-US" sz="3600" kern="100">
                        <a:effectLst/>
                        <a:latin typeface="Arial" panose="020B0604020202020204" pitchFamily="34" charset="0"/>
                        <a:ea typeface="Calibri" panose="020F0502020204030204" pitchFamily="34" charset="0"/>
                      </a:endParaRPr>
                    </a:p>
                  </a:txBody>
                  <a:tcPr marL="54441" marR="54441" marT="0" marB="0"/>
                </a:tc>
                <a:tc>
                  <a:txBody>
                    <a:bodyPr/>
                    <a:lstStyle/>
                    <a:p>
                      <a:pPr marL="0" marR="0">
                        <a:spcBef>
                          <a:spcPts val="0"/>
                        </a:spcBef>
                        <a:spcAft>
                          <a:spcPts val="0"/>
                        </a:spcAft>
                      </a:pPr>
                      <a:r>
                        <a:rPr lang="en-US" sz="2400" kern="100">
                          <a:effectLst/>
                        </a:rPr>
                        <a:t>Project Title</a:t>
                      </a:r>
                      <a:endParaRPr lang="en-US" sz="3600" kern="100">
                        <a:effectLst/>
                        <a:latin typeface="Arial" panose="020B0604020202020204" pitchFamily="34" charset="0"/>
                        <a:ea typeface="Calibri" panose="020F0502020204030204" pitchFamily="34" charset="0"/>
                      </a:endParaRPr>
                    </a:p>
                  </a:txBody>
                  <a:tcPr marL="54441" marR="54441" marT="0" marB="0"/>
                </a:tc>
                <a:tc>
                  <a:txBody>
                    <a:bodyPr/>
                    <a:lstStyle/>
                    <a:p>
                      <a:pPr marL="0" marR="0">
                        <a:spcBef>
                          <a:spcPts val="0"/>
                        </a:spcBef>
                        <a:spcAft>
                          <a:spcPts val="0"/>
                        </a:spcAft>
                      </a:pPr>
                      <a:r>
                        <a:rPr lang="en-US" sz="2400" kern="100">
                          <a:effectLst/>
                        </a:rPr>
                        <a:t>Start &amp; End Dates</a:t>
                      </a:r>
                      <a:endParaRPr lang="en-US" sz="3600" kern="100">
                        <a:effectLst/>
                        <a:latin typeface="Arial" panose="020B0604020202020204" pitchFamily="34" charset="0"/>
                        <a:ea typeface="Calibri" panose="020F0502020204030204" pitchFamily="34" charset="0"/>
                      </a:endParaRPr>
                    </a:p>
                  </a:txBody>
                  <a:tcPr marL="54441" marR="54441" marT="0" marB="0"/>
                </a:tc>
                <a:tc>
                  <a:txBody>
                    <a:bodyPr/>
                    <a:lstStyle/>
                    <a:p>
                      <a:pPr marL="0" marR="0">
                        <a:spcBef>
                          <a:spcPts val="0"/>
                        </a:spcBef>
                        <a:spcAft>
                          <a:spcPts val="0"/>
                        </a:spcAft>
                      </a:pPr>
                      <a:r>
                        <a:rPr lang="en-US" sz="2400" kern="100">
                          <a:effectLst/>
                        </a:rPr>
                        <a:t>Awarded</a:t>
                      </a:r>
                      <a:endParaRPr lang="en-US" sz="3600" kern="100">
                        <a:effectLst/>
                        <a:latin typeface="Arial" panose="020B0604020202020204" pitchFamily="34" charset="0"/>
                        <a:ea typeface="Calibri" panose="020F0502020204030204" pitchFamily="34" charset="0"/>
                      </a:endParaRPr>
                    </a:p>
                  </a:txBody>
                  <a:tcPr marL="54441" marR="54441" marT="0" marB="0"/>
                </a:tc>
                <a:extLst>
                  <a:ext uri="{0D108BD9-81ED-4DB2-BD59-A6C34878D82A}">
                    <a16:rowId xmlns:a16="http://schemas.microsoft.com/office/drawing/2014/main" val="4209626460"/>
                  </a:ext>
                </a:extLst>
              </a:tr>
              <a:tr h="527894">
                <a:tc>
                  <a:txBody>
                    <a:bodyPr/>
                    <a:lstStyle/>
                    <a:p>
                      <a:pPr marL="0" marR="0">
                        <a:spcBef>
                          <a:spcPts val="0"/>
                        </a:spcBef>
                        <a:spcAft>
                          <a:spcPts val="0"/>
                        </a:spcAft>
                      </a:pPr>
                      <a:r>
                        <a:rPr lang="en-US" sz="2400" kern="100">
                          <a:effectLst/>
                        </a:rPr>
                        <a:t>Ocean County</a:t>
                      </a:r>
                      <a:endParaRPr lang="en-US" sz="3600" kern="100">
                        <a:effectLst/>
                        <a:latin typeface="Arial" panose="020B0604020202020204" pitchFamily="34" charset="0"/>
                        <a:ea typeface="Calibri" panose="020F0502020204030204" pitchFamily="34" charset="0"/>
                      </a:endParaRPr>
                    </a:p>
                  </a:txBody>
                  <a:tcPr marL="54441" marR="54441" marT="0" marB="0"/>
                </a:tc>
                <a:tc>
                  <a:txBody>
                    <a:bodyPr/>
                    <a:lstStyle/>
                    <a:p>
                      <a:pPr marL="0" marR="0">
                        <a:spcBef>
                          <a:spcPts val="0"/>
                        </a:spcBef>
                        <a:spcAft>
                          <a:spcPts val="0"/>
                        </a:spcAft>
                      </a:pPr>
                      <a:r>
                        <a:rPr lang="en-US" sz="2400" kern="100">
                          <a:effectLst/>
                        </a:rPr>
                        <a:t>Youth Employment Activities-WRAP</a:t>
                      </a:r>
                      <a:endParaRPr lang="en-US" sz="3600" kern="100">
                        <a:effectLst/>
                        <a:latin typeface="Arial" panose="020B0604020202020204" pitchFamily="34" charset="0"/>
                        <a:ea typeface="Calibri" panose="020F0502020204030204" pitchFamily="34" charset="0"/>
                      </a:endParaRPr>
                    </a:p>
                  </a:txBody>
                  <a:tcPr marL="54441" marR="54441" marT="0" marB="0"/>
                </a:tc>
                <a:tc>
                  <a:txBody>
                    <a:bodyPr/>
                    <a:lstStyle/>
                    <a:p>
                      <a:pPr marL="0" marR="0">
                        <a:spcBef>
                          <a:spcPts val="0"/>
                        </a:spcBef>
                        <a:spcAft>
                          <a:spcPts val="0"/>
                        </a:spcAft>
                      </a:pPr>
                      <a:r>
                        <a:rPr lang="en-US" sz="2400" kern="100">
                          <a:effectLst/>
                        </a:rPr>
                        <a:t>10/1/24 to 9/30/25</a:t>
                      </a:r>
                      <a:endParaRPr lang="en-US" sz="3600" kern="100">
                        <a:effectLst/>
                        <a:latin typeface="Arial" panose="020B0604020202020204" pitchFamily="34" charset="0"/>
                        <a:ea typeface="Calibri" panose="020F0502020204030204" pitchFamily="34" charset="0"/>
                      </a:endParaRPr>
                    </a:p>
                  </a:txBody>
                  <a:tcPr marL="54441" marR="54441" marT="0" marB="0"/>
                </a:tc>
                <a:tc>
                  <a:txBody>
                    <a:bodyPr/>
                    <a:lstStyle/>
                    <a:p>
                      <a:pPr marL="0" marR="0">
                        <a:spcBef>
                          <a:spcPts val="0"/>
                        </a:spcBef>
                        <a:spcAft>
                          <a:spcPts val="0"/>
                        </a:spcAft>
                      </a:pPr>
                      <a:r>
                        <a:rPr lang="en-US" sz="2400" kern="100">
                          <a:effectLst/>
                        </a:rPr>
                        <a:t>$446,683</a:t>
                      </a:r>
                      <a:endParaRPr lang="en-US" sz="3600" kern="100">
                        <a:effectLst/>
                        <a:latin typeface="Arial" panose="020B0604020202020204" pitchFamily="34" charset="0"/>
                        <a:ea typeface="Calibri" panose="020F0502020204030204" pitchFamily="34" charset="0"/>
                      </a:endParaRPr>
                    </a:p>
                  </a:txBody>
                  <a:tcPr marL="54441" marR="54441" marT="0" marB="0"/>
                </a:tc>
                <a:extLst>
                  <a:ext uri="{0D108BD9-81ED-4DB2-BD59-A6C34878D82A}">
                    <a16:rowId xmlns:a16="http://schemas.microsoft.com/office/drawing/2014/main" val="1342943618"/>
                  </a:ext>
                </a:extLst>
              </a:tr>
              <a:tr h="527894">
                <a:tc>
                  <a:txBody>
                    <a:bodyPr/>
                    <a:lstStyle/>
                    <a:p>
                      <a:pPr marL="0" marR="0">
                        <a:spcBef>
                          <a:spcPts val="0"/>
                        </a:spcBef>
                        <a:spcAft>
                          <a:spcPts val="0"/>
                        </a:spcAft>
                      </a:pPr>
                      <a:r>
                        <a:rPr lang="en-US" sz="2400" kern="100">
                          <a:effectLst/>
                        </a:rPr>
                        <a:t>NJ OSHE</a:t>
                      </a:r>
                      <a:endParaRPr lang="en-US" sz="3600" kern="100">
                        <a:effectLst/>
                        <a:latin typeface="Arial" panose="020B0604020202020204" pitchFamily="34" charset="0"/>
                        <a:ea typeface="Calibri" panose="020F0502020204030204" pitchFamily="34" charset="0"/>
                      </a:endParaRPr>
                    </a:p>
                  </a:txBody>
                  <a:tcPr marL="54441" marR="54441" marT="0" marB="0"/>
                </a:tc>
                <a:tc>
                  <a:txBody>
                    <a:bodyPr/>
                    <a:lstStyle/>
                    <a:p>
                      <a:pPr marL="0" marR="0">
                        <a:spcBef>
                          <a:spcPts val="0"/>
                        </a:spcBef>
                        <a:spcAft>
                          <a:spcPts val="0"/>
                        </a:spcAft>
                      </a:pPr>
                      <a:r>
                        <a:rPr lang="en-US" sz="2400" kern="100">
                          <a:effectLst/>
                        </a:rPr>
                        <a:t>Centers for Adult Transition</a:t>
                      </a:r>
                      <a:endParaRPr lang="en-US" sz="3600" kern="100">
                        <a:effectLst/>
                        <a:latin typeface="Arial" panose="020B0604020202020204" pitchFamily="34" charset="0"/>
                        <a:ea typeface="Calibri" panose="020F0502020204030204" pitchFamily="34" charset="0"/>
                      </a:endParaRPr>
                    </a:p>
                  </a:txBody>
                  <a:tcPr marL="54441" marR="54441" marT="0" marB="0"/>
                </a:tc>
                <a:tc>
                  <a:txBody>
                    <a:bodyPr/>
                    <a:lstStyle/>
                    <a:p>
                      <a:pPr marL="0" marR="0">
                        <a:spcBef>
                          <a:spcPts val="0"/>
                        </a:spcBef>
                        <a:spcAft>
                          <a:spcPts val="0"/>
                        </a:spcAft>
                      </a:pPr>
                      <a:r>
                        <a:rPr lang="en-US" sz="2400" kern="100">
                          <a:effectLst/>
                        </a:rPr>
                        <a:t>7/1/24 to 6/30/25</a:t>
                      </a:r>
                      <a:endParaRPr lang="en-US" sz="3600" kern="100">
                        <a:effectLst/>
                        <a:latin typeface="Arial" panose="020B0604020202020204" pitchFamily="34" charset="0"/>
                        <a:ea typeface="Calibri" panose="020F0502020204030204" pitchFamily="34" charset="0"/>
                      </a:endParaRPr>
                    </a:p>
                  </a:txBody>
                  <a:tcPr marL="54441" marR="54441" marT="0" marB="0"/>
                </a:tc>
                <a:tc>
                  <a:txBody>
                    <a:bodyPr/>
                    <a:lstStyle/>
                    <a:p>
                      <a:pPr marL="0" marR="0">
                        <a:spcBef>
                          <a:spcPts val="0"/>
                        </a:spcBef>
                        <a:spcAft>
                          <a:spcPts val="0"/>
                        </a:spcAft>
                      </a:pPr>
                      <a:r>
                        <a:rPr lang="en-US" sz="2400" kern="100">
                          <a:effectLst/>
                        </a:rPr>
                        <a:t>$202,570</a:t>
                      </a:r>
                      <a:endParaRPr lang="en-US" sz="3600" kern="100">
                        <a:effectLst/>
                        <a:latin typeface="Arial" panose="020B0604020202020204" pitchFamily="34" charset="0"/>
                        <a:ea typeface="Calibri" panose="020F0502020204030204" pitchFamily="34" charset="0"/>
                      </a:endParaRPr>
                    </a:p>
                  </a:txBody>
                  <a:tcPr marL="54441" marR="54441" marT="0" marB="0"/>
                </a:tc>
                <a:extLst>
                  <a:ext uri="{0D108BD9-81ED-4DB2-BD59-A6C34878D82A}">
                    <a16:rowId xmlns:a16="http://schemas.microsoft.com/office/drawing/2014/main" val="3261321644"/>
                  </a:ext>
                </a:extLst>
              </a:tr>
              <a:tr h="527894">
                <a:tc>
                  <a:txBody>
                    <a:bodyPr/>
                    <a:lstStyle/>
                    <a:p>
                      <a:pPr marL="0" marR="0">
                        <a:spcBef>
                          <a:spcPts val="0"/>
                        </a:spcBef>
                        <a:spcAft>
                          <a:spcPts val="0"/>
                        </a:spcAft>
                      </a:pPr>
                      <a:r>
                        <a:rPr lang="en-US" sz="2400" kern="100">
                          <a:effectLst/>
                        </a:rPr>
                        <a:t>DOL-ETA</a:t>
                      </a:r>
                      <a:endParaRPr lang="en-US" sz="3600" kern="100">
                        <a:effectLst/>
                        <a:latin typeface="Arial" panose="020B0604020202020204" pitchFamily="34" charset="0"/>
                        <a:ea typeface="Calibri" panose="020F0502020204030204" pitchFamily="34" charset="0"/>
                      </a:endParaRPr>
                    </a:p>
                  </a:txBody>
                  <a:tcPr marL="54441" marR="54441" marT="0" marB="0"/>
                </a:tc>
                <a:tc>
                  <a:txBody>
                    <a:bodyPr/>
                    <a:lstStyle/>
                    <a:p>
                      <a:pPr marL="0" marR="0">
                        <a:spcBef>
                          <a:spcPts val="0"/>
                        </a:spcBef>
                        <a:spcAft>
                          <a:spcPts val="0"/>
                        </a:spcAft>
                      </a:pPr>
                      <a:r>
                        <a:rPr lang="en-US" sz="2400" kern="100">
                          <a:effectLst/>
                        </a:rPr>
                        <a:t>SCCT5 Project - Consortium OCC Lead</a:t>
                      </a:r>
                      <a:endParaRPr lang="en-US" sz="3600" kern="100">
                        <a:effectLst/>
                        <a:latin typeface="Arial" panose="020B0604020202020204" pitchFamily="34" charset="0"/>
                        <a:ea typeface="Calibri" panose="020F0502020204030204" pitchFamily="34" charset="0"/>
                      </a:endParaRPr>
                    </a:p>
                  </a:txBody>
                  <a:tcPr marL="54441" marR="54441" marT="0" marB="0"/>
                </a:tc>
                <a:tc>
                  <a:txBody>
                    <a:bodyPr/>
                    <a:lstStyle/>
                    <a:p>
                      <a:pPr marL="0" marR="0">
                        <a:spcBef>
                          <a:spcPts val="0"/>
                        </a:spcBef>
                        <a:spcAft>
                          <a:spcPts val="0"/>
                        </a:spcAft>
                      </a:pPr>
                      <a:r>
                        <a:rPr lang="en-US" sz="2400" kern="100">
                          <a:effectLst/>
                        </a:rPr>
                        <a:t>2/1/25 to 1/31/29</a:t>
                      </a:r>
                      <a:endParaRPr lang="en-US" sz="3600" kern="100">
                        <a:effectLst/>
                        <a:latin typeface="Arial" panose="020B0604020202020204" pitchFamily="34" charset="0"/>
                        <a:ea typeface="Calibri" panose="020F0502020204030204" pitchFamily="34" charset="0"/>
                      </a:endParaRPr>
                    </a:p>
                  </a:txBody>
                  <a:tcPr marL="54441" marR="54441" marT="0" marB="0"/>
                </a:tc>
                <a:tc>
                  <a:txBody>
                    <a:bodyPr/>
                    <a:lstStyle/>
                    <a:p>
                      <a:pPr marL="0" marR="0">
                        <a:spcBef>
                          <a:spcPts val="0"/>
                        </a:spcBef>
                        <a:spcAft>
                          <a:spcPts val="0"/>
                        </a:spcAft>
                      </a:pPr>
                      <a:r>
                        <a:rPr lang="en-US" sz="2400" kern="100">
                          <a:effectLst/>
                        </a:rPr>
                        <a:t>$5,742,966</a:t>
                      </a:r>
                      <a:endParaRPr lang="en-US" sz="3600" kern="100">
                        <a:effectLst/>
                        <a:latin typeface="Arial" panose="020B0604020202020204" pitchFamily="34" charset="0"/>
                        <a:ea typeface="Calibri" panose="020F0502020204030204" pitchFamily="34" charset="0"/>
                      </a:endParaRPr>
                    </a:p>
                  </a:txBody>
                  <a:tcPr marL="54441" marR="54441" marT="0" marB="0"/>
                </a:tc>
                <a:extLst>
                  <a:ext uri="{0D108BD9-81ED-4DB2-BD59-A6C34878D82A}">
                    <a16:rowId xmlns:a16="http://schemas.microsoft.com/office/drawing/2014/main" val="1727131341"/>
                  </a:ext>
                </a:extLst>
              </a:tr>
              <a:tr h="527894">
                <a:tc>
                  <a:txBody>
                    <a:bodyPr/>
                    <a:lstStyle/>
                    <a:p>
                      <a:pPr marL="0" marR="0">
                        <a:spcBef>
                          <a:spcPts val="0"/>
                        </a:spcBef>
                        <a:spcAft>
                          <a:spcPts val="0"/>
                        </a:spcAft>
                      </a:pPr>
                      <a:r>
                        <a:rPr lang="en-US" sz="2400" kern="100">
                          <a:effectLst/>
                        </a:rPr>
                        <a:t>NJ OSHE</a:t>
                      </a:r>
                      <a:endParaRPr lang="en-US" sz="3600" kern="100">
                        <a:effectLst/>
                        <a:latin typeface="Arial" panose="020B0604020202020204" pitchFamily="34" charset="0"/>
                        <a:ea typeface="Calibri" panose="020F0502020204030204" pitchFamily="34" charset="0"/>
                      </a:endParaRPr>
                    </a:p>
                  </a:txBody>
                  <a:tcPr marL="54441" marR="54441" marT="0" marB="0"/>
                </a:tc>
                <a:tc>
                  <a:txBody>
                    <a:bodyPr/>
                    <a:lstStyle/>
                    <a:p>
                      <a:pPr marL="0" marR="0">
                        <a:spcBef>
                          <a:spcPts val="0"/>
                        </a:spcBef>
                        <a:spcAft>
                          <a:spcPts val="0"/>
                        </a:spcAft>
                      </a:pPr>
                      <a:r>
                        <a:rPr lang="en-US" sz="2400" kern="100">
                          <a:effectLst/>
                        </a:rPr>
                        <a:t>Hunger Free Campus</a:t>
                      </a:r>
                      <a:endParaRPr lang="en-US" sz="3600" kern="100">
                        <a:effectLst/>
                        <a:latin typeface="Arial" panose="020B0604020202020204" pitchFamily="34" charset="0"/>
                        <a:ea typeface="Calibri" panose="020F0502020204030204" pitchFamily="34" charset="0"/>
                      </a:endParaRPr>
                    </a:p>
                  </a:txBody>
                  <a:tcPr marL="54441" marR="54441" marT="0" marB="0"/>
                </a:tc>
                <a:tc>
                  <a:txBody>
                    <a:bodyPr/>
                    <a:lstStyle/>
                    <a:p>
                      <a:pPr marL="0" marR="0">
                        <a:spcBef>
                          <a:spcPts val="0"/>
                        </a:spcBef>
                        <a:spcAft>
                          <a:spcPts val="0"/>
                        </a:spcAft>
                      </a:pPr>
                      <a:r>
                        <a:rPr lang="en-US" sz="2400" kern="100">
                          <a:effectLst/>
                        </a:rPr>
                        <a:t>7/1/24 to 6/30/25</a:t>
                      </a:r>
                      <a:endParaRPr lang="en-US" sz="3600" kern="100">
                        <a:effectLst/>
                        <a:latin typeface="Arial" panose="020B0604020202020204" pitchFamily="34" charset="0"/>
                        <a:ea typeface="Calibri" panose="020F0502020204030204" pitchFamily="34" charset="0"/>
                      </a:endParaRPr>
                    </a:p>
                  </a:txBody>
                  <a:tcPr marL="54441" marR="54441" marT="0" marB="0"/>
                </a:tc>
                <a:tc>
                  <a:txBody>
                    <a:bodyPr/>
                    <a:lstStyle/>
                    <a:p>
                      <a:pPr marL="0" marR="0">
                        <a:spcBef>
                          <a:spcPts val="0"/>
                        </a:spcBef>
                        <a:spcAft>
                          <a:spcPts val="0"/>
                        </a:spcAft>
                      </a:pPr>
                      <a:r>
                        <a:rPr lang="en-US" sz="2400" kern="100">
                          <a:effectLst/>
                        </a:rPr>
                        <a:t>$37,000</a:t>
                      </a:r>
                      <a:endParaRPr lang="en-US" sz="3600" kern="100">
                        <a:effectLst/>
                        <a:latin typeface="Arial" panose="020B0604020202020204" pitchFamily="34" charset="0"/>
                        <a:ea typeface="Calibri" panose="020F0502020204030204" pitchFamily="34" charset="0"/>
                      </a:endParaRPr>
                    </a:p>
                  </a:txBody>
                  <a:tcPr marL="54441" marR="54441" marT="0" marB="0"/>
                </a:tc>
                <a:extLst>
                  <a:ext uri="{0D108BD9-81ED-4DB2-BD59-A6C34878D82A}">
                    <a16:rowId xmlns:a16="http://schemas.microsoft.com/office/drawing/2014/main" val="1725501536"/>
                  </a:ext>
                </a:extLst>
              </a:tr>
              <a:tr h="527894">
                <a:tc>
                  <a:txBody>
                    <a:bodyPr/>
                    <a:lstStyle/>
                    <a:p>
                      <a:pPr marL="0" marR="0">
                        <a:spcBef>
                          <a:spcPts val="0"/>
                        </a:spcBef>
                        <a:spcAft>
                          <a:spcPts val="0"/>
                        </a:spcAft>
                      </a:pPr>
                      <a:r>
                        <a:rPr lang="en-US" sz="2400" kern="100">
                          <a:effectLst/>
                        </a:rPr>
                        <a:t>NJ OSHE</a:t>
                      </a:r>
                      <a:endParaRPr lang="en-US" sz="3600" kern="100">
                        <a:effectLst/>
                        <a:latin typeface="Arial" panose="020B0604020202020204" pitchFamily="34" charset="0"/>
                        <a:ea typeface="Calibri" panose="020F0502020204030204" pitchFamily="34" charset="0"/>
                      </a:endParaRPr>
                    </a:p>
                  </a:txBody>
                  <a:tcPr marL="54441" marR="54441" marT="0" marB="0"/>
                </a:tc>
                <a:tc>
                  <a:txBody>
                    <a:bodyPr/>
                    <a:lstStyle/>
                    <a:p>
                      <a:pPr marL="0" marR="0">
                        <a:spcBef>
                          <a:spcPts val="0"/>
                        </a:spcBef>
                        <a:spcAft>
                          <a:spcPts val="0"/>
                        </a:spcAft>
                      </a:pPr>
                      <a:r>
                        <a:rPr lang="en-US" sz="2400" kern="100">
                          <a:effectLst/>
                        </a:rPr>
                        <a:t>College Readiness Now</a:t>
                      </a:r>
                      <a:endParaRPr lang="en-US" sz="3600" kern="100">
                        <a:effectLst/>
                        <a:latin typeface="Arial" panose="020B0604020202020204" pitchFamily="34" charset="0"/>
                        <a:ea typeface="Calibri" panose="020F0502020204030204" pitchFamily="34" charset="0"/>
                      </a:endParaRPr>
                    </a:p>
                  </a:txBody>
                  <a:tcPr marL="54441" marR="54441" marT="0" marB="0"/>
                </a:tc>
                <a:tc>
                  <a:txBody>
                    <a:bodyPr/>
                    <a:lstStyle/>
                    <a:p>
                      <a:pPr marL="0" marR="0">
                        <a:spcBef>
                          <a:spcPts val="0"/>
                        </a:spcBef>
                        <a:spcAft>
                          <a:spcPts val="0"/>
                        </a:spcAft>
                      </a:pPr>
                      <a:r>
                        <a:rPr lang="en-US" sz="2400" kern="100">
                          <a:effectLst/>
                        </a:rPr>
                        <a:t>10/1/24 to 9/30/25</a:t>
                      </a:r>
                      <a:endParaRPr lang="en-US" sz="3600" kern="100">
                        <a:effectLst/>
                        <a:latin typeface="Arial" panose="020B0604020202020204" pitchFamily="34" charset="0"/>
                        <a:ea typeface="Calibri" panose="020F0502020204030204" pitchFamily="34" charset="0"/>
                      </a:endParaRPr>
                    </a:p>
                  </a:txBody>
                  <a:tcPr marL="54441" marR="54441" marT="0" marB="0"/>
                </a:tc>
                <a:tc>
                  <a:txBody>
                    <a:bodyPr/>
                    <a:lstStyle/>
                    <a:p>
                      <a:pPr marL="0" marR="0">
                        <a:spcBef>
                          <a:spcPts val="0"/>
                        </a:spcBef>
                        <a:spcAft>
                          <a:spcPts val="0"/>
                        </a:spcAft>
                      </a:pPr>
                      <a:r>
                        <a:rPr lang="en-US" sz="2400" kern="100">
                          <a:effectLst/>
                        </a:rPr>
                        <a:t>$46,311</a:t>
                      </a:r>
                      <a:endParaRPr lang="en-US" sz="3600" kern="100">
                        <a:effectLst/>
                        <a:latin typeface="Arial" panose="020B0604020202020204" pitchFamily="34" charset="0"/>
                        <a:ea typeface="Calibri" panose="020F0502020204030204" pitchFamily="34" charset="0"/>
                      </a:endParaRPr>
                    </a:p>
                  </a:txBody>
                  <a:tcPr marL="54441" marR="54441" marT="0" marB="0"/>
                </a:tc>
                <a:extLst>
                  <a:ext uri="{0D108BD9-81ED-4DB2-BD59-A6C34878D82A}">
                    <a16:rowId xmlns:a16="http://schemas.microsoft.com/office/drawing/2014/main" val="3899749030"/>
                  </a:ext>
                </a:extLst>
              </a:tr>
              <a:tr h="527894">
                <a:tc>
                  <a:txBody>
                    <a:bodyPr/>
                    <a:lstStyle/>
                    <a:p>
                      <a:pPr marL="0" marR="0">
                        <a:spcBef>
                          <a:spcPts val="0"/>
                        </a:spcBef>
                        <a:spcAft>
                          <a:spcPts val="0"/>
                        </a:spcAft>
                      </a:pPr>
                      <a:r>
                        <a:rPr lang="en-US" sz="2400" kern="100">
                          <a:effectLst/>
                        </a:rPr>
                        <a:t>Engage New Jersey &amp; AmeriCorps</a:t>
                      </a:r>
                      <a:endParaRPr lang="en-US" sz="3600" kern="100">
                        <a:effectLst/>
                        <a:latin typeface="Arial" panose="020B0604020202020204" pitchFamily="34" charset="0"/>
                        <a:ea typeface="Calibri" panose="020F0502020204030204" pitchFamily="34" charset="0"/>
                      </a:endParaRPr>
                    </a:p>
                  </a:txBody>
                  <a:tcPr marL="54441" marR="54441" marT="0" marB="0"/>
                </a:tc>
                <a:tc>
                  <a:txBody>
                    <a:bodyPr/>
                    <a:lstStyle/>
                    <a:p>
                      <a:pPr marL="0" marR="0">
                        <a:spcBef>
                          <a:spcPts val="0"/>
                        </a:spcBef>
                        <a:spcAft>
                          <a:spcPts val="0"/>
                        </a:spcAft>
                      </a:pPr>
                      <a:r>
                        <a:rPr lang="en-US" sz="2400" kern="100">
                          <a:effectLst/>
                        </a:rPr>
                        <a:t>MLK Day of Service</a:t>
                      </a:r>
                      <a:endParaRPr lang="en-US" sz="3600" kern="100">
                        <a:effectLst/>
                        <a:latin typeface="Arial" panose="020B0604020202020204" pitchFamily="34" charset="0"/>
                        <a:ea typeface="Calibri" panose="020F0502020204030204" pitchFamily="34" charset="0"/>
                      </a:endParaRPr>
                    </a:p>
                  </a:txBody>
                  <a:tcPr marL="54441" marR="54441" marT="0" marB="0"/>
                </a:tc>
                <a:tc>
                  <a:txBody>
                    <a:bodyPr/>
                    <a:lstStyle/>
                    <a:p>
                      <a:pPr marL="0" marR="0">
                        <a:spcBef>
                          <a:spcPts val="0"/>
                        </a:spcBef>
                        <a:spcAft>
                          <a:spcPts val="0"/>
                        </a:spcAft>
                      </a:pPr>
                      <a:r>
                        <a:rPr lang="en-US" sz="2400" kern="100">
                          <a:effectLst/>
                        </a:rPr>
                        <a:t>1/5/25 to 1/27/25</a:t>
                      </a:r>
                      <a:endParaRPr lang="en-US" sz="3600" kern="100">
                        <a:effectLst/>
                        <a:latin typeface="Arial" panose="020B0604020202020204" pitchFamily="34" charset="0"/>
                        <a:ea typeface="Calibri" panose="020F0502020204030204" pitchFamily="34" charset="0"/>
                      </a:endParaRPr>
                    </a:p>
                  </a:txBody>
                  <a:tcPr marL="54441" marR="54441" marT="0" marB="0"/>
                </a:tc>
                <a:tc>
                  <a:txBody>
                    <a:bodyPr/>
                    <a:lstStyle/>
                    <a:p>
                      <a:pPr marL="0" marR="0">
                        <a:spcBef>
                          <a:spcPts val="0"/>
                        </a:spcBef>
                        <a:spcAft>
                          <a:spcPts val="0"/>
                        </a:spcAft>
                      </a:pPr>
                      <a:r>
                        <a:rPr lang="en-US" sz="2400" kern="100">
                          <a:effectLst/>
                        </a:rPr>
                        <a:t>$1,000</a:t>
                      </a:r>
                      <a:endParaRPr lang="en-US" sz="3600" kern="100">
                        <a:effectLst/>
                        <a:latin typeface="Arial" panose="020B0604020202020204" pitchFamily="34" charset="0"/>
                        <a:ea typeface="Calibri" panose="020F0502020204030204" pitchFamily="34" charset="0"/>
                      </a:endParaRPr>
                    </a:p>
                  </a:txBody>
                  <a:tcPr marL="54441" marR="54441" marT="0" marB="0"/>
                </a:tc>
                <a:extLst>
                  <a:ext uri="{0D108BD9-81ED-4DB2-BD59-A6C34878D82A}">
                    <a16:rowId xmlns:a16="http://schemas.microsoft.com/office/drawing/2014/main" val="395459581"/>
                  </a:ext>
                </a:extLst>
              </a:tr>
              <a:tr h="350105">
                <a:tc>
                  <a:txBody>
                    <a:bodyPr/>
                    <a:lstStyle/>
                    <a:p>
                      <a:pPr marL="0" marR="0">
                        <a:spcBef>
                          <a:spcPts val="0"/>
                        </a:spcBef>
                        <a:spcAft>
                          <a:spcPts val="0"/>
                        </a:spcAft>
                      </a:pPr>
                      <a:r>
                        <a:rPr lang="en-US" sz="2400" kern="100">
                          <a:effectLst/>
                        </a:rPr>
                        <a:t>Ocean County Dept of Human Services</a:t>
                      </a:r>
                      <a:endParaRPr lang="en-US" sz="3600" kern="100">
                        <a:effectLst/>
                        <a:latin typeface="Arial" panose="020B0604020202020204" pitchFamily="34" charset="0"/>
                        <a:ea typeface="Calibri" panose="020F0502020204030204" pitchFamily="34" charset="0"/>
                      </a:endParaRPr>
                    </a:p>
                  </a:txBody>
                  <a:tcPr marL="54441" marR="54441" marT="0" marB="0"/>
                </a:tc>
                <a:tc>
                  <a:txBody>
                    <a:bodyPr/>
                    <a:lstStyle/>
                    <a:p>
                      <a:pPr marL="0" marR="0">
                        <a:spcBef>
                          <a:spcPts val="0"/>
                        </a:spcBef>
                        <a:spcAft>
                          <a:spcPts val="0"/>
                        </a:spcAft>
                      </a:pPr>
                      <a:r>
                        <a:rPr lang="en-US" sz="2400" kern="100">
                          <a:effectLst/>
                        </a:rPr>
                        <a:t>Short-Term Basic Skills – Subaward with St. Francis</a:t>
                      </a:r>
                      <a:endParaRPr lang="en-US" sz="3600" kern="100">
                        <a:effectLst/>
                        <a:latin typeface="Arial" panose="020B0604020202020204" pitchFamily="34" charset="0"/>
                        <a:ea typeface="Calibri" panose="020F0502020204030204" pitchFamily="34" charset="0"/>
                      </a:endParaRPr>
                    </a:p>
                  </a:txBody>
                  <a:tcPr marL="54441" marR="54441" marT="0" marB="0"/>
                </a:tc>
                <a:tc>
                  <a:txBody>
                    <a:bodyPr/>
                    <a:lstStyle/>
                    <a:p>
                      <a:pPr marL="0" marR="0">
                        <a:spcBef>
                          <a:spcPts val="0"/>
                        </a:spcBef>
                        <a:spcAft>
                          <a:spcPts val="0"/>
                        </a:spcAft>
                      </a:pPr>
                      <a:r>
                        <a:rPr lang="en-US" sz="2400" kern="100">
                          <a:effectLst/>
                        </a:rPr>
                        <a:t>2/1/25 to 6/30/26</a:t>
                      </a:r>
                      <a:endParaRPr lang="en-US" sz="3600" kern="100">
                        <a:effectLst/>
                        <a:latin typeface="Arial" panose="020B0604020202020204" pitchFamily="34" charset="0"/>
                        <a:ea typeface="Calibri" panose="020F0502020204030204" pitchFamily="34" charset="0"/>
                      </a:endParaRPr>
                    </a:p>
                  </a:txBody>
                  <a:tcPr marL="54441" marR="54441" marT="0" marB="0"/>
                </a:tc>
                <a:tc>
                  <a:txBody>
                    <a:bodyPr/>
                    <a:lstStyle/>
                    <a:p>
                      <a:pPr marL="0" marR="0">
                        <a:spcBef>
                          <a:spcPts val="0"/>
                        </a:spcBef>
                        <a:spcAft>
                          <a:spcPts val="0"/>
                        </a:spcAft>
                      </a:pPr>
                      <a:r>
                        <a:rPr lang="en-US" sz="2400" kern="100">
                          <a:effectLst/>
                        </a:rPr>
                        <a:t>$50,000</a:t>
                      </a:r>
                      <a:endParaRPr lang="en-US" sz="3600" kern="100">
                        <a:effectLst/>
                        <a:latin typeface="Arial" panose="020B0604020202020204" pitchFamily="34" charset="0"/>
                        <a:ea typeface="Calibri" panose="020F0502020204030204" pitchFamily="34" charset="0"/>
                      </a:endParaRPr>
                    </a:p>
                  </a:txBody>
                  <a:tcPr marL="54441" marR="54441" marT="0" marB="0"/>
                </a:tc>
                <a:extLst>
                  <a:ext uri="{0D108BD9-81ED-4DB2-BD59-A6C34878D82A}">
                    <a16:rowId xmlns:a16="http://schemas.microsoft.com/office/drawing/2014/main" val="2465123455"/>
                  </a:ext>
                </a:extLst>
              </a:tr>
              <a:tr h="350105">
                <a:tc>
                  <a:txBody>
                    <a:bodyPr/>
                    <a:lstStyle/>
                    <a:p>
                      <a:pPr marL="0" marR="0">
                        <a:spcBef>
                          <a:spcPts val="0"/>
                        </a:spcBef>
                        <a:spcAft>
                          <a:spcPts val="0"/>
                        </a:spcAft>
                      </a:pPr>
                      <a:r>
                        <a:rPr lang="en-US" sz="2400" kern="100">
                          <a:effectLst/>
                        </a:rPr>
                        <a:t>Lumina Foundation- Video Contest</a:t>
                      </a:r>
                      <a:endParaRPr lang="en-US" sz="3600" kern="100">
                        <a:effectLst/>
                        <a:latin typeface="Arial" panose="020B0604020202020204" pitchFamily="34" charset="0"/>
                        <a:ea typeface="Calibri" panose="020F0502020204030204" pitchFamily="34" charset="0"/>
                      </a:endParaRPr>
                    </a:p>
                  </a:txBody>
                  <a:tcPr marL="54441" marR="54441" marT="0" marB="0"/>
                </a:tc>
                <a:tc>
                  <a:txBody>
                    <a:bodyPr/>
                    <a:lstStyle/>
                    <a:p>
                      <a:pPr marL="0" marR="0">
                        <a:spcBef>
                          <a:spcPts val="0"/>
                        </a:spcBef>
                        <a:spcAft>
                          <a:spcPts val="0"/>
                        </a:spcAft>
                      </a:pPr>
                      <a:r>
                        <a:rPr lang="en-US" sz="2400" kern="100">
                          <a:effectLst/>
                        </a:rPr>
                        <a:t>Video marketing project</a:t>
                      </a:r>
                      <a:endParaRPr lang="en-US" sz="3600" kern="100">
                        <a:effectLst/>
                        <a:latin typeface="Arial" panose="020B0604020202020204" pitchFamily="34" charset="0"/>
                        <a:ea typeface="Calibri" panose="020F0502020204030204" pitchFamily="34" charset="0"/>
                      </a:endParaRPr>
                    </a:p>
                  </a:txBody>
                  <a:tcPr marL="54441" marR="54441" marT="0" marB="0"/>
                </a:tc>
                <a:tc>
                  <a:txBody>
                    <a:bodyPr/>
                    <a:lstStyle/>
                    <a:p>
                      <a:pPr marL="0" marR="0">
                        <a:spcBef>
                          <a:spcPts val="0"/>
                        </a:spcBef>
                        <a:spcAft>
                          <a:spcPts val="0"/>
                        </a:spcAft>
                      </a:pPr>
                      <a:r>
                        <a:rPr lang="en-US" sz="2400" kern="100">
                          <a:effectLst/>
                        </a:rPr>
                        <a:t>7/1/24 to 6/30/25</a:t>
                      </a:r>
                      <a:endParaRPr lang="en-US" sz="3600" kern="100">
                        <a:effectLst/>
                        <a:latin typeface="Arial" panose="020B0604020202020204" pitchFamily="34" charset="0"/>
                        <a:ea typeface="Calibri" panose="020F0502020204030204" pitchFamily="34" charset="0"/>
                      </a:endParaRPr>
                    </a:p>
                  </a:txBody>
                  <a:tcPr marL="54441" marR="54441" marT="0" marB="0"/>
                </a:tc>
                <a:tc>
                  <a:txBody>
                    <a:bodyPr/>
                    <a:lstStyle/>
                    <a:p>
                      <a:pPr marL="0" marR="0">
                        <a:spcBef>
                          <a:spcPts val="0"/>
                        </a:spcBef>
                        <a:spcAft>
                          <a:spcPts val="0"/>
                        </a:spcAft>
                      </a:pPr>
                      <a:r>
                        <a:rPr lang="en-US" sz="2400" kern="100">
                          <a:effectLst/>
                        </a:rPr>
                        <a:t>$50,000</a:t>
                      </a:r>
                      <a:endParaRPr lang="en-US" sz="3600" kern="100">
                        <a:effectLst/>
                        <a:latin typeface="Arial" panose="020B0604020202020204" pitchFamily="34" charset="0"/>
                        <a:ea typeface="Calibri" panose="020F0502020204030204" pitchFamily="34" charset="0"/>
                      </a:endParaRPr>
                    </a:p>
                  </a:txBody>
                  <a:tcPr marL="54441" marR="54441" marT="0" marB="0"/>
                </a:tc>
                <a:extLst>
                  <a:ext uri="{0D108BD9-81ED-4DB2-BD59-A6C34878D82A}">
                    <a16:rowId xmlns:a16="http://schemas.microsoft.com/office/drawing/2014/main" val="1028785952"/>
                  </a:ext>
                </a:extLst>
              </a:tr>
              <a:tr h="196022">
                <a:tc>
                  <a:txBody>
                    <a:bodyPr/>
                    <a:lstStyle/>
                    <a:p>
                      <a:pPr marL="0" marR="0">
                        <a:spcBef>
                          <a:spcPts val="0"/>
                        </a:spcBef>
                        <a:spcAft>
                          <a:spcPts val="0"/>
                        </a:spcAft>
                      </a:pPr>
                      <a:r>
                        <a:rPr lang="en-US" sz="2400" kern="100">
                          <a:effectLst/>
                        </a:rPr>
                        <a:t>Tepper Foundation</a:t>
                      </a:r>
                      <a:endParaRPr lang="en-US" sz="3600" kern="100">
                        <a:effectLst/>
                        <a:latin typeface="Arial" panose="020B0604020202020204" pitchFamily="34" charset="0"/>
                        <a:ea typeface="Calibri" panose="020F0502020204030204" pitchFamily="34" charset="0"/>
                      </a:endParaRPr>
                    </a:p>
                  </a:txBody>
                  <a:tcPr marL="54441" marR="54441" marT="0" marB="0"/>
                </a:tc>
                <a:tc>
                  <a:txBody>
                    <a:bodyPr/>
                    <a:lstStyle/>
                    <a:p>
                      <a:pPr marL="0" marR="0">
                        <a:spcBef>
                          <a:spcPts val="0"/>
                        </a:spcBef>
                        <a:spcAft>
                          <a:spcPts val="0"/>
                        </a:spcAft>
                      </a:pPr>
                      <a:r>
                        <a:rPr lang="en-US" sz="2400" kern="100">
                          <a:effectLst/>
                        </a:rPr>
                        <a:t>Building Community to Expand Opportunity</a:t>
                      </a:r>
                      <a:endParaRPr lang="en-US" sz="3600" kern="100">
                        <a:effectLst/>
                        <a:latin typeface="Arial" panose="020B0604020202020204" pitchFamily="34" charset="0"/>
                        <a:ea typeface="Calibri" panose="020F0502020204030204" pitchFamily="34" charset="0"/>
                      </a:endParaRPr>
                    </a:p>
                  </a:txBody>
                  <a:tcPr marL="54441" marR="54441" marT="0" marB="0"/>
                </a:tc>
                <a:tc>
                  <a:txBody>
                    <a:bodyPr/>
                    <a:lstStyle/>
                    <a:p>
                      <a:pPr marL="0" marR="0">
                        <a:spcBef>
                          <a:spcPts val="0"/>
                        </a:spcBef>
                        <a:spcAft>
                          <a:spcPts val="0"/>
                        </a:spcAft>
                      </a:pPr>
                      <a:r>
                        <a:rPr lang="en-US" sz="2400" kern="100">
                          <a:effectLst/>
                        </a:rPr>
                        <a:t>7/1/24 to 2/28/26</a:t>
                      </a:r>
                      <a:endParaRPr lang="en-US" sz="3600" kern="100">
                        <a:effectLst/>
                        <a:latin typeface="Arial" panose="020B0604020202020204" pitchFamily="34" charset="0"/>
                        <a:ea typeface="Calibri" panose="020F0502020204030204" pitchFamily="34" charset="0"/>
                      </a:endParaRPr>
                    </a:p>
                  </a:txBody>
                  <a:tcPr marL="54441" marR="54441" marT="0" marB="0"/>
                </a:tc>
                <a:tc>
                  <a:txBody>
                    <a:bodyPr/>
                    <a:lstStyle/>
                    <a:p>
                      <a:pPr marL="0" marR="0">
                        <a:spcBef>
                          <a:spcPts val="0"/>
                        </a:spcBef>
                        <a:spcAft>
                          <a:spcPts val="0"/>
                        </a:spcAft>
                      </a:pPr>
                      <a:r>
                        <a:rPr lang="en-US" sz="2400" kern="100">
                          <a:effectLst/>
                        </a:rPr>
                        <a:t>$80,000</a:t>
                      </a:r>
                      <a:endParaRPr lang="en-US" sz="3600" kern="100">
                        <a:effectLst/>
                        <a:latin typeface="Arial" panose="020B0604020202020204" pitchFamily="34" charset="0"/>
                        <a:ea typeface="Calibri" panose="020F0502020204030204" pitchFamily="34" charset="0"/>
                      </a:endParaRPr>
                    </a:p>
                  </a:txBody>
                  <a:tcPr marL="54441" marR="54441" marT="0" marB="0"/>
                </a:tc>
                <a:extLst>
                  <a:ext uri="{0D108BD9-81ED-4DB2-BD59-A6C34878D82A}">
                    <a16:rowId xmlns:a16="http://schemas.microsoft.com/office/drawing/2014/main" val="685202360"/>
                  </a:ext>
                </a:extLst>
              </a:tr>
              <a:tr h="527894">
                <a:tc>
                  <a:txBody>
                    <a:bodyPr/>
                    <a:lstStyle/>
                    <a:p>
                      <a:pPr marL="0" marR="0">
                        <a:spcBef>
                          <a:spcPts val="0"/>
                        </a:spcBef>
                        <a:spcAft>
                          <a:spcPts val="0"/>
                        </a:spcAft>
                      </a:pPr>
                      <a:r>
                        <a:rPr lang="en-US" sz="2400" kern="100">
                          <a:effectLst/>
                        </a:rPr>
                        <a:t>SAMHSA Garrett Lee Smith Suicide Prevention </a:t>
                      </a:r>
                      <a:endParaRPr lang="en-US" sz="3600" kern="100">
                        <a:effectLst/>
                        <a:latin typeface="Arial" panose="020B0604020202020204" pitchFamily="34" charset="0"/>
                        <a:ea typeface="Calibri" panose="020F0502020204030204" pitchFamily="34" charset="0"/>
                      </a:endParaRPr>
                    </a:p>
                  </a:txBody>
                  <a:tcPr marL="54441" marR="54441" marT="0" marB="0"/>
                </a:tc>
                <a:tc>
                  <a:txBody>
                    <a:bodyPr/>
                    <a:lstStyle/>
                    <a:p>
                      <a:pPr marL="0" marR="0">
                        <a:spcBef>
                          <a:spcPts val="0"/>
                        </a:spcBef>
                        <a:spcAft>
                          <a:spcPts val="0"/>
                        </a:spcAft>
                      </a:pPr>
                      <a:r>
                        <a:rPr lang="en-US" sz="2400" kern="100" dirty="0">
                          <a:effectLst/>
                        </a:rPr>
                        <a:t>Ocean WAVES Suicide Prevention Project</a:t>
                      </a:r>
                      <a:endParaRPr lang="en-US" sz="3600" kern="100" dirty="0">
                        <a:effectLst/>
                        <a:latin typeface="Arial" panose="020B0604020202020204" pitchFamily="34" charset="0"/>
                        <a:ea typeface="Calibri" panose="020F0502020204030204" pitchFamily="34" charset="0"/>
                      </a:endParaRPr>
                    </a:p>
                  </a:txBody>
                  <a:tcPr marL="54441" marR="54441" marT="0" marB="0"/>
                </a:tc>
                <a:tc>
                  <a:txBody>
                    <a:bodyPr/>
                    <a:lstStyle/>
                    <a:p>
                      <a:pPr marL="0" marR="0">
                        <a:spcBef>
                          <a:spcPts val="0"/>
                        </a:spcBef>
                        <a:spcAft>
                          <a:spcPts val="0"/>
                        </a:spcAft>
                      </a:pPr>
                      <a:r>
                        <a:rPr lang="en-US" sz="2400" kern="100" dirty="0">
                          <a:effectLst/>
                        </a:rPr>
                        <a:t>9/30/24 to 9/29/25</a:t>
                      </a:r>
                      <a:endParaRPr lang="en-US" sz="3600" kern="100" dirty="0">
                        <a:effectLst/>
                        <a:latin typeface="Arial" panose="020B0604020202020204" pitchFamily="34" charset="0"/>
                        <a:ea typeface="Calibri" panose="020F0502020204030204" pitchFamily="34" charset="0"/>
                      </a:endParaRPr>
                    </a:p>
                  </a:txBody>
                  <a:tcPr marL="54441" marR="54441" marT="0" marB="0"/>
                </a:tc>
                <a:tc>
                  <a:txBody>
                    <a:bodyPr/>
                    <a:lstStyle/>
                    <a:p>
                      <a:pPr marL="0" marR="0">
                        <a:spcBef>
                          <a:spcPts val="0"/>
                        </a:spcBef>
                        <a:spcAft>
                          <a:spcPts val="0"/>
                        </a:spcAft>
                      </a:pPr>
                      <a:r>
                        <a:rPr lang="en-US" sz="2400" kern="100">
                          <a:effectLst/>
                        </a:rPr>
                        <a:t>$146,127</a:t>
                      </a:r>
                      <a:endParaRPr lang="en-US" sz="3600" kern="100">
                        <a:effectLst/>
                        <a:latin typeface="Arial" panose="020B0604020202020204" pitchFamily="34" charset="0"/>
                        <a:ea typeface="Calibri" panose="020F0502020204030204" pitchFamily="34" charset="0"/>
                      </a:endParaRPr>
                    </a:p>
                  </a:txBody>
                  <a:tcPr marL="54441" marR="54441" marT="0" marB="0"/>
                </a:tc>
                <a:extLst>
                  <a:ext uri="{0D108BD9-81ED-4DB2-BD59-A6C34878D82A}">
                    <a16:rowId xmlns:a16="http://schemas.microsoft.com/office/drawing/2014/main" val="822072109"/>
                  </a:ext>
                </a:extLst>
              </a:tr>
              <a:tr h="350105">
                <a:tc>
                  <a:txBody>
                    <a:bodyPr/>
                    <a:lstStyle/>
                    <a:p>
                      <a:pPr marL="0" marR="0">
                        <a:spcBef>
                          <a:spcPts val="0"/>
                        </a:spcBef>
                        <a:spcAft>
                          <a:spcPts val="0"/>
                        </a:spcAft>
                      </a:pPr>
                      <a:r>
                        <a:rPr lang="en-US" sz="2400" kern="100" dirty="0">
                          <a:effectLst/>
                        </a:rPr>
                        <a:t>Delta Dental of New Jersey</a:t>
                      </a:r>
                      <a:endParaRPr lang="en-US" sz="3600" kern="100" dirty="0">
                        <a:effectLst/>
                        <a:latin typeface="Arial" panose="020B0604020202020204" pitchFamily="34" charset="0"/>
                        <a:ea typeface="Calibri" panose="020F0502020204030204" pitchFamily="34" charset="0"/>
                      </a:endParaRPr>
                    </a:p>
                  </a:txBody>
                  <a:tcPr marL="54441" marR="54441" marT="0" marB="0"/>
                </a:tc>
                <a:tc>
                  <a:txBody>
                    <a:bodyPr/>
                    <a:lstStyle/>
                    <a:p>
                      <a:pPr marL="0" marR="0">
                        <a:spcBef>
                          <a:spcPts val="0"/>
                        </a:spcBef>
                        <a:spcAft>
                          <a:spcPts val="0"/>
                        </a:spcAft>
                      </a:pPr>
                      <a:r>
                        <a:rPr lang="en-US" sz="2400" kern="100" dirty="0">
                          <a:effectLst/>
                        </a:rPr>
                        <a:t>Dental Assistant Program</a:t>
                      </a:r>
                      <a:endParaRPr lang="en-US" sz="3600" kern="100" dirty="0">
                        <a:effectLst/>
                        <a:latin typeface="Arial" panose="020B0604020202020204" pitchFamily="34" charset="0"/>
                        <a:ea typeface="Calibri" panose="020F0502020204030204" pitchFamily="34" charset="0"/>
                      </a:endParaRPr>
                    </a:p>
                  </a:txBody>
                  <a:tcPr marL="54441" marR="54441" marT="0" marB="0"/>
                </a:tc>
                <a:tc>
                  <a:txBody>
                    <a:bodyPr/>
                    <a:lstStyle/>
                    <a:p>
                      <a:pPr marL="0" marR="0">
                        <a:spcBef>
                          <a:spcPts val="0"/>
                        </a:spcBef>
                        <a:spcAft>
                          <a:spcPts val="0"/>
                        </a:spcAft>
                      </a:pPr>
                      <a:r>
                        <a:rPr lang="en-US" sz="2400" kern="100">
                          <a:effectLst/>
                        </a:rPr>
                        <a:t>7/1/24 to 6/30/27</a:t>
                      </a:r>
                      <a:endParaRPr lang="en-US" sz="3600" kern="100">
                        <a:effectLst/>
                        <a:latin typeface="Arial" panose="020B0604020202020204" pitchFamily="34" charset="0"/>
                        <a:ea typeface="Calibri" panose="020F0502020204030204" pitchFamily="34" charset="0"/>
                      </a:endParaRPr>
                    </a:p>
                  </a:txBody>
                  <a:tcPr marL="54441" marR="54441" marT="0" marB="0"/>
                </a:tc>
                <a:tc>
                  <a:txBody>
                    <a:bodyPr/>
                    <a:lstStyle/>
                    <a:p>
                      <a:pPr marL="0" marR="0">
                        <a:spcBef>
                          <a:spcPts val="0"/>
                        </a:spcBef>
                        <a:spcAft>
                          <a:spcPts val="0"/>
                        </a:spcAft>
                      </a:pPr>
                      <a:r>
                        <a:rPr lang="en-US" sz="2400" kern="100" dirty="0">
                          <a:effectLst/>
                        </a:rPr>
                        <a:t>$165,930</a:t>
                      </a:r>
                      <a:endParaRPr lang="en-US" sz="3600" kern="100" dirty="0">
                        <a:effectLst/>
                        <a:latin typeface="Arial" panose="020B0604020202020204" pitchFamily="34" charset="0"/>
                        <a:ea typeface="Calibri" panose="020F0502020204030204" pitchFamily="34" charset="0"/>
                      </a:endParaRPr>
                    </a:p>
                  </a:txBody>
                  <a:tcPr marL="54441" marR="54441" marT="0" marB="0"/>
                </a:tc>
                <a:extLst>
                  <a:ext uri="{0D108BD9-81ED-4DB2-BD59-A6C34878D82A}">
                    <a16:rowId xmlns:a16="http://schemas.microsoft.com/office/drawing/2014/main" val="1377675058"/>
                  </a:ext>
                </a:extLst>
              </a:tr>
              <a:tr h="527894">
                <a:tc>
                  <a:txBody>
                    <a:bodyPr/>
                    <a:lstStyle/>
                    <a:p>
                      <a:pPr marL="0" marR="0">
                        <a:spcBef>
                          <a:spcPts val="0"/>
                        </a:spcBef>
                        <a:spcAft>
                          <a:spcPts val="0"/>
                        </a:spcAft>
                      </a:pPr>
                      <a:r>
                        <a:rPr lang="en-US" sz="2400" kern="100" dirty="0">
                          <a:effectLst/>
                        </a:rPr>
                        <a:t>NJCCC</a:t>
                      </a:r>
                      <a:endParaRPr lang="en-US" sz="3600" kern="100" dirty="0">
                        <a:effectLst/>
                        <a:latin typeface="Arial" panose="020B0604020202020204" pitchFamily="34" charset="0"/>
                        <a:ea typeface="Calibri" panose="020F0502020204030204" pitchFamily="34" charset="0"/>
                      </a:endParaRPr>
                    </a:p>
                  </a:txBody>
                  <a:tcPr marL="54441" marR="54441" marT="0" marB="0"/>
                </a:tc>
                <a:tc>
                  <a:txBody>
                    <a:bodyPr/>
                    <a:lstStyle/>
                    <a:p>
                      <a:pPr marL="0" marR="0">
                        <a:spcBef>
                          <a:spcPts val="0"/>
                        </a:spcBef>
                        <a:spcAft>
                          <a:spcPts val="0"/>
                        </a:spcAft>
                      </a:pPr>
                      <a:r>
                        <a:rPr lang="en-US" sz="2400" kern="100" dirty="0">
                          <a:effectLst/>
                        </a:rPr>
                        <a:t>NJ Pathways (PCT/CCMA) – CCM</a:t>
                      </a:r>
                      <a:endParaRPr lang="en-US" sz="3600" kern="100" dirty="0">
                        <a:effectLst/>
                        <a:latin typeface="Arial" panose="020B0604020202020204" pitchFamily="34" charset="0"/>
                        <a:ea typeface="Calibri" panose="020F0502020204030204" pitchFamily="34" charset="0"/>
                      </a:endParaRPr>
                    </a:p>
                  </a:txBody>
                  <a:tcPr marL="54441" marR="54441" marT="0" marB="0"/>
                </a:tc>
                <a:tc>
                  <a:txBody>
                    <a:bodyPr/>
                    <a:lstStyle/>
                    <a:p>
                      <a:pPr marL="0" marR="0">
                        <a:spcBef>
                          <a:spcPts val="0"/>
                        </a:spcBef>
                        <a:spcAft>
                          <a:spcPts val="0"/>
                        </a:spcAft>
                      </a:pPr>
                      <a:r>
                        <a:rPr lang="en-US" sz="2400" kern="100">
                          <a:effectLst/>
                        </a:rPr>
                        <a:t>10/1/24 to 9/30/26</a:t>
                      </a:r>
                      <a:endParaRPr lang="en-US" sz="3600" kern="100">
                        <a:effectLst/>
                        <a:latin typeface="Arial" panose="020B0604020202020204" pitchFamily="34" charset="0"/>
                        <a:ea typeface="Calibri" panose="020F0502020204030204" pitchFamily="34" charset="0"/>
                      </a:endParaRPr>
                    </a:p>
                  </a:txBody>
                  <a:tcPr marL="54441" marR="54441" marT="0" marB="0"/>
                </a:tc>
                <a:tc>
                  <a:txBody>
                    <a:bodyPr/>
                    <a:lstStyle/>
                    <a:p>
                      <a:pPr marL="0" marR="0">
                        <a:spcBef>
                          <a:spcPts val="0"/>
                        </a:spcBef>
                        <a:spcAft>
                          <a:spcPts val="0"/>
                        </a:spcAft>
                      </a:pPr>
                      <a:r>
                        <a:rPr lang="en-US" sz="2400" kern="100" dirty="0">
                          <a:effectLst/>
                        </a:rPr>
                        <a:t>$115,000</a:t>
                      </a:r>
                      <a:endParaRPr lang="en-US" sz="3600" kern="100" dirty="0">
                        <a:effectLst/>
                        <a:latin typeface="Arial" panose="020B0604020202020204" pitchFamily="34" charset="0"/>
                        <a:ea typeface="Calibri" panose="020F0502020204030204" pitchFamily="34" charset="0"/>
                      </a:endParaRPr>
                    </a:p>
                  </a:txBody>
                  <a:tcPr marL="54441" marR="54441" marT="0" marB="0"/>
                </a:tc>
                <a:extLst>
                  <a:ext uri="{0D108BD9-81ED-4DB2-BD59-A6C34878D82A}">
                    <a16:rowId xmlns:a16="http://schemas.microsoft.com/office/drawing/2014/main" val="1237194577"/>
                  </a:ext>
                </a:extLst>
              </a:tr>
              <a:tr h="343725">
                <a:tc>
                  <a:txBody>
                    <a:bodyPr/>
                    <a:lstStyle/>
                    <a:p>
                      <a:pPr marL="0" marR="0">
                        <a:spcBef>
                          <a:spcPts val="0"/>
                        </a:spcBef>
                        <a:spcAft>
                          <a:spcPts val="0"/>
                        </a:spcAft>
                      </a:pPr>
                      <a:r>
                        <a:rPr lang="en-US" sz="2400" b="0" kern="100" dirty="0">
                          <a:solidFill>
                            <a:schemeClr val="tx1"/>
                          </a:solidFill>
                          <a:effectLst/>
                          <a:latin typeface="+mn-lt"/>
                          <a:ea typeface="+mn-ea"/>
                          <a:cs typeface="+mn-cs"/>
                        </a:rPr>
                        <a:t>NJCCC</a:t>
                      </a:r>
                    </a:p>
                  </a:txBody>
                  <a:tcPr marL="54441" marR="54441" marT="0" marB="0"/>
                </a:tc>
                <a:tc>
                  <a:txBody>
                    <a:bodyPr/>
                    <a:lstStyle/>
                    <a:p>
                      <a:pPr marL="0" marR="0">
                        <a:spcBef>
                          <a:spcPts val="0"/>
                        </a:spcBef>
                        <a:spcAft>
                          <a:spcPts val="0"/>
                        </a:spcAft>
                      </a:pPr>
                      <a:r>
                        <a:rPr lang="en-US" sz="2400" b="0" kern="100" dirty="0">
                          <a:solidFill>
                            <a:schemeClr val="tx1"/>
                          </a:solidFill>
                          <a:effectLst/>
                          <a:latin typeface="+mn-lt"/>
                          <a:ea typeface="+mn-ea"/>
                          <a:cs typeface="+mn-cs"/>
                        </a:rPr>
                        <a:t>NJ Pathways (const. mgmt.)</a:t>
                      </a:r>
                    </a:p>
                  </a:txBody>
                  <a:tcPr marL="54441" marR="54441" marT="0" marB="0"/>
                </a:tc>
                <a:tc>
                  <a:txBody>
                    <a:bodyPr/>
                    <a:lstStyle/>
                    <a:p>
                      <a:pPr marL="0" marR="0">
                        <a:spcBef>
                          <a:spcPts val="0"/>
                        </a:spcBef>
                        <a:spcAft>
                          <a:spcPts val="0"/>
                        </a:spcAft>
                      </a:pPr>
                      <a:r>
                        <a:rPr lang="en-US" sz="2400" b="0" kern="100">
                          <a:solidFill>
                            <a:schemeClr val="tx1"/>
                          </a:solidFill>
                          <a:effectLst/>
                          <a:latin typeface="+mn-lt"/>
                          <a:ea typeface="+mn-ea"/>
                          <a:cs typeface="+mn-cs"/>
                        </a:rPr>
                        <a:t>10/1/24 to 9/30/26</a:t>
                      </a:r>
                    </a:p>
                  </a:txBody>
                  <a:tcPr marL="54441" marR="54441" marT="0" marB="0"/>
                </a:tc>
                <a:tc>
                  <a:txBody>
                    <a:bodyPr/>
                    <a:lstStyle/>
                    <a:p>
                      <a:pPr marL="0" marR="0">
                        <a:spcBef>
                          <a:spcPts val="0"/>
                        </a:spcBef>
                        <a:spcAft>
                          <a:spcPts val="0"/>
                        </a:spcAft>
                      </a:pPr>
                      <a:r>
                        <a:rPr lang="en-US" sz="2400" b="0" kern="100">
                          <a:solidFill>
                            <a:schemeClr val="tx1"/>
                          </a:solidFill>
                          <a:effectLst/>
                          <a:latin typeface="+mn-lt"/>
                          <a:ea typeface="+mn-ea"/>
                          <a:cs typeface="+mn-cs"/>
                        </a:rPr>
                        <a:t>$66,000</a:t>
                      </a:r>
                    </a:p>
                  </a:txBody>
                  <a:tcPr marL="54441" marR="54441" marT="0" marB="0"/>
                </a:tc>
                <a:extLst>
                  <a:ext uri="{0D108BD9-81ED-4DB2-BD59-A6C34878D82A}">
                    <a16:rowId xmlns:a16="http://schemas.microsoft.com/office/drawing/2014/main" val="3781665790"/>
                  </a:ext>
                </a:extLst>
              </a:tr>
              <a:tr h="527894">
                <a:tc>
                  <a:txBody>
                    <a:bodyPr/>
                    <a:lstStyle/>
                    <a:p>
                      <a:pPr marL="0" marR="0">
                        <a:spcBef>
                          <a:spcPts val="0"/>
                        </a:spcBef>
                        <a:spcAft>
                          <a:spcPts val="0"/>
                        </a:spcAft>
                      </a:pPr>
                      <a:r>
                        <a:rPr lang="en-US" sz="2400" b="0" kern="100">
                          <a:solidFill>
                            <a:schemeClr val="tx1"/>
                          </a:solidFill>
                          <a:effectLst/>
                          <a:latin typeface="+mn-lt"/>
                          <a:ea typeface="+mn-ea"/>
                          <a:cs typeface="+mn-cs"/>
                        </a:rPr>
                        <a:t>NJ OSHE</a:t>
                      </a:r>
                    </a:p>
                  </a:txBody>
                  <a:tcPr marL="54441" marR="54441" marT="0" marB="0">
                    <a:solidFill>
                      <a:schemeClr val="bg1"/>
                    </a:solidFill>
                  </a:tcPr>
                </a:tc>
                <a:tc>
                  <a:txBody>
                    <a:bodyPr/>
                    <a:lstStyle/>
                    <a:p>
                      <a:pPr marL="0" marR="0">
                        <a:spcBef>
                          <a:spcPts val="0"/>
                        </a:spcBef>
                        <a:spcAft>
                          <a:spcPts val="0"/>
                        </a:spcAft>
                      </a:pPr>
                      <a:r>
                        <a:rPr lang="en-US" sz="2400" b="0" kern="100" dirty="0">
                          <a:solidFill>
                            <a:schemeClr val="tx1"/>
                          </a:solidFill>
                          <a:effectLst/>
                          <a:latin typeface="+mn-lt"/>
                          <a:ea typeface="+mn-ea"/>
                          <a:cs typeface="+mn-cs"/>
                        </a:rPr>
                        <a:t>CCOG Program</a:t>
                      </a:r>
                    </a:p>
                  </a:txBody>
                  <a:tcPr marL="54441" marR="54441" marT="0" marB="0">
                    <a:solidFill>
                      <a:schemeClr val="bg1"/>
                    </a:solidFill>
                  </a:tcPr>
                </a:tc>
                <a:tc>
                  <a:txBody>
                    <a:bodyPr/>
                    <a:lstStyle/>
                    <a:p>
                      <a:pPr marL="0" marR="0">
                        <a:spcBef>
                          <a:spcPts val="0"/>
                        </a:spcBef>
                        <a:spcAft>
                          <a:spcPts val="0"/>
                        </a:spcAft>
                      </a:pPr>
                      <a:r>
                        <a:rPr lang="en-US" sz="2400" b="0" kern="100" dirty="0">
                          <a:solidFill>
                            <a:schemeClr val="tx1"/>
                          </a:solidFill>
                          <a:effectLst/>
                          <a:latin typeface="+mn-lt"/>
                          <a:ea typeface="+mn-ea"/>
                          <a:cs typeface="+mn-cs"/>
                        </a:rPr>
                        <a:t>06/01/25 to 09/30/25</a:t>
                      </a:r>
                    </a:p>
                  </a:txBody>
                  <a:tcPr marL="54441" marR="54441" marT="0" marB="0">
                    <a:solidFill>
                      <a:schemeClr val="bg1"/>
                    </a:solidFill>
                  </a:tcPr>
                </a:tc>
                <a:tc>
                  <a:txBody>
                    <a:bodyPr/>
                    <a:lstStyle/>
                    <a:p>
                      <a:pPr marL="0" marR="0">
                        <a:spcBef>
                          <a:spcPts val="0"/>
                        </a:spcBef>
                        <a:spcAft>
                          <a:spcPts val="0"/>
                        </a:spcAft>
                      </a:pPr>
                      <a:r>
                        <a:rPr lang="en-US" sz="2400" b="0" kern="100" dirty="0">
                          <a:solidFill>
                            <a:schemeClr val="tx1"/>
                          </a:solidFill>
                          <a:effectLst/>
                          <a:latin typeface="+mn-lt"/>
                          <a:ea typeface="+mn-ea"/>
                          <a:cs typeface="+mn-cs"/>
                        </a:rPr>
                        <a:t>$18,846</a:t>
                      </a:r>
                    </a:p>
                  </a:txBody>
                  <a:tcPr marL="54441" marR="54441" marT="0" marB="0">
                    <a:solidFill>
                      <a:schemeClr val="bg1"/>
                    </a:solidFill>
                  </a:tcPr>
                </a:tc>
                <a:extLst>
                  <a:ext uri="{0D108BD9-81ED-4DB2-BD59-A6C34878D82A}">
                    <a16:rowId xmlns:a16="http://schemas.microsoft.com/office/drawing/2014/main" val="2596490664"/>
                  </a:ext>
                </a:extLst>
              </a:tr>
              <a:tr h="527894">
                <a:tc>
                  <a:txBody>
                    <a:bodyPr/>
                    <a:lstStyle/>
                    <a:p>
                      <a:pPr marL="0" marR="0">
                        <a:spcBef>
                          <a:spcPts val="0"/>
                        </a:spcBef>
                        <a:spcAft>
                          <a:spcPts val="0"/>
                        </a:spcAft>
                      </a:pPr>
                      <a:r>
                        <a:rPr lang="en-US" sz="2400" b="0" kern="100" dirty="0">
                          <a:solidFill>
                            <a:schemeClr val="tx1"/>
                          </a:solidFill>
                          <a:effectLst/>
                          <a:latin typeface="+mn-lt"/>
                          <a:ea typeface="+mn-ea"/>
                          <a:cs typeface="+mn-cs"/>
                        </a:rPr>
                        <a:t>New Jersey DOL </a:t>
                      </a:r>
                    </a:p>
                  </a:txBody>
                  <a:tcPr marL="54441" marR="54441" marT="0" marB="0"/>
                </a:tc>
                <a:tc>
                  <a:txBody>
                    <a:bodyPr/>
                    <a:lstStyle/>
                    <a:p>
                      <a:pPr marL="0" marR="0">
                        <a:spcBef>
                          <a:spcPts val="0"/>
                        </a:spcBef>
                        <a:spcAft>
                          <a:spcPts val="0"/>
                        </a:spcAft>
                      </a:pPr>
                      <a:r>
                        <a:rPr lang="en-US" sz="2400" b="0" kern="100" dirty="0">
                          <a:solidFill>
                            <a:schemeClr val="tx1"/>
                          </a:solidFill>
                          <a:effectLst/>
                          <a:latin typeface="+mn-lt"/>
                          <a:ea typeface="+mn-ea"/>
                          <a:cs typeface="+mn-cs"/>
                        </a:rPr>
                        <a:t>Digital Equity (Subaward) – Mercer </a:t>
                      </a:r>
                    </a:p>
                  </a:txBody>
                  <a:tcPr marL="54441" marR="54441" marT="0" marB="0"/>
                </a:tc>
                <a:tc>
                  <a:txBody>
                    <a:bodyPr/>
                    <a:lstStyle/>
                    <a:p>
                      <a:pPr marL="0" marR="0">
                        <a:spcBef>
                          <a:spcPts val="0"/>
                        </a:spcBef>
                        <a:spcAft>
                          <a:spcPts val="0"/>
                        </a:spcAft>
                      </a:pPr>
                      <a:r>
                        <a:rPr lang="en-US" sz="2400" b="0" kern="100" dirty="0">
                          <a:solidFill>
                            <a:schemeClr val="tx1"/>
                          </a:solidFill>
                          <a:effectLst/>
                          <a:latin typeface="+mn-lt"/>
                          <a:ea typeface="+mn-ea"/>
                          <a:cs typeface="+mn-cs"/>
                        </a:rPr>
                        <a:t>06/01/25 to 05/31/26</a:t>
                      </a:r>
                    </a:p>
                  </a:txBody>
                  <a:tcPr marL="54441" marR="54441" marT="0" marB="0"/>
                </a:tc>
                <a:tc>
                  <a:txBody>
                    <a:bodyPr/>
                    <a:lstStyle/>
                    <a:p>
                      <a:pPr marL="0" marR="0">
                        <a:spcBef>
                          <a:spcPts val="0"/>
                        </a:spcBef>
                        <a:spcAft>
                          <a:spcPts val="0"/>
                        </a:spcAft>
                      </a:pPr>
                      <a:r>
                        <a:rPr lang="en-US" sz="2400" b="0" kern="100" dirty="0">
                          <a:solidFill>
                            <a:schemeClr val="tx1"/>
                          </a:solidFill>
                          <a:effectLst/>
                          <a:latin typeface="+mn-lt"/>
                          <a:ea typeface="+mn-ea"/>
                          <a:cs typeface="+mn-cs"/>
                        </a:rPr>
                        <a:t>$473,670</a:t>
                      </a:r>
                    </a:p>
                  </a:txBody>
                  <a:tcPr marL="54441" marR="54441" marT="0" marB="0"/>
                </a:tc>
                <a:extLst>
                  <a:ext uri="{0D108BD9-81ED-4DB2-BD59-A6C34878D82A}">
                    <a16:rowId xmlns:a16="http://schemas.microsoft.com/office/drawing/2014/main" val="2774518696"/>
                  </a:ext>
                </a:extLst>
              </a:tr>
              <a:tr h="527894">
                <a:tc>
                  <a:txBody>
                    <a:bodyPr/>
                    <a:lstStyle/>
                    <a:p>
                      <a:pPr marL="0" marR="0">
                        <a:spcBef>
                          <a:spcPts val="0"/>
                        </a:spcBef>
                        <a:spcAft>
                          <a:spcPts val="0"/>
                        </a:spcAft>
                      </a:pPr>
                      <a:endParaRPr lang="en-US" sz="2400" b="0" kern="100" dirty="0">
                        <a:solidFill>
                          <a:schemeClr val="tx1"/>
                        </a:solidFill>
                        <a:effectLst/>
                        <a:latin typeface="+mn-lt"/>
                        <a:ea typeface="+mn-ea"/>
                        <a:cs typeface="+mn-cs"/>
                      </a:endParaRPr>
                    </a:p>
                  </a:txBody>
                  <a:tcPr marL="54441" marR="54441" marT="0" marB="0"/>
                </a:tc>
                <a:tc>
                  <a:txBody>
                    <a:bodyPr/>
                    <a:lstStyle/>
                    <a:p>
                      <a:pPr marL="0" marR="0">
                        <a:spcBef>
                          <a:spcPts val="0"/>
                        </a:spcBef>
                        <a:spcAft>
                          <a:spcPts val="0"/>
                        </a:spcAft>
                      </a:pPr>
                      <a:endParaRPr lang="en-US" sz="2400" b="0" kern="100" dirty="0">
                        <a:solidFill>
                          <a:schemeClr val="tx1"/>
                        </a:solidFill>
                        <a:effectLst/>
                        <a:latin typeface="+mn-lt"/>
                        <a:ea typeface="+mn-ea"/>
                        <a:cs typeface="+mn-cs"/>
                      </a:endParaRPr>
                    </a:p>
                  </a:txBody>
                  <a:tcPr marL="54441" marR="54441" marT="0" marB="0"/>
                </a:tc>
                <a:tc>
                  <a:txBody>
                    <a:bodyPr/>
                    <a:lstStyle/>
                    <a:p>
                      <a:pPr marL="0" marR="0">
                        <a:spcBef>
                          <a:spcPts val="0"/>
                        </a:spcBef>
                        <a:spcAft>
                          <a:spcPts val="0"/>
                        </a:spcAft>
                      </a:pPr>
                      <a:r>
                        <a:rPr lang="en-US" sz="2400" b="1" kern="100" dirty="0">
                          <a:effectLst/>
                        </a:rPr>
                        <a:t>Total</a:t>
                      </a:r>
                      <a:endParaRPr lang="en-US" sz="2400" b="0" kern="100" dirty="0">
                        <a:solidFill>
                          <a:schemeClr val="tx1"/>
                        </a:solidFill>
                        <a:effectLst/>
                        <a:latin typeface="+mn-lt"/>
                        <a:ea typeface="+mn-ea"/>
                        <a:cs typeface="+mn-cs"/>
                      </a:endParaRPr>
                    </a:p>
                  </a:txBody>
                  <a:tcPr marL="54441" marR="54441" marT="0" marB="0"/>
                </a:tc>
                <a:tc>
                  <a:txBody>
                    <a:bodyPr/>
                    <a:lstStyle/>
                    <a:p>
                      <a:pPr marL="0" marR="0">
                        <a:spcBef>
                          <a:spcPts val="0"/>
                        </a:spcBef>
                        <a:spcAft>
                          <a:spcPts val="0"/>
                        </a:spcAft>
                      </a:pPr>
                      <a:r>
                        <a:rPr lang="en-US" sz="2400" b="0" kern="100" dirty="0">
                          <a:solidFill>
                            <a:schemeClr val="tx1"/>
                          </a:solidFill>
                          <a:effectLst/>
                          <a:latin typeface="+mn-lt"/>
                          <a:ea typeface="+mn-ea"/>
                          <a:cs typeface="+mn-cs"/>
                        </a:rPr>
                        <a:t>$</a:t>
                      </a:r>
                      <a:r>
                        <a:rPr lang="en-US" sz="2400" b="1" kern="100" dirty="0">
                          <a:effectLst/>
                        </a:rPr>
                        <a:t>7,642,103</a:t>
                      </a:r>
                      <a:endParaRPr lang="en-US" sz="2400" b="0" kern="100" dirty="0">
                        <a:solidFill>
                          <a:schemeClr val="tx1"/>
                        </a:solidFill>
                        <a:effectLst/>
                        <a:latin typeface="+mn-lt"/>
                        <a:ea typeface="+mn-ea"/>
                        <a:cs typeface="+mn-cs"/>
                      </a:endParaRPr>
                    </a:p>
                  </a:txBody>
                  <a:tcPr marL="54441" marR="54441" marT="0" marB="0"/>
                </a:tc>
                <a:extLst>
                  <a:ext uri="{0D108BD9-81ED-4DB2-BD59-A6C34878D82A}">
                    <a16:rowId xmlns:a16="http://schemas.microsoft.com/office/drawing/2014/main" val="3422570907"/>
                  </a:ext>
                </a:extLst>
              </a:tr>
            </a:tbl>
          </a:graphicData>
        </a:graphic>
      </p:graphicFrame>
    </p:spTree>
    <p:extLst>
      <p:ext uri="{BB962C8B-B14F-4D97-AF65-F5344CB8AC3E}">
        <p14:creationId xmlns:p14="http://schemas.microsoft.com/office/powerpoint/2010/main" val="13769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descr="Ocean County College Helping Hands Logo"/>
          <p:cNvSpPr/>
          <p:nvPr/>
        </p:nvSpPr>
        <p:spPr>
          <a:xfrm>
            <a:off x="0" y="0"/>
            <a:ext cx="20104100" cy="3078480"/>
          </a:xfrm>
          <a:custGeom>
            <a:avLst/>
            <a:gdLst/>
            <a:ahLst/>
            <a:cxnLst/>
            <a:rect l="l" t="t" r="r" b="b"/>
            <a:pathLst>
              <a:path w="20104100" h="3078480">
                <a:moveTo>
                  <a:pt x="20104099" y="0"/>
                </a:moveTo>
                <a:lnTo>
                  <a:pt x="0" y="0"/>
                </a:lnTo>
                <a:lnTo>
                  <a:pt x="0" y="3078440"/>
                </a:lnTo>
                <a:lnTo>
                  <a:pt x="20104099" y="3078440"/>
                </a:lnTo>
                <a:lnTo>
                  <a:pt x="20104099" y="0"/>
                </a:lnTo>
                <a:close/>
              </a:path>
            </a:pathLst>
          </a:custGeom>
          <a:solidFill>
            <a:srgbClr val="003768"/>
          </a:solidFill>
        </p:spPr>
        <p:txBody>
          <a:bodyPr wrap="square" lIns="0" tIns="0" rIns="0" bIns="0" rtlCol="0"/>
          <a:lstStyle/>
          <a:p>
            <a:endParaRPr dirty="0">
              <a:solidFill>
                <a:schemeClr val="bg1"/>
              </a:solidFill>
            </a:endParaRPr>
          </a:p>
        </p:txBody>
      </p:sp>
      <p:sp>
        <p:nvSpPr>
          <p:cNvPr id="6" name="object 6" descr="Ocean County College Helping Hands Logo"/>
          <p:cNvSpPr/>
          <p:nvPr/>
        </p:nvSpPr>
        <p:spPr>
          <a:xfrm>
            <a:off x="380365" y="3233608"/>
            <a:ext cx="19274155" cy="7803515"/>
          </a:xfrm>
          <a:custGeom>
            <a:avLst/>
            <a:gdLst/>
            <a:ahLst/>
            <a:cxnLst/>
            <a:rect l="l" t="t" r="r" b="b"/>
            <a:pathLst>
              <a:path w="19274155" h="7803515">
                <a:moveTo>
                  <a:pt x="19273549" y="0"/>
                </a:moveTo>
                <a:lnTo>
                  <a:pt x="0" y="0"/>
                </a:lnTo>
                <a:lnTo>
                  <a:pt x="0" y="7802903"/>
                </a:lnTo>
                <a:lnTo>
                  <a:pt x="19273549" y="7802903"/>
                </a:lnTo>
                <a:lnTo>
                  <a:pt x="19273549" y="0"/>
                </a:lnTo>
                <a:close/>
              </a:path>
            </a:pathLst>
          </a:custGeom>
          <a:noFill/>
        </p:spPr>
        <p:txBody>
          <a:bodyPr wrap="square" lIns="0" tIns="0" rIns="0" bIns="0" rtlCol="0"/>
          <a:lstStyle/>
          <a:p>
            <a:endParaRPr/>
          </a:p>
        </p:txBody>
      </p:sp>
      <p:pic>
        <p:nvPicPr>
          <p:cNvPr id="7" name="object 5" descr="Ocean County College Helping Hands Logo">
            <a:extLst>
              <a:ext uri="{FF2B5EF4-FFF2-40B4-BE49-F238E27FC236}">
                <a16:creationId xmlns:a16="http://schemas.microsoft.com/office/drawing/2014/main" id="{60E6DE4E-96DC-40E2-8B98-A6EE03A35B9D}"/>
              </a:ext>
            </a:extLst>
          </p:cNvPr>
          <p:cNvPicPr/>
          <p:nvPr/>
        </p:nvPicPr>
        <p:blipFill>
          <a:blip r:embed="rId2">
            <a:extLst>
              <a:ext uri="{28A0092B-C50C-407E-A947-70E740481C1C}">
                <a14:useLocalDpi xmlns:a14="http://schemas.microsoft.com/office/drawing/2010/main" val="0"/>
              </a:ext>
            </a:extLst>
          </a:blip>
          <a:stretch>
            <a:fillRect/>
          </a:stretch>
        </p:blipFill>
        <p:spPr>
          <a:xfrm>
            <a:off x="6360567" y="396875"/>
            <a:ext cx="7402633" cy="2286000"/>
          </a:xfrm>
          <a:prstGeom prst="rect">
            <a:avLst/>
          </a:prstGeom>
          <a:solidFill>
            <a:srgbClr val="003768"/>
          </a:solidFill>
        </p:spPr>
      </p:pic>
      <p:sp>
        <p:nvSpPr>
          <p:cNvPr id="2" name="Title 1" hidden="1">
            <a:extLst>
              <a:ext uri="{FF2B5EF4-FFF2-40B4-BE49-F238E27FC236}">
                <a16:creationId xmlns:a16="http://schemas.microsoft.com/office/drawing/2014/main" id="{CC1D6739-5924-4704-9588-0297E1CB9F06}"/>
              </a:ext>
            </a:extLst>
          </p:cNvPr>
          <p:cNvSpPr>
            <a:spLocks noGrp="1"/>
          </p:cNvSpPr>
          <p:nvPr>
            <p:ph type="title"/>
          </p:nvPr>
        </p:nvSpPr>
        <p:spPr>
          <a:xfrm>
            <a:off x="364251" y="3095161"/>
            <a:ext cx="19282410" cy="553998"/>
          </a:xfrm>
        </p:spPr>
        <p:txBody>
          <a:bodyPr/>
          <a:lstStyle/>
          <a:p>
            <a:r>
              <a:rPr lang="en-US" dirty="0"/>
              <a:t>Helping Hands Food distribution</a:t>
            </a:r>
          </a:p>
        </p:txBody>
      </p:sp>
      <p:graphicFrame>
        <p:nvGraphicFramePr>
          <p:cNvPr id="11" name="object 3">
            <a:extLst>
              <a:ext uri="{FF2B5EF4-FFF2-40B4-BE49-F238E27FC236}">
                <a16:creationId xmlns:a16="http://schemas.microsoft.com/office/drawing/2014/main" id="{9957CEDE-7543-4F11-9580-0D532E27CE35}"/>
              </a:ext>
            </a:extLst>
          </p:cNvPr>
          <p:cNvGraphicFramePr>
            <a:graphicFrameLocks noGrp="1"/>
          </p:cNvGraphicFramePr>
          <p:nvPr>
            <p:extLst>
              <p:ext uri="{D42A27DB-BD31-4B8C-83A1-F6EECF244321}">
                <p14:modId xmlns:p14="http://schemas.microsoft.com/office/powerpoint/2010/main" val="3229009748"/>
              </p:ext>
            </p:extLst>
          </p:nvPr>
        </p:nvGraphicFramePr>
        <p:xfrm>
          <a:off x="366480" y="3549630"/>
          <a:ext cx="19349718" cy="7327900"/>
        </p:xfrm>
        <a:graphic>
          <a:graphicData uri="http://schemas.openxmlformats.org/drawingml/2006/table">
            <a:tbl>
              <a:tblPr firstRow="1" bandRow="1">
                <a:tableStyleId>{2D5ABB26-0587-4C30-8999-92F81FD0307C}</a:tableStyleId>
              </a:tblPr>
              <a:tblGrid>
                <a:gridCol w="3883660">
                  <a:extLst>
                    <a:ext uri="{9D8B030D-6E8A-4147-A177-3AD203B41FA5}">
                      <a16:colId xmlns:a16="http://schemas.microsoft.com/office/drawing/2014/main" val="20000"/>
                    </a:ext>
                  </a:extLst>
                </a:gridCol>
                <a:gridCol w="3867785">
                  <a:extLst>
                    <a:ext uri="{9D8B030D-6E8A-4147-A177-3AD203B41FA5}">
                      <a16:colId xmlns:a16="http://schemas.microsoft.com/office/drawing/2014/main" val="20001"/>
                    </a:ext>
                  </a:extLst>
                </a:gridCol>
                <a:gridCol w="3867785">
                  <a:extLst>
                    <a:ext uri="{9D8B030D-6E8A-4147-A177-3AD203B41FA5}">
                      <a16:colId xmlns:a16="http://schemas.microsoft.com/office/drawing/2014/main" val="20002"/>
                    </a:ext>
                  </a:extLst>
                </a:gridCol>
                <a:gridCol w="3867784">
                  <a:extLst>
                    <a:ext uri="{9D8B030D-6E8A-4147-A177-3AD203B41FA5}">
                      <a16:colId xmlns:a16="http://schemas.microsoft.com/office/drawing/2014/main" val="20003"/>
                    </a:ext>
                  </a:extLst>
                </a:gridCol>
                <a:gridCol w="3862704">
                  <a:extLst>
                    <a:ext uri="{9D8B030D-6E8A-4147-A177-3AD203B41FA5}">
                      <a16:colId xmlns:a16="http://schemas.microsoft.com/office/drawing/2014/main" val="20004"/>
                    </a:ext>
                  </a:extLst>
                </a:gridCol>
              </a:tblGrid>
              <a:tr h="1229995">
                <a:tc>
                  <a:txBody>
                    <a:bodyPr/>
                    <a:lstStyle/>
                    <a:p>
                      <a:pPr marL="457200" marR="429259" indent="664210">
                        <a:lnSpc>
                          <a:spcPts val="3790"/>
                        </a:lnSpc>
                        <a:spcBef>
                          <a:spcPts val="1635"/>
                        </a:spcBef>
                      </a:pPr>
                      <a:r>
                        <a:rPr sz="3300" b="1" spc="170" dirty="0">
                          <a:solidFill>
                            <a:srgbClr val="FFFFFF"/>
                          </a:solidFill>
                          <a:latin typeface="Century Gothic"/>
                          <a:cs typeface="Century Gothic"/>
                        </a:rPr>
                        <a:t>Visits</a:t>
                      </a:r>
                      <a:r>
                        <a:rPr sz="3300" b="1" dirty="0">
                          <a:solidFill>
                            <a:srgbClr val="FFFFFF"/>
                          </a:solidFill>
                          <a:latin typeface="Century Gothic"/>
                          <a:cs typeface="Century Gothic"/>
                        </a:rPr>
                        <a:t> </a:t>
                      </a:r>
                      <a:r>
                        <a:rPr sz="3300" b="1" spc="50" dirty="0">
                          <a:solidFill>
                            <a:srgbClr val="FFFFFF"/>
                          </a:solidFill>
                          <a:latin typeface="Century Gothic"/>
                          <a:cs typeface="Century Gothic"/>
                        </a:rPr>
                        <a:t>to </a:t>
                      </a:r>
                      <a:r>
                        <a:rPr sz="3300" b="1" dirty="0">
                          <a:solidFill>
                            <a:srgbClr val="FFFFFF"/>
                          </a:solidFill>
                          <a:latin typeface="Century Gothic"/>
                          <a:cs typeface="Century Gothic"/>
                        </a:rPr>
                        <a:t>Helping</a:t>
                      </a:r>
                      <a:r>
                        <a:rPr sz="3300" b="1" spc="-80" dirty="0">
                          <a:solidFill>
                            <a:srgbClr val="FFFFFF"/>
                          </a:solidFill>
                          <a:latin typeface="Century Gothic"/>
                          <a:cs typeface="Century Gothic"/>
                        </a:rPr>
                        <a:t> </a:t>
                      </a:r>
                      <a:r>
                        <a:rPr sz="3300" b="1" spc="-20" dirty="0">
                          <a:solidFill>
                            <a:srgbClr val="FFFFFF"/>
                          </a:solidFill>
                          <a:latin typeface="Century Gothic"/>
                          <a:cs typeface="Century Gothic"/>
                        </a:rPr>
                        <a:t>Hands</a:t>
                      </a:r>
                      <a:endParaRPr sz="3300" dirty="0">
                        <a:latin typeface="Century Gothic"/>
                        <a:cs typeface="Century Gothic"/>
                      </a:endParaRPr>
                    </a:p>
                  </a:txBody>
                  <a:tcPr marL="0" marR="0" marT="0" marB="0" anchor="ctr">
                    <a:lnL w="38100">
                      <a:solidFill>
                        <a:srgbClr val="FFFFFF"/>
                      </a:solidFill>
                      <a:prstDash val="solid"/>
                    </a:lnL>
                    <a:lnR w="12700">
                      <a:solidFill>
                        <a:srgbClr val="FFFFFF"/>
                      </a:solidFill>
                      <a:prstDash val="solid"/>
                    </a:lnR>
                    <a:lnT w="38100">
                      <a:solidFill>
                        <a:srgbClr val="FFFFFF"/>
                      </a:solidFill>
                      <a:prstDash val="solid"/>
                    </a:lnT>
                    <a:lnB w="28575">
                      <a:solidFill>
                        <a:srgbClr val="FFFFFF"/>
                      </a:solidFill>
                      <a:prstDash val="solid"/>
                    </a:lnB>
                  </a:tcPr>
                </a:tc>
                <a:tc>
                  <a:txBody>
                    <a:bodyPr/>
                    <a:lstStyle/>
                    <a:p>
                      <a:pPr algn="ctr">
                        <a:lnSpc>
                          <a:spcPct val="100000"/>
                        </a:lnSpc>
                        <a:spcBef>
                          <a:spcPts val="3260"/>
                        </a:spcBef>
                      </a:pPr>
                      <a:r>
                        <a:rPr sz="3300" b="1" spc="-10" dirty="0">
                          <a:solidFill>
                            <a:schemeClr val="bg1"/>
                          </a:solidFill>
                          <a:latin typeface="Century Gothic"/>
                          <a:cs typeface="Century Gothic"/>
                        </a:rPr>
                        <a:t>Summer</a:t>
                      </a:r>
                      <a:endParaRPr sz="3300" dirty="0">
                        <a:solidFill>
                          <a:schemeClr val="bg1"/>
                        </a:solidFill>
                        <a:latin typeface="Century Gothic"/>
                        <a:cs typeface="Century Gothic"/>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28575">
                      <a:solidFill>
                        <a:srgbClr val="FFFFFF"/>
                      </a:solidFill>
                      <a:prstDash val="solid"/>
                    </a:lnB>
                  </a:tcPr>
                </a:tc>
                <a:tc>
                  <a:txBody>
                    <a:bodyPr/>
                    <a:lstStyle/>
                    <a:p>
                      <a:pPr algn="ctr">
                        <a:lnSpc>
                          <a:spcPct val="100000"/>
                        </a:lnSpc>
                        <a:spcBef>
                          <a:spcPts val="3260"/>
                        </a:spcBef>
                      </a:pPr>
                      <a:r>
                        <a:rPr sz="3300" b="1" spc="-20" dirty="0">
                          <a:solidFill>
                            <a:schemeClr val="bg1"/>
                          </a:solidFill>
                          <a:latin typeface="Century Gothic"/>
                          <a:cs typeface="Century Gothic"/>
                        </a:rPr>
                        <a:t>Fall</a:t>
                      </a:r>
                      <a:endParaRPr sz="3300">
                        <a:solidFill>
                          <a:schemeClr val="bg1"/>
                        </a:solidFill>
                        <a:latin typeface="Century Gothic"/>
                        <a:cs typeface="Century Gothic"/>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28575">
                      <a:solidFill>
                        <a:srgbClr val="FFFFFF"/>
                      </a:solidFill>
                      <a:prstDash val="solid"/>
                    </a:lnB>
                  </a:tcPr>
                </a:tc>
                <a:tc>
                  <a:txBody>
                    <a:bodyPr/>
                    <a:lstStyle/>
                    <a:p>
                      <a:pPr algn="ctr">
                        <a:lnSpc>
                          <a:spcPct val="100000"/>
                        </a:lnSpc>
                        <a:spcBef>
                          <a:spcPts val="3260"/>
                        </a:spcBef>
                      </a:pPr>
                      <a:r>
                        <a:rPr sz="3300" b="1" spc="-10" dirty="0">
                          <a:solidFill>
                            <a:schemeClr val="bg1"/>
                          </a:solidFill>
                          <a:latin typeface="Century Gothic"/>
                          <a:cs typeface="Century Gothic"/>
                        </a:rPr>
                        <a:t>Spring</a:t>
                      </a:r>
                      <a:endParaRPr sz="3300" dirty="0">
                        <a:solidFill>
                          <a:schemeClr val="bg1"/>
                        </a:solidFill>
                        <a:latin typeface="Century Gothic"/>
                        <a:cs typeface="Century Gothic"/>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28575">
                      <a:solidFill>
                        <a:srgbClr val="FFFFFF"/>
                      </a:solidFill>
                      <a:prstDash val="solid"/>
                    </a:lnB>
                  </a:tcPr>
                </a:tc>
                <a:tc>
                  <a:txBody>
                    <a:bodyPr/>
                    <a:lstStyle/>
                    <a:p>
                      <a:pPr algn="ctr">
                        <a:lnSpc>
                          <a:spcPct val="100000"/>
                        </a:lnSpc>
                        <a:spcBef>
                          <a:spcPts val="3260"/>
                        </a:spcBef>
                      </a:pPr>
                      <a:r>
                        <a:rPr sz="3300" b="1" spc="90" dirty="0">
                          <a:solidFill>
                            <a:srgbClr val="FFFFFF"/>
                          </a:solidFill>
                          <a:latin typeface="Century Gothic"/>
                          <a:cs typeface="Century Gothic"/>
                        </a:rPr>
                        <a:t>Total</a:t>
                      </a:r>
                      <a:endParaRPr sz="3300" dirty="0">
                        <a:latin typeface="Century Gothic"/>
                        <a:cs typeface="Century Gothic"/>
                      </a:endParaRPr>
                    </a:p>
                  </a:txBody>
                  <a:tcPr marL="0" marR="0" marT="0" marB="0" anchor="ctr">
                    <a:lnL w="12700">
                      <a:solidFill>
                        <a:srgbClr val="FFFFFF"/>
                      </a:solidFill>
                      <a:prstDash val="solid"/>
                    </a:lnL>
                    <a:lnR w="28575">
                      <a:solidFill>
                        <a:srgbClr val="FFFFFF"/>
                      </a:solidFill>
                      <a:prstDash val="solid"/>
                    </a:lnR>
                    <a:lnT w="38100">
                      <a:solidFill>
                        <a:srgbClr val="FFFFFF"/>
                      </a:solidFill>
                      <a:prstDash val="solid"/>
                    </a:lnT>
                    <a:lnB w="28575">
                      <a:solidFill>
                        <a:srgbClr val="FFFFFF"/>
                      </a:solidFill>
                      <a:prstDash val="solid"/>
                    </a:lnB>
                  </a:tcPr>
                </a:tc>
                <a:extLst>
                  <a:ext uri="{0D108BD9-81ED-4DB2-BD59-A6C34878D82A}">
                    <a16:rowId xmlns:a16="http://schemas.microsoft.com/office/drawing/2014/main" val="10000"/>
                  </a:ext>
                </a:extLst>
              </a:tr>
              <a:tr h="1216025">
                <a:tc>
                  <a:txBody>
                    <a:bodyPr/>
                    <a:lstStyle/>
                    <a:p>
                      <a:pPr marL="15240" algn="ctr">
                        <a:lnSpc>
                          <a:spcPct val="100000"/>
                        </a:lnSpc>
                        <a:spcBef>
                          <a:spcPts val="3145"/>
                        </a:spcBef>
                      </a:pPr>
                      <a:r>
                        <a:rPr sz="3300" b="1" spc="195" dirty="0">
                          <a:solidFill>
                            <a:schemeClr val="bg1"/>
                          </a:solidFill>
                          <a:latin typeface="Century Gothic"/>
                          <a:cs typeface="Century Gothic"/>
                        </a:rPr>
                        <a:t>FY22</a:t>
                      </a:r>
                      <a:endParaRPr sz="3300" b="1" dirty="0">
                        <a:solidFill>
                          <a:schemeClr val="bg1"/>
                        </a:solidFill>
                        <a:latin typeface="Century Gothic"/>
                        <a:cs typeface="Century Gothic"/>
                      </a:endParaRPr>
                    </a:p>
                  </a:txBody>
                  <a:tcPr marL="0" marR="0" marT="0" marB="0" anchor="ctr">
                    <a:lnL w="38100">
                      <a:solidFill>
                        <a:srgbClr val="FFFFFF"/>
                      </a:solidFill>
                      <a:prstDash val="solid"/>
                    </a:lnL>
                    <a:lnR w="12700">
                      <a:solidFill>
                        <a:srgbClr val="FFFFFF"/>
                      </a:solidFill>
                      <a:prstDash val="solid"/>
                    </a:lnR>
                    <a:lnT w="28575">
                      <a:solidFill>
                        <a:srgbClr val="FFFFFF"/>
                      </a:solidFill>
                      <a:prstDash val="solid"/>
                    </a:lnT>
                    <a:lnB w="28575">
                      <a:solidFill>
                        <a:srgbClr val="FFFFFF"/>
                      </a:solidFill>
                      <a:prstDash val="solid"/>
                    </a:lnB>
                  </a:tcPr>
                </a:tc>
                <a:tc>
                  <a:txBody>
                    <a:bodyPr/>
                    <a:lstStyle/>
                    <a:p>
                      <a:pPr algn="ctr">
                        <a:lnSpc>
                          <a:spcPct val="100000"/>
                        </a:lnSpc>
                      </a:pPr>
                      <a:endParaRPr sz="3200" dirty="0">
                        <a:latin typeface="Times New Roman"/>
                        <a:cs typeface="Times New Roman"/>
                      </a:endParaRPr>
                    </a:p>
                  </a:txBody>
                  <a:tcPr marL="0" marR="0" marT="0" marB="0" anchor="ctr">
                    <a:lnL w="12700">
                      <a:solidFill>
                        <a:srgbClr val="FFFFFF"/>
                      </a:solidFill>
                      <a:prstDash val="solid"/>
                    </a:lnL>
                    <a:lnR w="12700">
                      <a:solidFill>
                        <a:srgbClr val="FFFFFF"/>
                      </a:solidFill>
                      <a:prstDash val="solid"/>
                    </a:lnR>
                    <a:lnT w="28575">
                      <a:solidFill>
                        <a:srgbClr val="FFFFFF"/>
                      </a:solidFill>
                      <a:prstDash val="solid"/>
                    </a:lnT>
                    <a:lnB w="28575">
                      <a:solidFill>
                        <a:srgbClr val="FFFFFF"/>
                      </a:solidFill>
                      <a:prstDash val="solid"/>
                    </a:lnB>
                  </a:tcPr>
                </a:tc>
                <a:tc>
                  <a:txBody>
                    <a:bodyPr/>
                    <a:lstStyle/>
                    <a:p>
                      <a:pPr algn="ctr">
                        <a:lnSpc>
                          <a:spcPct val="100000"/>
                        </a:lnSpc>
                        <a:spcBef>
                          <a:spcPts val="3145"/>
                        </a:spcBef>
                      </a:pPr>
                      <a:r>
                        <a:rPr sz="3300" spc="-254" dirty="0">
                          <a:solidFill>
                            <a:srgbClr val="FFFFFF"/>
                          </a:solidFill>
                          <a:latin typeface="Verdana"/>
                          <a:cs typeface="Verdana"/>
                        </a:rPr>
                        <a:t>316</a:t>
                      </a:r>
                      <a:r>
                        <a:rPr sz="3300" spc="-300" dirty="0">
                          <a:solidFill>
                            <a:srgbClr val="FFFFFF"/>
                          </a:solidFill>
                          <a:latin typeface="Verdana"/>
                          <a:cs typeface="Verdana"/>
                        </a:rPr>
                        <a:t> </a:t>
                      </a:r>
                      <a:r>
                        <a:rPr sz="3300" spc="-10" dirty="0">
                          <a:solidFill>
                            <a:srgbClr val="FFFFFF"/>
                          </a:solidFill>
                          <a:latin typeface="Verdana"/>
                          <a:cs typeface="Verdana"/>
                        </a:rPr>
                        <a:t>visits</a:t>
                      </a:r>
                      <a:endParaRPr sz="3300" dirty="0">
                        <a:latin typeface="Verdana"/>
                        <a:cs typeface="Verdana"/>
                      </a:endParaRPr>
                    </a:p>
                  </a:txBody>
                  <a:tcPr marL="0" marR="0" marT="0" marB="0" anchor="ctr">
                    <a:lnL w="12700">
                      <a:solidFill>
                        <a:srgbClr val="FFFFFF"/>
                      </a:solidFill>
                      <a:prstDash val="solid"/>
                    </a:lnL>
                    <a:lnR w="12700">
                      <a:solidFill>
                        <a:srgbClr val="FFFFFF"/>
                      </a:solidFill>
                      <a:prstDash val="solid"/>
                    </a:lnR>
                    <a:lnT w="28575">
                      <a:solidFill>
                        <a:srgbClr val="FFFFFF"/>
                      </a:solidFill>
                      <a:prstDash val="solid"/>
                    </a:lnT>
                    <a:lnB w="28575">
                      <a:solidFill>
                        <a:srgbClr val="FFFFFF"/>
                      </a:solidFill>
                      <a:prstDash val="solid"/>
                    </a:lnB>
                  </a:tcPr>
                </a:tc>
                <a:tc>
                  <a:txBody>
                    <a:bodyPr/>
                    <a:lstStyle/>
                    <a:p>
                      <a:pPr algn="ctr">
                        <a:lnSpc>
                          <a:spcPct val="100000"/>
                        </a:lnSpc>
                        <a:spcBef>
                          <a:spcPts val="3145"/>
                        </a:spcBef>
                      </a:pPr>
                      <a:r>
                        <a:rPr sz="3300" spc="-185" dirty="0">
                          <a:solidFill>
                            <a:srgbClr val="FFFFFF"/>
                          </a:solidFill>
                          <a:latin typeface="Verdana"/>
                          <a:cs typeface="Verdana"/>
                        </a:rPr>
                        <a:t>297</a:t>
                      </a:r>
                      <a:r>
                        <a:rPr sz="3300" spc="-285" dirty="0">
                          <a:solidFill>
                            <a:srgbClr val="FFFFFF"/>
                          </a:solidFill>
                          <a:latin typeface="Verdana"/>
                          <a:cs typeface="Verdana"/>
                        </a:rPr>
                        <a:t> </a:t>
                      </a:r>
                      <a:r>
                        <a:rPr sz="3300" spc="-10" dirty="0">
                          <a:solidFill>
                            <a:srgbClr val="FFFFFF"/>
                          </a:solidFill>
                          <a:latin typeface="Verdana"/>
                          <a:cs typeface="Verdana"/>
                        </a:rPr>
                        <a:t>visits</a:t>
                      </a:r>
                      <a:endParaRPr sz="3300">
                        <a:latin typeface="Verdana"/>
                        <a:cs typeface="Verdana"/>
                      </a:endParaRPr>
                    </a:p>
                  </a:txBody>
                  <a:tcPr marL="0" marR="0" marT="0" marB="0" anchor="ctr">
                    <a:lnL w="12700">
                      <a:solidFill>
                        <a:srgbClr val="FFFFFF"/>
                      </a:solidFill>
                      <a:prstDash val="solid"/>
                    </a:lnL>
                    <a:lnR w="12700">
                      <a:solidFill>
                        <a:srgbClr val="FFFFFF"/>
                      </a:solidFill>
                      <a:prstDash val="solid"/>
                    </a:lnR>
                    <a:lnT w="28575">
                      <a:solidFill>
                        <a:srgbClr val="FFFFFF"/>
                      </a:solidFill>
                      <a:prstDash val="solid"/>
                    </a:lnT>
                    <a:lnB w="28575">
                      <a:solidFill>
                        <a:srgbClr val="FFFFFF"/>
                      </a:solidFill>
                      <a:prstDash val="solid"/>
                    </a:lnB>
                  </a:tcPr>
                </a:tc>
                <a:tc>
                  <a:txBody>
                    <a:bodyPr/>
                    <a:lstStyle/>
                    <a:p>
                      <a:pPr marL="5080" algn="ctr">
                        <a:lnSpc>
                          <a:spcPct val="100000"/>
                        </a:lnSpc>
                        <a:spcBef>
                          <a:spcPts val="3145"/>
                        </a:spcBef>
                      </a:pPr>
                      <a:r>
                        <a:rPr sz="3300" spc="-165" dirty="0">
                          <a:solidFill>
                            <a:srgbClr val="FFFFFF"/>
                          </a:solidFill>
                          <a:latin typeface="Verdana"/>
                          <a:cs typeface="Verdana"/>
                        </a:rPr>
                        <a:t>693</a:t>
                      </a:r>
                      <a:r>
                        <a:rPr sz="3300" spc="-285" dirty="0">
                          <a:solidFill>
                            <a:srgbClr val="FFFFFF"/>
                          </a:solidFill>
                          <a:latin typeface="Verdana"/>
                          <a:cs typeface="Verdana"/>
                        </a:rPr>
                        <a:t> </a:t>
                      </a:r>
                      <a:r>
                        <a:rPr sz="3300" spc="-10" dirty="0">
                          <a:solidFill>
                            <a:srgbClr val="FFFFFF"/>
                          </a:solidFill>
                          <a:latin typeface="Verdana"/>
                          <a:cs typeface="Verdana"/>
                        </a:rPr>
                        <a:t>visits</a:t>
                      </a:r>
                      <a:endParaRPr sz="3300">
                        <a:latin typeface="Verdana"/>
                        <a:cs typeface="Verdana"/>
                      </a:endParaRPr>
                    </a:p>
                  </a:txBody>
                  <a:tcPr marL="0" marR="0" marT="0" marB="0" anchor="ctr">
                    <a:lnL w="12700">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tcPr>
                </a:tc>
                <a:extLst>
                  <a:ext uri="{0D108BD9-81ED-4DB2-BD59-A6C34878D82A}">
                    <a16:rowId xmlns:a16="http://schemas.microsoft.com/office/drawing/2014/main" val="10001"/>
                  </a:ext>
                </a:extLst>
              </a:tr>
              <a:tr h="1216025">
                <a:tc>
                  <a:txBody>
                    <a:bodyPr/>
                    <a:lstStyle/>
                    <a:p>
                      <a:pPr marL="16510" algn="ctr">
                        <a:lnSpc>
                          <a:spcPct val="100000"/>
                        </a:lnSpc>
                        <a:spcBef>
                          <a:spcPts val="3145"/>
                        </a:spcBef>
                      </a:pPr>
                      <a:r>
                        <a:rPr sz="3300" b="1" spc="210" dirty="0">
                          <a:solidFill>
                            <a:schemeClr val="bg1"/>
                          </a:solidFill>
                          <a:latin typeface="Century Gothic"/>
                          <a:cs typeface="Century Gothic"/>
                        </a:rPr>
                        <a:t>FY23</a:t>
                      </a:r>
                      <a:endParaRPr sz="3300" b="1">
                        <a:solidFill>
                          <a:schemeClr val="bg1"/>
                        </a:solidFill>
                        <a:latin typeface="Century Gothic"/>
                        <a:cs typeface="Century Gothic"/>
                      </a:endParaRPr>
                    </a:p>
                  </a:txBody>
                  <a:tcPr marL="0" marR="0" marT="0" marB="0" anchor="ctr">
                    <a:lnL w="38100">
                      <a:solidFill>
                        <a:srgbClr val="FFFFFF"/>
                      </a:solidFill>
                      <a:prstDash val="solid"/>
                    </a:lnL>
                    <a:lnR w="12700">
                      <a:solidFill>
                        <a:srgbClr val="FFFFFF"/>
                      </a:solidFill>
                      <a:prstDash val="solid"/>
                    </a:lnR>
                    <a:lnT w="28575">
                      <a:solidFill>
                        <a:srgbClr val="FFFFFF"/>
                      </a:solidFill>
                      <a:prstDash val="solid"/>
                    </a:lnT>
                    <a:lnB w="28575">
                      <a:solidFill>
                        <a:srgbClr val="FFFFFF"/>
                      </a:solidFill>
                      <a:prstDash val="solid"/>
                    </a:lnB>
                  </a:tcPr>
                </a:tc>
                <a:tc>
                  <a:txBody>
                    <a:bodyPr/>
                    <a:lstStyle/>
                    <a:p>
                      <a:pPr algn="ctr">
                        <a:lnSpc>
                          <a:spcPct val="100000"/>
                        </a:lnSpc>
                        <a:spcBef>
                          <a:spcPts val="3145"/>
                        </a:spcBef>
                      </a:pPr>
                      <a:r>
                        <a:rPr sz="3300" spc="-180" dirty="0">
                          <a:solidFill>
                            <a:srgbClr val="FFFFFF"/>
                          </a:solidFill>
                          <a:latin typeface="Verdana"/>
                          <a:cs typeface="Verdana"/>
                        </a:rPr>
                        <a:t>18</a:t>
                      </a:r>
                      <a:r>
                        <a:rPr sz="3300" spc="-285" dirty="0">
                          <a:solidFill>
                            <a:srgbClr val="FFFFFF"/>
                          </a:solidFill>
                          <a:latin typeface="Verdana"/>
                          <a:cs typeface="Verdana"/>
                        </a:rPr>
                        <a:t> </a:t>
                      </a:r>
                      <a:r>
                        <a:rPr sz="3300" spc="-10" dirty="0">
                          <a:solidFill>
                            <a:srgbClr val="FFFFFF"/>
                          </a:solidFill>
                          <a:latin typeface="Verdana"/>
                          <a:cs typeface="Verdana"/>
                        </a:rPr>
                        <a:t>visits</a:t>
                      </a:r>
                      <a:endParaRPr sz="3300" dirty="0">
                        <a:latin typeface="Verdana"/>
                        <a:cs typeface="Verdana"/>
                      </a:endParaRPr>
                    </a:p>
                  </a:txBody>
                  <a:tcPr marL="0" marR="0" marT="0" marB="0" anchor="ctr">
                    <a:lnL w="12700">
                      <a:solidFill>
                        <a:srgbClr val="FFFFFF"/>
                      </a:solidFill>
                      <a:prstDash val="solid"/>
                    </a:lnL>
                    <a:lnR w="12700">
                      <a:solidFill>
                        <a:srgbClr val="FFFFFF"/>
                      </a:solidFill>
                      <a:prstDash val="solid"/>
                    </a:lnR>
                    <a:lnT w="28575">
                      <a:solidFill>
                        <a:srgbClr val="FFFFFF"/>
                      </a:solidFill>
                      <a:prstDash val="solid"/>
                    </a:lnT>
                    <a:lnB w="28575">
                      <a:solidFill>
                        <a:srgbClr val="FFFFFF"/>
                      </a:solidFill>
                      <a:prstDash val="solid"/>
                    </a:lnB>
                  </a:tcPr>
                </a:tc>
                <a:tc>
                  <a:txBody>
                    <a:bodyPr/>
                    <a:lstStyle/>
                    <a:p>
                      <a:pPr algn="ctr">
                        <a:lnSpc>
                          <a:spcPct val="100000"/>
                        </a:lnSpc>
                        <a:spcBef>
                          <a:spcPts val="3145"/>
                        </a:spcBef>
                      </a:pPr>
                      <a:r>
                        <a:rPr sz="3300" spc="-120" dirty="0">
                          <a:solidFill>
                            <a:srgbClr val="FFFFFF"/>
                          </a:solidFill>
                          <a:latin typeface="Verdana"/>
                          <a:cs typeface="Verdana"/>
                        </a:rPr>
                        <a:t>884</a:t>
                      </a:r>
                      <a:r>
                        <a:rPr sz="3300" spc="-275" dirty="0">
                          <a:solidFill>
                            <a:srgbClr val="FFFFFF"/>
                          </a:solidFill>
                          <a:latin typeface="Verdana"/>
                          <a:cs typeface="Verdana"/>
                        </a:rPr>
                        <a:t> </a:t>
                      </a:r>
                      <a:r>
                        <a:rPr sz="3300" spc="-10" dirty="0">
                          <a:solidFill>
                            <a:srgbClr val="FFFFFF"/>
                          </a:solidFill>
                          <a:latin typeface="Verdana"/>
                          <a:cs typeface="Verdana"/>
                        </a:rPr>
                        <a:t>visits</a:t>
                      </a:r>
                      <a:endParaRPr sz="3300" dirty="0">
                        <a:latin typeface="Verdana"/>
                        <a:cs typeface="Verdana"/>
                      </a:endParaRPr>
                    </a:p>
                  </a:txBody>
                  <a:tcPr marL="0" marR="0" marT="0" marB="0" anchor="ctr">
                    <a:lnL w="12700">
                      <a:solidFill>
                        <a:srgbClr val="FFFFFF"/>
                      </a:solidFill>
                      <a:prstDash val="solid"/>
                    </a:lnL>
                    <a:lnR w="12700">
                      <a:solidFill>
                        <a:srgbClr val="FFFFFF"/>
                      </a:solidFill>
                      <a:prstDash val="solid"/>
                    </a:lnR>
                    <a:lnT w="28575">
                      <a:solidFill>
                        <a:srgbClr val="FFFFFF"/>
                      </a:solidFill>
                      <a:prstDash val="solid"/>
                    </a:lnT>
                    <a:lnB w="28575">
                      <a:solidFill>
                        <a:srgbClr val="FFFFFF"/>
                      </a:solidFill>
                      <a:prstDash val="solid"/>
                    </a:lnB>
                  </a:tcPr>
                </a:tc>
                <a:tc>
                  <a:txBody>
                    <a:bodyPr/>
                    <a:lstStyle/>
                    <a:p>
                      <a:pPr marL="635" algn="ctr">
                        <a:lnSpc>
                          <a:spcPct val="100000"/>
                        </a:lnSpc>
                        <a:spcBef>
                          <a:spcPts val="3145"/>
                        </a:spcBef>
                      </a:pPr>
                      <a:r>
                        <a:rPr sz="3300" spc="-254" dirty="0">
                          <a:solidFill>
                            <a:srgbClr val="FFFFFF"/>
                          </a:solidFill>
                          <a:latin typeface="Verdana"/>
                          <a:cs typeface="Verdana"/>
                        </a:rPr>
                        <a:t>1,152</a:t>
                      </a:r>
                      <a:r>
                        <a:rPr sz="3300" spc="-280" dirty="0">
                          <a:solidFill>
                            <a:srgbClr val="FFFFFF"/>
                          </a:solidFill>
                          <a:latin typeface="Verdana"/>
                          <a:cs typeface="Verdana"/>
                        </a:rPr>
                        <a:t> </a:t>
                      </a:r>
                      <a:r>
                        <a:rPr sz="3300" spc="-10" dirty="0">
                          <a:solidFill>
                            <a:srgbClr val="FFFFFF"/>
                          </a:solidFill>
                          <a:latin typeface="Verdana"/>
                          <a:cs typeface="Verdana"/>
                        </a:rPr>
                        <a:t>visits</a:t>
                      </a:r>
                      <a:endParaRPr sz="3300" dirty="0">
                        <a:latin typeface="Verdana"/>
                        <a:cs typeface="Verdana"/>
                      </a:endParaRPr>
                    </a:p>
                  </a:txBody>
                  <a:tcPr marL="0" marR="0" marT="0" marB="0" anchor="ctr">
                    <a:lnL w="12700">
                      <a:solidFill>
                        <a:srgbClr val="FFFFFF"/>
                      </a:solidFill>
                      <a:prstDash val="solid"/>
                    </a:lnL>
                    <a:lnR w="12700">
                      <a:solidFill>
                        <a:srgbClr val="FFFFFF"/>
                      </a:solidFill>
                      <a:prstDash val="solid"/>
                    </a:lnR>
                    <a:lnT w="28575">
                      <a:solidFill>
                        <a:srgbClr val="FFFFFF"/>
                      </a:solidFill>
                      <a:prstDash val="solid"/>
                    </a:lnT>
                    <a:lnB w="28575">
                      <a:solidFill>
                        <a:srgbClr val="FFFFFF"/>
                      </a:solidFill>
                      <a:prstDash val="solid"/>
                    </a:lnB>
                  </a:tcPr>
                </a:tc>
                <a:tc>
                  <a:txBody>
                    <a:bodyPr/>
                    <a:lstStyle/>
                    <a:p>
                      <a:pPr marL="5715" algn="ctr">
                        <a:lnSpc>
                          <a:spcPct val="100000"/>
                        </a:lnSpc>
                        <a:spcBef>
                          <a:spcPts val="3145"/>
                        </a:spcBef>
                      </a:pPr>
                      <a:r>
                        <a:rPr sz="3300" spc="-215" dirty="0">
                          <a:solidFill>
                            <a:srgbClr val="FFFFFF"/>
                          </a:solidFill>
                          <a:latin typeface="Verdana"/>
                          <a:cs typeface="Verdana"/>
                        </a:rPr>
                        <a:t>2,054</a:t>
                      </a:r>
                      <a:r>
                        <a:rPr sz="3300" spc="-260" dirty="0">
                          <a:solidFill>
                            <a:srgbClr val="FFFFFF"/>
                          </a:solidFill>
                          <a:latin typeface="Verdana"/>
                          <a:cs typeface="Verdana"/>
                        </a:rPr>
                        <a:t> </a:t>
                      </a:r>
                      <a:r>
                        <a:rPr sz="3300" spc="-10" dirty="0">
                          <a:solidFill>
                            <a:srgbClr val="FFFFFF"/>
                          </a:solidFill>
                          <a:latin typeface="Verdana"/>
                          <a:cs typeface="Verdana"/>
                        </a:rPr>
                        <a:t>visits</a:t>
                      </a:r>
                      <a:endParaRPr sz="3300" dirty="0">
                        <a:latin typeface="Verdana"/>
                        <a:cs typeface="Verdana"/>
                      </a:endParaRPr>
                    </a:p>
                  </a:txBody>
                  <a:tcPr marL="0" marR="0" marT="0" marB="0" anchor="ctr">
                    <a:lnL w="12700">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tcPr>
                </a:tc>
                <a:extLst>
                  <a:ext uri="{0D108BD9-81ED-4DB2-BD59-A6C34878D82A}">
                    <a16:rowId xmlns:a16="http://schemas.microsoft.com/office/drawing/2014/main" val="10002"/>
                  </a:ext>
                </a:extLst>
              </a:tr>
              <a:tr h="1216025">
                <a:tc>
                  <a:txBody>
                    <a:bodyPr/>
                    <a:lstStyle/>
                    <a:p>
                      <a:pPr marL="16510" algn="ctr">
                        <a:lnSpc>
                          <a:spcPct val="100000"/>
                        </a:lnSpc>
                        <a:spcBef>
                          <a:spcPts val="3145"/>
                        </a:spcBef>
                      </a:pPr>
                      <a:r>
                        <a:rPr sz="3300" b="1" spc="204" dirty="0">
                          <a:solidFill>
                            <a:schemeClr val="bg1"/>
                          </a:solidFill>
                          <a:latin typeface="Century Gothic"/>
                          <a:cs typeface="Century Gothic"/>
                        </a:rPr>
                        <a:t>FY24</a:t>
                      </a:r>
                      <a:endParaRPr sz="3300" b="1" dirty="0">
                        <a:solidFill>
                          <a:schemeClr val="bg1"/>
                        </a:solidFill>
                        <a:latin typeface="Century Gothic"/>
                        <a:cs typeface="Century Gothic"/>
                      </a:endParaRPr>
                    </a:p>
                  </a:txBody>
                  <a:tcPr marL="0" marR="0" marT="0" marB="0" anchor="ctr">
                    <a:lnL w="38100">
                      <a:solidFill>
                        <a:srgbClr val="FFFFFF"/>
                      </a:solidFill>
                      <a:prstDash val="solid"/>
                    </a:lnL>
                    <a:lnR w="12700">
                      <a:solidFill>
                        <a:srgbClr val="FFFFFF"/>
                      </a:solidFill>
                      <a:prstDash val="solid"/>
                    </a:lnR>
                    <a:lnT w="28575">
                      <a:solidFill>
                        <a:srgbClr val="FFFFFF"/>
                      </a:solidFill>
                      <a:prstDash val="solid"/>
                    </a:lnT>
                    <a:lnB w="28575">
                      <a:solidFill>
                        <a:srgbClr val="FFFFFF"/>
                      </a:solidFill>
                      <a:prstDash val="solid"/>
                    </a:lnB>
                  </a:tcPr>
                </a:tc>
                <a:tc>
                  <a:txBody>
                    <a:bodyPr/>
                    <a:lstStyle/>
                    <a:p>
                      <a:pPr marL="0" lvl="0" algn="ctr">
                        <a:lnSpc>
                          <a:spcPct val="100000"/>
                        </a:lnSpc>
                        <a:spcBef>
                          <a:spcPts val="3145"/>
                        </a:spcBef>
                      </a:pPr>
                      <a:r>
                        <a:rPr lang="en-US" sz="3300" spc="-180" dirty="0">
                          <a:solidFill>
                            <a:srgbClr val="FFFFFF"/>
                          </a:solidFill>
                          <a:latin typeface="Verdana"/>
                          <a:ea typeface="+mn-ea"/>
                          <a:cs typeface="Verdana"/>
                        </a:rPr>
                        <a:t>151 visits;</a:t>
                      </a:r>
                      <a:br>
                        <a:rPr lang="en-US" sz="3300" spc="-180" dirty="0">
                          <a:solidFill>
                            <a:srgbClr val="FFFFFF"/>
                          </a:solidFill>
                          <a:latin typeface="Verdana"/>
                          <a:ea typeface="+mn-ea"/>
                          <a:cs typeface="Verdana"/>
                        </a:rPr>
                      </a:br>
                      <a:r>
                        <a:rPr lang="en-US" sz="3300" spc="-180" dirty="0">
                          <a:solidFill>
                            <a:srgbClr val="FFFFFF"/>
                          </a:solidFill>
                          <a:latin typeface="Verdana"/>
                          <a:ea typeface="+mn-ea"/>
                          <a:cs typeface="Verdana"/>
                        </a:rPr>
                        <a:t>42 unique</a:t>
                      </a:r>
                      <a:endParaRPr sz="3300" spc="-180" dirty="0">
                        <a:solidFill>
                          <a:srgbClr val="FFFFFF"/>
                        </a:solidFill>
                        <a:latin typeface="Verdana"/>
                        <a:ea typeface="+mn-ea"/>
                        <a:cs typeface="Verdana"/>
                      </a:endParaRPr>
                    </a:p>
                  </a:txBody>
                  <a:tcPr marL="0" marR="0" marT="0" marB="0" anchor="ctr">
                    <a:lnL w="12700">
                      <a:solidFill>
                        <a:srgbClr val="FFFFFF"/>
                      </a:solidFill>
                      <a:prstDash val="solid"/>
                    </a:lnL>
                    <a:lnR w="12700">
                      <a:solidFill>
                        <a:srgbClr val="FFFFFF"/>
                      </a:solidFill>
                      <a:prstDash val="solid"/>
                    </a:lnR>
                    <a:lnT w="28575">
                      <a:solidFill>
                        <a:srgbClr val="FFFFFF"/>
                      </a:solidFill>
                      <a:prstDash val="solid"/>
                    </a:lnT>
                    <a:lnB w="28575">
                      <a:solidFill>
                        <a:srgbClr val="FFFFFF"/>
                      </a:solidFill>
                      <a:prstDash val="solid"/>
                    </a:lnB>
                  </a:tcPr>
                </a:tc>
                <a:tc>
                  <a:txBody>
                    <a:bodyPr/>
                    <a:lstStyle/>
                    <a:p>
                      <a:pPr marL="0" lvl="0" algn="ctr">
                        <a:lnSpc>
                          <a:spcPct val="100000"/>
                        </a:lnSpc>
                        <a:spcBef>
                          <a:spcPts val="3145"/>
                        </a:spcBef>
                      </a:pPr>
                      <a:r>
                        <a:rPr sz="3300" spc="-120" dirty="0">
                          <a:solidFill>
                            <a:srgbClr val="FFFFFF"/>
                          </a:solidFill>
                          <a:latin typeface="Verdana"/>
                          <a:ea typeface="+mn-ea"/>
                          <a:cs typeface="Verdana"/>
                        </a:rPr>
                        <a:t>1,866 visits;</a:t>
                      </a:r>
                      <a:br>
                        <a:rPr lang="en-US" sz="3300" spc="-120" dirty="0">
                          <a:solidFill>
                            <a:srgbClr val="FFFFFF"/>
                          </a:solidFill>
                          <a:latin typeface="Verdana"/>
                          <a:ea typeface="+mn-ea"/>
                          <a:cs typeface="Verdana"/>
                        </a:rPr>
                      </a:br>
                      <a:r>
                        <a:rPr sz="3300" spc="-120" dirty="0">
                          <a:solidFill>
                            <a:srgbClr val="FFFFFF"/>
                          </a:solidFill>
                          <a:latin typeface="Verdana"/>
                          <a:ea typeface="+mn-ea"/>
                          <a:cs typeface="Verdana"/>
                        </a:rPr>
                        <a:t>320 unique</a:t>
                      </a:r>
                    </a:p>
                  </a:txBody>
                  <a:tcPr marL="0" marR="0" marT="0" marB="0" anchor="ctr">
                    <a:lnL w="12700">
                      <a:solidFill>
                        <a:srgbClr val="FFFFFF"/>
                      </a:solidFill>
                      <a:prstDash val="solid"/>
                    </a:lnL>
                    <a:lnR w="12700">
                      <a:solidFill>
                        <a:srgbClr val="FFFFFF"/>
                      </a:solidFill>
                      <a:prstDash val="solid"/>
                    </a:lnR>
                    <a:lnT w="28575">
                      <a:solidFill>
                        <a:srgbClr val="FFFFFF"/>
                      </a:solidFill>
                      <a:prstDash val="solid"/>
                    </a:lnT>
                    <a:lnB w="28575">
                      <a:solidFill>
                        <a:srgbClr val="FFFFFF"/>
                      </a:solidFill>
                      <a:prstDash val="solid"/>
                    </a:lnB>
                  </a:tcPr>
                </a:tc>
                <a:tc>
                  <a:txBody>
                    <a:bodyPr/>
                    <a:lstStyle/>
                    <a:p>
                      <a:pPr marL="635" lvl="0" algn="ctr">
                        <a:lnSpc>
                          <a:spcPct val="100000"/>
                        </a:lnSpc>
                        <a:spcBef>
                          <a:spcPts val="3145"/>
                        </a:spcBef>
                      </a:pPr>
                      <a:r>
                        <a:rPr sz="3300" spc="-254" dirty="0">
                          <a:solidFill>
                            <a:srgbClr val="FFFFFF"/>
                          </a:solidFill>
                          <a:latin typeface="Verdana"/>
                          <a:ea typeface="+mn-ea"/>
                          <a:cs typeface="Verdana"/>
                        </a:rPr>
                        <a:t>3,012 visits;</a:t>
                      </a:r>
                      <a:br>
                        <a:rPr lang="en-US" sz="3300" spc="-254" dirty="0">
                          <a:solidFill>
                            <a:srgbClr val="FFFFFF"/>
                          </a:solidFill>
                          <a:latin typeface="Verdana"/>
                          <a:ea typeface="+mn-ea"/>
                          <a:cs typeface="Verdana"/>
                        </a:rPr>
                      </a:br>
                      <a:r>
                        <a:rPr sz="3300" spc="-254" dirty="0">
                          <a:solidFill>
                            <a:srgbClr val="FFFFFF"/>
                          </a:solidFill>
                          <a:latin typeface="Verdana"/>
                          <a:ea typeface="+mn-ea"/>
                          <a:cs typeface="Verdana"/>
                        </a:rPr>
                        <a:t>506 unique</a:t>
                      </a:r>
                    </a:p>
                  </a:txBody>
                  <a:tcPr marL="0" marR="0" marT="0" marB="0" anchor="ctr">
                    <a:lnL w="12700">
                      <a:solidFill>
                        <a:srgbClr val="FFFFFF"/>
                      </a:solidFill>
                      <a:prstDash val="solid"/>
                    </a:lnL>
                    <a:lnR w="12700">
                      <a:solidFill>
                        <a:srgbClr val="FFFFFF"/>
                      </a:solidFill>
                      <a:prstDash val="solid"/>
                    </a:lnR>
                    <a:lnT w="28575">
                      <a:solidFill>
                        <a:srgbClr val="FFFFFF"/>
                      </a:solidFill>
                      <a:prstDash val="solid"/>
                    </a:lnT>
                    <a:lnB w="28575">
                      <a:solidFill>
                        <a:srgbClr val="FFFFFF"/>
                      </a:solidFill>
                      <a:prstDash val="solid"/>
                    </a:lnB>
                  </a:tcPr>
                </a:tc>
                <a:tc>
                  <a:txBody>
                    <a:bodyPr/>
                    <a:lstStyle/>
                    <a:p>
                      <a:pPr marL="6350" algn="ctr">
                        <a:lnSpc>
                          <a:spcPct val="100000"/>
                        </a:lnSpc>
                        <a:spcBef>
                          <a:spcPts val="3145"/>
                        </a:spcBef>
                      </a:pPr>
                      <a:r>
                        <a:rPr sz="3300" spc="-220" dirty="0">
                          <a:solidFill>
                            <a:srgbClr val="FFFFFF"/>
                          </a:solidFill>
                          <a:latin typeface="Verdana"/>
                          <a:cs typeface="Verdana"/>
                        </a:rPr>
                        <a:t>5,029</a:t>
                      </a:r>
                      <a:r>
                        <a:rPr sz="3300" spc="-270" dirty="0">
                          <a:solidFill>
                            <a:srgbClr val="FFFFFF"/>
                          </a:solidFill>
                          <a:latin typeface="Verdana"/>
                          <a:cs typeface="Verdana"/>
                        </a:rPr>
                        <a:t> </a:t>
                      </a:r>
                      <a:r>
                        <a:rPr sz="3300" spc="-10" dirty="0">
                          <a:solidFill>
                            <a:srgbClr val="FFFFFF"/>
                          </a:solidFill>
                          <a:latin typeface="Verdana"/>
                          <a:cs typeface="Verdana"/>
                        </a:rPr>
                        <a:t>visits</a:t>
                      </a:r>
                      <a:endParaRPr sz="3300" dirty="0">
                        <a:latin typeface="Verdana"/>
                        <a:cs typeface="Verdana"/>
                      </a:endParaRPr>
                    </a:p>
                  </a:txBody>
                  <a:tcPr marL="0" marR="0" marT="0" marB="0" anchor="ctr">
                    <a:lnL w="12700">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tcPr>
                </a:tc>
                <a:extLst>
                  <a:ext uri="{0D108BD9-81ED-4DB2-BD59-A6C34878D82A}">
                    <a16:rowId xmlns:a16="http://schemas.microsoft.com/office/drawing/2014/main" val="10003"/>
                  </a:ext>
                </a:extLst>
              </a:tr>
              <a:tr h="1216025">
                <a:tc>
                  <a:txBody>
                    <a:bodyPr/>
                    <a:lstStyle/>
                    <a:p>
                      <a:pPr marL="13335" algn="ctr">
                        <a:lnSpc>
                          <a:spcPct val="100000"/>
                        </a:lnSpc>
                        <a:spcBef>
                          <a:spcPts val="3145"/>
                        </a:spcBef>
                      </a:pPr>
                      <a:r>
                        <a:rPr sz="3300" b="1" spc="190" dirty="0">
                          <a:solidFill>
                            <a:schemeClr val="bg1"/>
                          </a:solidFill>
                          <a:latin typeface="Century Gothic"/>
                          <a:cs typeface="Century Gothic"/>
                        </a:rPr>
                        <a:t>FY25</a:t>
                      </a:r>
                      <a:endParaRPr sz="3300" b="1" dirty="0">
                        <a:solidFill>
                          <a:schemeClr val="bg1"/>
                        </a:solidFill>
                        <a:latin typeface="Century Gothic"/>
                        <a:cs typeface="Century Gothic"/>
                      </a:endParaRPr>
                    </a:p>
                  </a:txBody>
                  <a:tcPr marL="0" marR="0" marT="0" marB="0" anchor="ctr">
                    <a:lnL w="38100">
                      <a:solidFill>
                        <a:srgbClr val="FFFFFF"/>
                      </a:solidFill>
                      <a:prstDash val="solid"/>
                    </a:lnL>
                    <a:lnR w="12700">
                      <a:solidFill>
                        <a:srgbClr val="FFFFFF"/>
                      </a:solidFill>
                      <a:prstDash val="solid"/>
                    </a:lnR>
                    <a:lnT w="28575">
                      <a:solidFill>
                        <a:srgbClr val="FFFFFF"/>
                      </a:solidFill>
                      <a:prstDash val="solid"/>
                    </a:lnT>
                    <a:lnB w="28575">
                      <a:solidFill>
                        <a:srgbClr val="FFFFFF"/>
                      </a:solidFill>
                      <a:prstDash val="solid"/>
                    </a:lnB>
                  </a:tcPr>
                </a:tc>
                <a:tc>
                  <a:txBody>
                    <a:bodyPr/>
                    <a:lstStyle/>
                    <a:p>
                      <a:pPr marL="0" algn="ctr">
                        <a:lnSpc>
                          <a:spcPct val="100000"/>
                        </a:lnSpc>
                        <a:spcBef>
                          <a:spcPts val="3145"/>
                        </a:spcBef>
                      </a:pPr>
                      <a:r>
                        <a:rPr sz="3300" spc="-180" dirty="0">
                          <a:solidFill>
                            <a:srgbClr val="FFFFFF"/>
                          </a:solidFill>
                          <a:latin typeface="Verdana"/>
                          <a:ea typeface="+mn-ea"/>
                          <a:cs typeface="Verdana"/>
                        </a:rPr>
                        <a:t>304 visits;</a:t>
                      </a:r>
                      <a:br>
                        <a:rPr lang="en-US" sz="3300" spc="-180" dirty="0">
                          <a:solidFill>
                            <a:srgbClr val="FFFFFF"/>
                          </a:solidFill>
                          <a:latin typeface="Verdana"/>
                          <a:ea typeface="+mn-ea"/>
                          <a:cs typeface="Verdana"/>
                        </a:rPr>
                      </a:br>
                      <a:r>
                        <a:rPr sz="3300" spc="-180" dirty="0">
                          <a:solidFill>
                            <a:srgbClr val="FFFFFF"/>
                          </a:solidFill>
                          <a:latin typeface="Verdana"/>
                          <a:ea typeface="+mn-ea"/>
                          <a:cs typeface="Verdana"/>
                        </a:rPr>
                        <a:t>84 unique</a:t>
                      </a:r>
                    </a:p>
                  </a:txBody>
                  <a:tcPr marL="0" marR="0" marT="0" marB="0" anchor="ctr">
                    <a:lnL w="12700">
                      <a:solidFill>
                        <a:srgbClr val="FFFFFF"/>
                      </a:solidFill>
                      <a:prstDash val="solid"/>
                    </a:lnL>
                    <a:lnR w="12700">
                      <a:solidFill>
                        <a:srgbClr val="FFFFFF"/>
                      </a:solidFill>
                      <a:prstDash val="solid"/>
                    </a:lnR>
                    <a:lnT w="28575">
                      <a:solidFill>
                        <a:srgbClr val="FFFFFF"/>
                      </a:solidFill>
                      <a:prstDash val="solid"/>
                    </a:lnT>
                    <a:lnB w="28575">
                      <a:solidFill>
                        <a:srgbClr val="FFFFFF"/>
                      </a:solidFill>
                      <a:prstDash val="solid"/>
                    </a:lnB>
                  </a:tcPr>
                </a:tc>
                <a:tc>
                  <a:txBody>
                    <a:bodyPr/>
                    <a:lstStyle/>
                    <a:p>
                      <a:pPr marL="0" algn="ctr">
                        <a:lnSpc>
                          <a:spcPct val="100000"/>
                        </a:lnSpc>
                        <a:spcBef>
                          <a:spcPts val="3145"/>
                        </a:spcBef>
                      </a:pPr>
                      <a:r>
                        <a:rPr sz="3300" spc="-180" dirty="0">
                          <a:solidFill>
                            <a:srgbClr val="FFFFFF"/>
                          </a:solidFill>
                          <a:latin typeface="Verdana"/>
                          <a:ea typeface="+mn-ea"/>
                          <a:cs typeface="Verdana"/>
                        </a:rPr>
                        <a:t>4,076 visits;</a:t>
                      </a:r>
                      <a:br>
                        <a:rPr lang="en-US" sz="3300" spc="-180" dirty="0">
                          <a:solidFill>
                            <a:srgbClr val="FFFFFF"/>
                          </a:solidFill>
                          <a:latin typeface="Verdana"/>
                          <a:ea typeface="+mn-ea"/>
                          <a:cs typeface="Verdana"/>
                        </a:rPr>
                      </a:br>
                      <a:r>
                        <a:rPr sz="3300" spc="-180" dirty="0">
                          <a:solidFill>
                            <a:srgbClr val="FFFFFF"/>
                          </a:solidFill>
                          <a:latin typeface="Verdana"/>
                          <a:ea typeface="+mn-ea"/>
                          <a:cs typeface="Verdana"/>
                        </a:rPr>
                        <a:t>718 unique</a:t>
                      </a:r>
                    </a:p>
                  </a:txBody>
                  <a:tcPr marL="0" marR="0" marT="0" marB="0" anchor="ctr">
                    <a:lnL w="12700">
                      <a:solidFill>
                        <a:srgbClr val="FFFFFF"/>
                      </a:solidFill>
                      <a:prstDash val="solid"/>
                    </a:lnL>
                    <a:lnR w="12700">
                      <a:solidFill>
                        <a:srgbClr val="FFFFFF"/>
                      </a:solidFill>
                      <a:prstDash val="solid"/>
                    </a:lnR>
                    <a:lnT w="28575">
                      <a:solidFill>
                        <a:srgbClr val="FFFFFF"/>
                      </a:solidFill>
                      <a:prstDash val="solid"/>
                    </a:lnT>
                    <a:lnB w="28575">
                      <a:solidFill>
                        <a:srgbClr val="FFFFFF"/>
                      </a:solidFill>
                      <a:prstDash val="solid"/>
                    </a:lnB>
                  </a:tcPr>
                </a:tc>
                <a:tc>
                  <a:txBody>
                    <a:bodyPr/>
                    <a:lstStyle/>
                    <a:p>
                      <a:pPr marL="0" algn="ctr">
                        <a:lnSpc>
                          <a:spcPct val="100000"/>
                        </a:lnSpc>
                        <a:spcBef>
                          <a:spcPts val="3145"/>
                        </a:spcBef>
                      </a:pPr>
                      <a:r>
                        <a:rPr sz="3300" spc="-180" dirty="0">
                          <a:solidFill>
                            <a:srgbClr val="FFFFFF"/>
                          </a:solidFill>
                          <a:latin typeface="Verdana"/>
                          <a:ea typeface="+mn-ea"/>
                          <a:cs typeface="Verdana"/>
                        </a:rPr>
                        <a:t>3,202 visits;</a:t>
                      </a:r>
                      <a:br>
                        <a:rPr lang="en-US" sz="3300" spc="-180" dirty="0">
                          <a:solidFill>
                            <a:srgbClr val="FFFFFF"/>
                          </a:solidFill>
                          <a:latin typeface="Verdana"/>
                          <a:ea typeface="+mn-ea"/>
                          <a:cs typeface="Verdana"/>
                        </a:rPr>
                      </a:br>
                      <a:r>
                        <a:rPr sz="3300" spc="-180" dirty="0">
                          <a:solidFill>
                            <a:srgbClr val="FFFFFF"/>
                          </a:solidFill>
                          <a:latin typeface="Verdana"/>
                          <a:ea typeface="+mn-ea"/>
                          <a:cs typeface="Verdana"/>
                        </a:rPr>
                        <a:t>608 unique</a:t>
                      </a:r>
                    </a:p>
                  </a:txBody>
                  <a:tcPr marL="0" marR="0" marT="0" marB="0" anchor="ctr">
                    <a:lnL w="12700">
                      <a:solidFill>
                        <a:srgbClr val="FFFFFF"/>
                      </a:solidFill>
                      <a:prstDash val="solid"/>
                    </a:lnL>
                    <a:lnR w="12700">
                      <a:solidFill>
                        <a:srgbClr val="FFFFFF"/>
                      </a:solidFill>
                      <a:prstDash val="solid"/>
                    </a:lnR>
                    <a:lnT w="28575">
                      <a:solidFill>
                        <a:srgbClr val="FFFFFF"/>
                      </a:solidFill>
                      <a:prstDash val="solid"/>
                    </a:lnT>
                    <a:lnB w="28575">
                      <a:solidFill>
                        <a:srgbClr val="FFFFFF"/>
                      </a:solidFill>
                      <a:prstDash val="solid"/>
                    </a:lnB>
                  </a:tcPr>
                </a:tc>
                <a:tc>
                  <a:txBody>
                    <a:bodyPr/>
                    <a:lstStyle/>
                    <a:p>
                      <a:pPr marL="5715" algn="ctr">
                        <a:lnSpc>
                          <a:spcPct val="100000"/>
                        </a:lnSpc>
                        <a:spcBef>
                          <a:spcPts val="3145"/>
                        </a:spcBef>
                      </a:pPr>
                      <a:r>
                        <a:rPr sz="3300" spc="-285" dirty="0">
                          <a:solidFill>
                            <a:srgbClr val="FFFFFF"/>
                          </a:solidFill>
                          <a:latin typeface="Verdana"/>
                          <a:cs typeface="Verdana"/>
                        </a:rPr>
                        <a:t>7,582 </a:t>
                      </a:r>
                      <a:r>
                        <a:rPr sz="3300" spc="-10" dirty="0">
                          <a:solidFill>
                            <a:srgbClr val="FFFFFF"/>
                          </a:solidFill>
                          <a:latin typeface="Verdana"/>
                          <a:cs typeface="Verdana"/>
                        </a:rPr>
                        <a:t>visits</a:t>
                      </a:r>
                      <a:endParaRPr sz="3300" dirty="0">
                        <a:latin typeface="Verdana"/>
                        <a:cs typeface="Verdana"/>
                      </a:endParaRPr>
                    </a:p>
                  </a:txBody>
                  <a:tcPr marL="0" marR="0" marT="0" marB="0" anchor="ctr">
                    <a:lnL w="12700">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tcPr>
                </a:tc>
                <a:extLst>
                  <a:ext uri="{0D108BD9-81ED-4DB2-BD59-A6C34878D82A}">
                    <a16:rowId xmlns:a16="http://schemas.microsoft.com/office/drawing/2014/main" val="10004"/>
                  </a:ext>
                </a:extLst>
              </a:tr>
              <a:tr h="1233805">
                <a:tc>
                  <a:txBody>
                    <a:bodyPr/>
                    <a:lstStyle/>
                    <a:p>
                      <a:pPr marL="13335" algn="ctr">
                        <a:lnSpc>
                          <a:spcPct val="100000"/>
                        </a:lnSpc>
                        <a:spcBef>
                          <a:spcPts val="3140"/>
                        </a:spcBef>
                      </a:pPr>
                      <a:r>
                        <a:rPr sz="3300" b="1" spc="190" dirty="0">
                          <a:solidFill>
                            <a:schemeClr val="bg1"/>
                          </a:solidFill>
                          <a:latin typeface="Century Gothic"/>
                          <a:cs typeface="Century Gothic"/>
                        </a:rPr>
                        <a:t>FY26</a:t>
                      </a:r>
                      <a:endParaRPr sz="3300" b="1" dirty="0">
                        <a:solidFill>
                          <a:schemeClr val="bg1"/>
                        </a:solidFill>
                        <a:latin typeface="Century Gothic"/>
                        <a:cs typeface="Century Gothic"/>
                      </a:endParaRPr>
                    </a:p>
                  </a:txBody>
                  <a:tcPr marL="0" marR="0" marT="0" marB="0" anchor="ctr">
                    <a:lnL w="38100">
                      <a:solidFill>
                        <a:srgbClr val="FFFFFF"/>
                      </a:solidFill>
                      <a:prstDash val="solid"/>
                    </a:lnL>
                    <a:lnR w="12700">
                      <a:solidFill>
                        <a:srgbClr val="FFFFFF"/>
                      </a:solidFill>
                      <a:prstDash val="solid"/>
                    </a:lnR>
                    <a:lnT w="28575">
                      <a:solidFill>
                        <a:srgbClr val="FFFFFF"/>
                      </a:solidFill>
                      <a:prstDash val="solid"/>
                    </a:lnT>
                    <a:lnB w="28575">
                      <a:solidFill>
                        <a:srgbClr val="FFFFFF"/>
                      </a:solidFill>
                      <a:prstDash val="solid"/>
                    </a:lnB>
                  </a:tcPr>
                </a:tc>
                <a:tc>
                  <a:txBody>
                    <a:bodyPr/>
                    <a:lstStyle/>
                    <a:p>
                      <a:pPr marL="0" algn="ctr">
                        <a:lnSpc>
                          <a:spcPct val="100000"/>
                        </a:lnSpc>
                        <a:spcBef>
                          <a:spcPts val="3145"/>
                        </a:spcBef>
                      </a:pPr>
                      <a:r>
                        <a:rPr sz="3300" spc="-180" dirty="0">
                          <a:solidFill>
                            <a:srgbClr val="FFFFFF"/>
                          </a:solidFill>
                          <a:latin typeface="Verdana"/>
                          <a:ea typeface="+mn-ea"/>
                          <a:cs typeface="Verdana"/>
                        </a:rPr>
                        <a:t>335 visits;</a:t>
                      </a:r>
                      <a:br>
                        <a:rPr lang="en-US" sz="3300" spc="-180" dirty="0">
                          <a:solidFill>
                            <a:srgbClr val="FFFFFF"/>
                          </a:solidFill>
                          <a:latin typeface="Verdana"/>
                          <a:ea typeface="+mn-ea"/>
                          <a:cs typeface="Verdana"/>
                        </a:rPr>
                      </a:br>
                      <a:r>
                        <a:rPr sz="3300" spc="-180" dirty="0">
                          <a:solidFill>
                            <a:srgbClr val="FFFFFF"/>
                          </a:solidFill>
                          <a:latin typeface="Verdana"/>
                          <a:ea typeface="+mn-ea"/>
                          <a:cs typeface="Verdana"/>
                        </a:rPr>
                        <a:t>139 unique</a:t>
                      </a:r>
                    </a:p>
                  </a:txBody>
                  <a:tcPr marL="0" marR="0" marT="0" marB="0" anchor="ctr">
                    <a:lnL w="12700">
                      <a:solidFill>
                        <a:srgbClr val="FFFFFF"/>
                      </a:solidFill>
                      <a:prstDash val="solid"/>
                    </a:lnL>
                    <a:lnR w="12700">
                      <a:solidFill>
                        <a:srgbClr val="FFFFFF"/>
                      </a:solidFill>
                      <a:prstDash val="solid"/>
                    </a:lnR>
                    <a:lnT w="28575">
                      <a:solidFill>
                        <a:srgbClr val="FFFFFF"/>
                      </a:solidFill>
                      <a:prstDash val="solid"/>
                    </a:lnT>
                    <a:lnB w="28575">
                      <a:solidFill>
                        <a:srgbClr val="FFFFFF"/>
                      </a:solidFill>
                      <a:prstDash val="solid"/>
                    </a:lnB>
                  </a:tcPr>
                </a:tc>
                <a:tc>
                  <a:txBody>
                    <a:bodyPr/>
                    <a:lstStyle/>
                    <a:p>
                      <a:pPr marL="0" algn="ctr">
                        <a:lnSpc>
                          <a:spcPct val="100000"/>
                        </a:lnSpc>
                        <a:spcBef>
                          <a:spcPts val="3145"/>
                        </a:spcBef>
                      </a:pPr>
                      <a:r>
                        <a:rPr sz="3300" spc="-180" dirty="0">
                          <a:solidFill>
                            <a:srgbClr val="FFFFFF"/>
                          </a:solidFill>
                          <a:latin typeface="Verdana"/>
                          <a:ea typeface="+mn-ea"/>
                          <a:cs typeface="Verdana"/>
                        </a:rPr>
                        <a:t>4,263 visits;</a:t>
                      </a:r>
                      <a:br>
                        <a:rPr lang="en-US" sz="3300" spc="-180" dirty="0">
                          <a:solidFill>
                            <a:srgbClr val="FFFFFF"/>
                          </a:solidFill>
                          <a:latin typeface="Verdana"/>
                          <a:ea typeface="+mn-ea"/>
                          <a:cs typeface="Verdana"/>
                        </a:rPr>
                      </a:br>
                      <a:r>
                        <a:rPr sz="3300" spc="-180" dirty="0">
                          <a:solidFill>
                            <a:srgbClr val="FFFFFF"/>
                          </a:solidFill>
                          <a:latin typeface="Verdana"/>
                          <a:ea typeface="+mn-ea"/>
                          <a:cs typeface="Verdana"/>
                        </a:rPr>
                        <a:t>1005 unique</a:t>
                      </a:r>
                    </a:p>
                  </a:txBody>
                  <a:tcPr marL="0" marR="0" marT="0" marB="0" anchor="ctr">
                    <a:lnL w="12700">
                      <a:solidFill>
                        <a:srgbClr val="FFFFFF"/>
                      </a:solidFill>
                      <a:prstDash val="solid"/>
                    </a:lnL>
                    <a:lnR w="12700">
                      <a:solidFill>
                        <a:srgbClr val="FFFFFF"/>
                      </a:solidFill>
                      <a:prstDash val="solid"/>
                    </a:lnR>
                    <a:lnT w="28575">
                      <a:solidFill>
                        <a:srgbClr val="FFFFFF"/>
                      </a:solidFill>
                      <a:prstDash val="solid"/>
                    </a:lnT>
                    <a:lnB w="28575">
                      <a:solidFill>
                        <a:srgbClr val="FFFFFF"/>
                      </a:solidFill>
                      <a:prstDash val="solid"/>
                    </a:lnB>
                  </a:tcPr>
                </a:tc>
                <a:tc>
                  <a:txBody>
                    <a:bodyPr/>
                    <a:lstStyle/>
                    <a:p>
                      <a:pPr>
                        <a:lnSpc>
                          <a:spcPct val="100000"/>
                        </a:lnSpc>
                      </a:pPr>
                      <a:endParaRPr sz="3200" dirty="0">
                        <a:latin typeface="Times New Roman"/>
                        <a:cs typeface="Times New Roman"/>
                      </a:endParaRPr>
                    </a:p>
                  </a:txBody>
                  <a:tcPr marL="0" marR="0" marT="0" marB="0" anchor="ctr">
                    <a:lnL w="12700">
                      <a:solidFill>
                        <a:srgbClr val="FFFFFF"/>
                      </a:solidFill>
                      <a:prstDash val="solid"/>
                    </a:lnL>
                    <a:lnR w="12700">
                      <a:solidFill>
                        <a:srgbClr val="FFFFFF"/>
                      </a:solidFill>
                      <a:prstDash val="solid"/>
                    </a:lnR>
                    <a:lnT w="28575">
                      <a:solidFill>
                        <a:srgbClr val="FFFFFF"/>
                      </a:solidFill>
                      <a:prstDash val="solid"/>
                    </a:lnT>
                    <a:lnB w="28575">
                      <a:solidFill>
                        <a:srgbClr val="FFFFFF"/>
                      </a:solidFill>
                      <a:prstDash val="solid"/>
                    </a:lnB>
                    <a:solidFill>
                      <a:srgbClr val="FFFFFF">
                        <a:alpha val="50000"/>
                      </a:srgbClr>
                    </a:solidFill>
                  </a:tcPr>
                </a:tc>
                <a:tc>
                  <a:txBody>
                    <a:bodyPr/>
                    <a:lstStyle/>
                    <a:p>
                      <a:pPr>
                        <a:lnSpc>
                          <a:spcPct val="100000"/>
                        </a:lnSpc>
                      </a:pPr>
                      <a:endParaRPr sz="3200" dirty="0">
                        <a:latin typeface="Times New Roman"/>
                        <a:cs typeface="Times New Roman"/>
                      </a:endParaRPr>
                    </a:p>
                  </a:txBody>
                  <a:tcPr marL="0" marR="0" marT="0" marB="0" anchor="ctr">
                    <a:lnL w="12700">
                      <a:solidFill>
                        <a:srgbClr val="FFFFFF"/>
                      </a:solidFill>
                      <a:prstDash val="solid"/>
                    </a:lnL>
                    <a:lnR w="28575">
                      <a:solidFill>
                        <a:srgbClr val="FFFFFF"/>
                      </a:solidFill>
                      <a:prstDash val="solid"/>
                    </a:lnR>
                    <a:lnT w="28575">
                      <a:solidFill>
                        <a:srgbClr val="FFFFFF"/>
                      </a:solidFill>
                      <a:prstDash val="solid"/>
                    </a:lnT>
                    <a:lnB w="28575">
                      <a:solidFill>
                        <a:srgbClr val="FFFFFF"/>
                      </a:solidFill>
                      <a:prstDash val="solid"/>
                    </a:lnB>
                    <a:solidFill>
                      <a:srgbClr val="FFFFFF">
                        <a:alpha val="5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846280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object 6" descr="Ocean County College Veteran &amp; Military Resource Center"/>
          <p:cNvSpPr/>
          <p:nvPr/>
        </p:nvSpPr>
        <p:spPr>
          <a:xfrm>
            <a:off x="380365" y="3233608"/>
            <a:ext cx="19274155" cy="7803515"/>
          </a:xfrm>
          <a:custGeom>
            <a:avLst/>
            <a:gdLst/>
            <a:ahLst/>
            <a:cxnLst/>
            <a:rect l="l" t="t" r="r" b="b"/>
            <a:pathLst>
              <a:path w="19274155" h="7803515">
                <a:moveTo>
                  <a:pt x="19273549" y="0"/>
                </a:moveTo>
                <a:lnTo>
                  <a:pt x="0" y="0"/>
                </a:lnTo>
                <a:lnTo>
                  <a:pt x="0" y="7802903"/>
                </a:lnTo>
                <a:lnTo>
                  <a:pt x="19273549" y="7802903"/>
                </a:lnTo>
                <a:lnTo>
                  <a:pt x="19273549" y="0"/>
                </a:lnTo>
                <a:close/>
              </a:path>
            </a:pathLst>
          </a:custGeom>
          <a:no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410845" y="3521075"/>
            <a:ext cx="19343370" cy="5658600"/>
          </a:xfrm>
          <a:prstGeom prst="rect">
            <a:avLst/>
          </a:prstGeom>
        </p:spPr>
        <p:txBody>
          <a:bodyPr vert="horz" wrap="square" lIns="0" tIns="15875" rIns="0" bIns="0" rtlCol="0">
            <a:spAutoFit/>
          </a:bodyPr>
          <a:lstStyle/>
          <a:p>
            <a:pPr marR="20955" algn="ctr">
              <a:spcBef>
                <a:spcPts val="100"/>
              </a:spcBef>
              <a:spcAft>
                <a:spcPts val="3600"/>
              </a:spcAft>
            </a:pPr>
            <a:r>
              <a:rPr lang="en-US" sz="3200" b="1" u="sng" spc="125" dirty="0">
                <a:solidFill>
                  <a:schemeClr val="tx1"/>
                </a:solidFill>
                <a:latin typeface="Verdana" panose="020B0604030504040204" pitchFamily="34" charset="0"/>
                <a:ea typeface="Verdana" panose="020B0604030504040204" pitchFamily="34" charset="0"/>
              </a:rPr>
              <a:t>STEM Updates for Fall 2025</a:t>
            </a:r>
          </a:p>
          <a:p>
            <a:pPr marL="457200" marR="20955" indent="-457200" algn="l">
              <a:spcBef>
                <a:spcPts val="100"/>
              </a:spcBef>
              <a:spcAft>
                <a:spcPts val="1800"/>
              </a:spcAft>
              <a:buFont typeface="Wingdings" panose="05000000000000000000" pitchFamily="2" charset="2"/>
              <a:buChar char="§"/>
            </a:pPr>
            <a:r>
              <a:rPr lang="en-US" sz="3200" spc="-45" dirty="0">
                <a:solidFill>
                  <a:schemeClr val="tx1"/>
                </a:solidFill>
                <a:latin typeface="Verdana"/>
                <a:cs typeface="Verdana"/>
              </a:rPr>
              <a:t>Professor Pam Bogdan presented on the topic of "Experiential Learning -  Regain Student Mindshare" at the C2 Summit for Pedagogical Advancements in STEM at Raritan Valley Community College on September 26, 2025. </a:t>
            </a:r>
          </a:p>
          <a:p>
            <a:pPr marL="457200" marR="20955" indent="-457200" algn="l">
              <a:spcBef>
                <a:spcPts val="100"/>
              </a:spcBef>
              <a:spcAft>
                <a:spcPts val="1800"/>
              </a:spcAft>
              <a:buFont typeface="Wingdings" panose="05000000000000000000" pitchFamily="2" charset="2"/>
              <a:buChar char="§"/>
            </a:pPr>
            <a:r>
              <a:rPr lang="en-US" sz="3200" spc="-45" dirty="0">
                <a:solidFill>
                  <a:schemeClr val="tx1"/>
                </a:solidFill>
                <a:latin typeface="Verdana"/>
                <a:cs typeface="Verdana"/>
              </a:rPr>
              <a:t>In collaboration with Student Life &amp; Honor’s By Contract with STEM Professor Christine Pericone, OCC hosted a Research Networking event on Wednesday, October 1st, from 3 p.m. to 5 p.m. to help our students find opportunities for research that will assist them in their educational and career goals. This initiative is a part of the college-wide goal to help students achieve new and innovative transfer opportunities and scholarships, including the Jack Kent Cooke Scholarship, Voyager Scholarship, and Princeton Transfer Scholars Initiative.</a:t>
            </a:r>
          </a:p>
        </p:txBody>
      </p:sp>
      <p:sp>
        <p:nvSpPr>
          <p:cNvPr id="25" name="object 4" descr="Ocean County College Veteran &amp; Military Resource Center">
            <a:extLst>
              <a:ext uri="{FF2B5EF4-FFF2-40B4-BE49-F238E27FC236}">
                <a16:creationId xmlns:a16="http://schemas.microsoft.com/office/drawing/2014/main" id="{8577EBF0-82AD-464D-9F35-60E95412C1B5}"/>
              </a:ext>
            </a:extLst>
          </p:cNvPr>
          <p:cNvSpPr/>
          <p:nvPr/>
        </p:nvSpPr>
        <p:spPr>
          <a:xfrm>
            <a:off x="0" y="0"/>
            <a:ext cx="20104100" cy="3078480"/>
          </a:xfrm>
          <a:custGeom>
            <a:avLst/>
            <a:gdLst/>
            <a:ahLst/>
            <a:cxnLst/>
            <a:rect l="l" t="t" r="r" b="b"/>
            <a:pathLst>
              <a:path w="20104100" h="3078480">
                <a:moveTo>
                  <a:pt x="20104099" y="0"/>
                </a:moveTo>
                <a:lnTo>
                  <a:pt x="0" y="0"/>
                </a:lnTo>
                <a:lnTo>
                  <a:pt x="0" y="3078440"/>
                </a:lnTo>
                <a:lnTo>
                  <a:pt x="20104099" y="3078440"/>
                </a:lnTo>
                <a:lnTo>
                  <a:pt x="20104099" y="0"/>
                </a:lnTo>
                <a:close/>
              </a:path>
            </a:pathLst>
          </a:custGeom>
          <a:solidFill>
            <a:srgbClr val="00376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7" name="Picture 6" descr="School of Science, Technology, Engineering &amp; Mathematics">
            <a:extLst>
              <a:ext uri="{FF2B5EF4-FFF2-40B4-BE49-F238E27FC236}">
                <a16:creationId xmlns:a16="http://schemas.microsoft.com/office/drawing/2014/main" id="{8A69133B-4A02-4D99-851E-B081D0C92E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6843" y="396875"/>
            <a:ext cx="12370413" cy="2286000"/>
          </a:xfrm>
          <a:prstGeom prst="rect">
            <a:avLst/>
          </a:prstGeom>
        </p:spPr>
      </p:pic>
      <p:sp>
        <p:nvSpPr>
          <p:cNvPr id="2" name="Title 1" hidden="1">
            <a:extLst>
              <a:ext uri="{FF2B5EF4-FFF2-40B4-BE49-F238E27FC236}">
                <a16:creationId xmlns:a16="http://schemas.microsoft.com/office/drawing/2014/main" id="{CF81E277-133C-41F8-99AA-ADE119CF0DEC}"/>
              </a:ext>
            </a:extLst>
          </p:cNvPr>
          <p:cNvSpPr>
            <a:spLocks noGrp="1"/>
          </p:cNvSpPr>
          <p:nvPr>
            <p:ph type="title"/>
          </p:nvPr>
        </p:nvSpPr>
        <p:spPr>
          <a:xfrm>
            <a:off x="364251" y="3095161"/>
            <a:ext cx="19282410" cy="1107996"/>
          </a:xfrm>
        </p:spPr>
        <p:txBody>
          <a:bodyPr/>
          <a:lstStyle/>
          <a:p>
            <a:r>
              <a:rPr lang="en-US" spc="125" dirty="0">
                <a:solidFill>
                  <a:schemeClr val="tx1"/>
                </a:solidFill>
                <a:latin typeface="Verdana" panose="020B0604030504040204" pitchFamily="34" charset="0"/>
                <a:ea typeface="Verdana" panose="020B0604030504040204" pitchFamily="34" charset="0"/>
              </a:rPr>
              <a:t>STEM Updates for Fall 2025</a:t>
            </a:r>
            <a:br>
              <a:rPr lang="en-US" spc="125" dirty="0">
                <a:solidFill>
                  <a:schemeClr val="tx1"/>
                </a:solidFill>
                <a:latin typeface="Verdana" panose="020B0604030504040204" pitchFamily="34" charset="0"/>
                <a:ea typeface="Verdana" panose="020B0604030504040204" pitchFamily="34" charset="0"/>
              </a:rPr>
            </a:br>
            <a:endParaRPr lang="en-US" dirty="0"/>
          </a:p>
        </p:txBody>
      </p:sp>
    </p:spTree>
    <p:extLst>
      <p:ext uri="{BB962C8B-B14F-4D97-AF65-F5344CB8AC3E}">
        <p14:creationId xmlns:p14="http://schemas.microsoft.com/office/powerpoint/2010/main" val="1650191090"/>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object 6" descr="Ocean County College Veteran &amp; Military Resource Center"/>
          <p:cNvSpPr/>
          <p:nvPr/>
        </p:nvSpPr>
        <p:spPr>
          <a:xfrm>
            <a:off x="380365" y="3233608"/>
            <a:ext cx="19274155" cy="7803515"/>
          </a:xfrm>
          <a:custGeom>
            <a:avLst/>
            <a:gdLst/>
            <a:ahLst/>
            <a:cxnLst/>
            <a:rect l="l" t="t" r="r" b="b"/>
            <a:pathLst>
              <a:path w="19274155" h="7803515">
                <a:moveTo>
                  <a:pt x="19273549" y="0"/>
                </a:moveTo>
                <a:lnTo>
                  <a:pt x="0" y="0"/>
                </a:lnTo>
                <a:lnTo>
                  <a:pt x="0" y="7802903"/>
                </a:lnTo>
                <a:lnTo>
                  <a:pt x="19273549" y="7802903"/>
                </a:lnTo>
                <a:lnTo>
                  <a:pt x="19273549" y="0"/>
                </a:lnTo>
                <a:close/>
              </a:path>
            </a:pathLst>
          </a:custGeom>
          <a:no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410845" y="3521075"/>
            <a:ext cx="19343370" cy="6643485"/>
          </a:xfrm>
          <a:prstGeom prst="rect">
            <a:avLst/>
          </a:prstGeom>
        </p:spPr>
        <p:txBody>
          <a:bodyPr vert="horz" wrap="square" lIns="0" tIns="15875" rIns="0" bIns="0" rtlCol="0">
            <a:spAutoFit/>
          </a:bodyPr>
          <a:lstStyle/>
          <a:p>
            <a:pPr marR="20955" algn="ctr">
              <a:spcBef>
                <a:spcPts val="100"/>
              </a:spcBef>
              <a:spcAft>
                <a:spcPts val="3600"/>
              </a:spcAft>
            </a:pPr>
            <a:r>
              <a:rPr lang="en-US" sz="3200" b="1" u="sng" spc="125" dirty="0">
                <a:solidFill>
                  <a:schemeClr val="tx1"/>
                </a:solidFill>
                <a:latin typeface="Verdana" panose="020B0604030504040204" pitchFamily="34" charset="0"/>
                <a:ea typeface="Verdana" panose="020B0604030504040204" pitchFamily="34" charset="0"/>
              </a:rPr>
              <a:t>STEM Updates for Fall 2025</a:t>
            </a:r>
          </a:p>
          <a:p>
            <a:pPr marL="457200" marR="20955" indent="-457200" algn="l">
              <a:spcBef>
                <a:spcPts val="100"/>
              </a:spcBef>
              <a:spcAft>
                <a:spcPts val="1800"/>
              </a:spcAft>
              <a:buFont typeface="Wingdings" panose="05000000000000000000" pitchFamily="2" charset="2"/>
              <a:buChar char="§"/>
            </a:pPr>
            <a:r>
              <a:rPr lang="en-US" sz="3200" spc="-45" dirty="0">
                <a:solidFill>
                  <a:schemeClr val="tx1"/>
                </a:solidFill>
                <a:latin typeface="Verdana"/>
                <a:cs typeface="Verdana"/>
              </a:rPr>
              <a:t>On October 23, 2025, OCC Chemistry faculty and students celebrated Mole Day, honoring Avogadro’s number (6.022 × 10²³) and the mole concept.  Activities included a class competition with Mole Day–themed T-shirts for winners, “corn mole” challenges, a guacamole station to highlight the “mole” theme, a celebration with cupcakes, and Mole Day stickers that students and faculty wore to show their spirit.  Students enjoyed hands-on experiences that sparked scientific curiosity and teamwork across STEM disciplines. </a:t>
            </a:r>
          </a:p>
          <a:p>
            <a:pPr marL="457200" marR="20955" indent="-457200" algn="l">
              <a:spcBef>
                <a:spcPts val="100"/>
              </a:spcBef>
              <a:spcAft>
                <a:spcPts val="1800"/>
              </a:spcAft>
              <a:buFont typeface="Wingdings" panose="05000000000000000000" pitchFamily="2" charset="2"/>
              <a:buChar char="§"/>
            </a:pPr>
            <a:r>
              <a:rPr lang="en-US" sz="3200" spc="-45" dirty="0">
                <a:solidFill>
                  <a:schemeClr val="tx1"/>
                </a:solidFill>
                <a:latin typeface="Verdana"/>
                <a:cs typeface="Verdana"/>
              </a:rPr>
              <a:t>STEM Dean, Dr. Vandana Saini, attended and represented OCC at the 2025 Strong Start to Finish Policy Academy Conference in Denver, CO, from October 6th-8th. The conference brought together state teams from New Jersey, New Hampshire, North Dakota, and Kansas. The teams, comprised of faculty and administrators, worked on a plan to adopt or refine policies and practices in the areas of placement, learning support, and/or math requirements.</a:t>
            </a:r>
          </a:p>
        </p:txBody>
      </p:sp>
      <p:sp>
        <p:nvSpPr>
          <p:cNvPr id="25" name="object 4" descr="School of Science, Technology, Engineering &amp; Mathematics">
            <a:extLst>
              <a:ext uri="{FF2B5EF4-FFF2-40B4-BE49-F238E27FC236}">
                <a16:creationId xmlns:a16="http://schemas.microsoft.com/office/drawing/2014/main" id="{8577EBF0-82AD-464D-9F35-60E95412C1B5}"/>
              </a:ext>
            </a:extLst>
          </p:cNvPr>
          <p:cNvSpPr/>
          <p:nvPr/>
        </p:nvSpPr>
        <p:spPr>
          <a:xfrm>
            <a:off x="0" y="0"/>
            <a:ext cx="20104100" cy="3078480"/>
          </a:xfrm>
          <a:custGeom>
            <a:avLst/>
            <a:gdLst/>
            <a:ahLst/>
            <a:cxnLst/>
            <a:rect l="l" t="t" r="r" b="b"/>
            <a:pathLst>
              <a:path w="20104100" h="3078480">
                <a:moveTo>
                  <a:pt x="20104099" y="0"/>
                </a:moveTo>
                <a:lnTo>
                  <a:pt x="0" y="0"/>
                </a:lnTo>
                <a:lnTo>
                  <a:pt x="0" y="3078440"/>
                </a:lnTo>
                <a:lnTo>
                  <a:pt x="20104099" y="3078440"/>
                </a:lnTo>
                <a:lnTo>
                  <a:pt x="20104099" y="0"/>
                </a:lnTo>
                <a:close/>
              </a:path>
            </a:pathLst>
          </a:custGeom>
          <a:solidFill>
            <a:srgbClr val="00376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9" name="Picture 8" descr="School of Science, Technology, Engineering &amp; Mathematics">
            <a:extLst>
              <a:ext uri="{FF2B5EF4-FFF2-40B4-BE49-F238E27FC236}">
                <a16:creationId xmlns:a16="http://schemas.microsoft.com/office/drawing/2014/main" id="{2638980E-9975-4CE3-9B20-449B62E13A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6843" y="396875"/>
            <a:ext cx="12370413" cy="2286000"/>
          </a:xfrm>
          <a:prstGeom prst="rect">
            <a:avLst/>
          </a:prstGeom>
        </p:spPr>
      </p:pic>
      <p:sp>
        <p:nvSpPr>
          <p:cNvPr id="2" name="Title 1" hidden="1">
            <a:extLst>
              <a:ext uri="{FF2B5EF4-FFF2-40B4-BE49-F238E27FC236}">
                <a16:creationId xmlns:a16="http://schemas.microsoft.com/office/drawing/2014/main" id="{C214164E-F4C2-48A2-BFA7-55AACBAFCCDD}"/>
              </a:ext>
            </a:extLst>
          </p:cNvPr>
          <p:cNvSpPr>
            <a:spLocks noGrp="1"/>
          </p:cNvSpPr>
          <p:nvPr>
            <p:ph type="title"/>
          </p:nvPr>
        </p:nvSpPr>
        <p:spPr>
          <a:xfrm>
            <a:off x="364251" y="3095161"/>
            <a:ext cx="19282410" cy="1107996"/>
          </a:xfrm>
        </p:spPr>
        <p:txBody>
          <a:bodyPr/>
          <a:lstStyle/>
          <a:p>
            <a:r>
              <a:rPr lang="en-US" spc="125" dirty="0">
                <a:solidFill>
                  <a:schemeClr val="tx1"/>
                </a:solidFill>
                <a:latin typeface="Verdana" panose="020B0604030504040204" pitchFamily="34" charset="0"/>
                <a:ea typeface="Verdana" panose="020B0604030504040204" pitchFamily="34" charset="0"/>
              </a:rPr>
              <a:t>STEM Updates for Fall 2025 Slide 2</a:t>
            </a:r>
            <a:br>
              <a:rPr lang="en-US" spc="125" dirty="0">
                <a:solidFill>
                  <a:schemeClr val="tx1"/>
                </a:solidFill>
                <a:latin typeface="Verdana" panose="020B0604030504040204" pitchFamily="34" charset="0"/>
                <a:ea typeface="Verdana" panose="020B0604030504040204" pitchFamily="34" charset="0"/>
              </a:rPr>
            </a:br>
            <a:endParaRPr lang="en-US" dirty="0"/>
          </a:p>
        </p:txBody>
      </p:sp>
    </p:spTree>
    <p:extLst>
      <p:ext uri="{BB962C8B-B14F-4D97-AF65-F5344CB8AC3E}">
        <p14:creationId xmlns:p14="http://schemas.microsoft.com/office/powerpoint/2010/main" val="3754203669"/>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object 6" descr="Ocean County College Veteran &amp; Military Resource Center"/>
          <p:cNvSpPr/>
          <p:nvPr/>
        </p:nvSpPr>
        <p:spPr>
          <a:xfrm>
            <a:off x="380365" y="3233608"/>
            <a:ext cx="19274155" cy="7803515"/>
          </a:xfrm>
          <a:custGeom>
            <a:avLst/>
            <a:gdLst/>
            <a:ahLst/>
            <a:cxnLst/>
            <a:rect l="l" t="t" r="r" b="b"/>
            <a:pathLst>
              <a:path w="19274155" h="7803515">
                <a:moveTo>
                  <a:pt x="19273549" y="0"/>
                </a:moveTo>
                <a:lnTo>
                  <a:pt x="0" y="0"/>
                </a:lnTo>
                <a:lnTo>
                  <a:pt x="0" y="7802903"/>
                </a:lnTo>
                <a:lnTo>
                  <a:pt x="19273549" y="7802903"/>
                </a:lnTo>
                <a:lnTo>
                  <a:pt x="19273549" y="0"/>
                </a:lnTo>
                <a:close/>
              </a:path>
            </a:pathLst>
          </a:custGeom>
          <a:no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410845" y="3521075"/>
            <a:ext cx="19343370" cy="4886594"/>
          </a:xfrm>
          <a:prstGeom prst="rect">
            <a:avLst/>
          </a:prstGeom>
        </p:spPr>
        <p:txBody>
          <a:bodyPr vert="horz" wrap="square" lIns="0" tIns="15875" rIns="0" bIns="0" rtlCol="0">
            <a:spAutoFit/>
          </a:bodyPr>
          <a:lstStyle/>
          <a:p>
            <a:pPr marR="20955" algn="ctr">
              <a:spcBef>
                <a:spcPts val="100"/>
              </a:spcBef>
              <a:spcAft>
                <a:spcPts val="3600"/>
              </a:spcAft>
            </a:pPr>
            <a:r>
              <a:rPr lang="en-US" sz="3200" b="1" u="sng" spc="125" dirty="0">
                <a:solidFill>
                  <a:schemeClr val="tx1"/>
                </a:solidFill>
                <a:latin typeface="Verdana" panose="020B0604030504040204" pitchFamily="34" charset="0"/>
                <a:ea typeface="Verdana" panose="020B0604030504040204" pitchFamily="34" charset="0"/>
              </a:rPr>
              <a:t>OCC Math Club</a:t>
            </a:r>
          </a:p>
          <a:p>
            <a:pPr marL="514350" marR="20955" indent="-514350" algn="l">
              <a:spcBef>
                <a:spcPts val="100"/>
              </a:spcBef>
              <a:spcAft>
                <a:spcPts val="3600"/>
              </a:spcAft>
              <a:buFont typeface="Wingdings" panose="05000000000000000000" pitchFamily="2" charset="2"/>
              <a:buChar char="§"/>
            </a:pPr>
            <a:r>
              <a:rPr lang="en-US" sz="3200" spc="-45" dirty="0">
                <a:solidFill>
                  <a:schemeClr val="tx1"/>
                </a:solidFill>
                <a:latin typeface="Verdana"/>
                <a:cs typeface="Verdana"/>
              </a:rPr>
              <a:t>OCC Math Club hosted the American Mathematical Association of Two-Year Colleges (AMATYC) Student Math League (SML) for Fall 2025 on November 5.</a:t>
            </a:r>
          </a:p>
          <a:p>
            <a:pPr marL="514350" marR="20955" indent="-514350" algn="l">
              <a:spcBef>
                <a:spcPts val="100"/>
              </a:spcBef>
              <a:spcAft>
                <a:spcPts val="3600"/>
              </a:spcAft>
              <a:buFont typeface="Wingdings" panose="05000000000000000000" pitchFamily="2" charset="2"/>
              <a:buChar char="§"/>
            </a:pPr>
            <a:r>
              <a:rPr lang="en-US" sz="3200" spc="-45" dirty="0">
                <a:solidFill>
                  <a:schemeClr val="tx1"/>
                </a:solidFill>
                <a:latin typeface="Verdana"/>
                <a:cs typeface="Verdana"/>
              </a:rPr>
              <a:t>OCC Math Club participated in the </a:t>
            </a:r>
            <a:r>
              <a:rPr lang="en-US" sz="3200" spc="-45" dirty="0" err="1">
                <a:solidFill>
                  <a:schemeClr val="tx1"/>
                </a:solidFill>
                <a:latin typeface="Verdana"/>
                <a:cs typeface="Verdana"/>
              </a:rPr>
              <a:t>MoMath</a:t>
            </a:r>
            <a:r>
              <a:rPr lang="en-US" sz="3200" spc="-45" dirty="0">
                <a:solidFill>
                  <a:schemeClr val="tx1"/>
                </a:solidFill>
                <a:latin typeface="Verdana"/>
                <a:cs typeface="Verdana"/>
              </a:rPr>
              <a:t> Annual Puzzlement Series (MAPS) on Saturday, November 8.</a:t>
            </a:r>
          </a:p>
          <a:p>
            <a:pPr marL="514350" marR="20955" indent="-514350" algn="l">
              <a:spcBef>
                <a:spcPts val="100"/>
              </a:spcBef>
              <a:spcAft>
                <a:spcPts val="3600"/>
              </a:spcAft>
              <a:buFont typeface="Wingdings" panose="05000000000000000000" pitchFamily="2" charset="2"/>
              <a:buChar char="§"/>
            </a:pPr>
            <a:r>
              <a:rPr lang="en-US" sz="3200" spc="-45" dirty="0">
                <a:solidFill>
                  <a:schemeClr val="tx1"/>
                </a:solidFill>
                <a:latin typeface="Verdana"/>
                <a:cs typeface="Verdana"/>
              </a:rPr>
              <a:t>The OCC Math Club held its annual scholarship fundraiser, the Nutcracker Concession, on Saturday, December 13.</a:t>
            </a:r>
          </a:p>
        </p:txBody>
      </p:sp>
      <p:sp>
        <p:nvSpPr>
          <p:cNvPr id="25" name="object 4" descr="School of Science, Technology, Engineering &amp; Mathematics">
            <a:extLst>
              <a:ext uri="{FF2B5EF4-FFF2-40B4-BE49-F238E27FC236}">
                <a16:creationId xmlns:a16="http://schemas.microsoft.com/office/drawing/2014/main" id="{8577EBF0-82AD-464D-9F35-60E95412C1B5}"/>
              </a:ext>
            </a:extLst>
          </p:cNvPr>
          <p:cNvSpPr/>
          <p:nvPr/>
        </p:nvSpPr>
        <p:spPr>
          <a:xfrm>
            <a:off x="0" y="0"/>
            <a:ext cx="20104100" cy="3078480"/>
          </a:xfrm>
          <a:custGeom>
            <a:avLst/>
            <a:gdLst/>
            <a:ahLst/>
            <a:cxnLst/>
            <a:rect l="l" t="t" r="r" b="b"/>
            <a:pathLst>
              <a:path w="20104100" h="3078480">
                <a:moveTo>
                  <a:pt x="20104099" y="0"/>
                </a:moveTo>
                <a:lnTo>
                  <a:pt x="0" y="0"/>
                </a:lnTo>
                <a:lnTo>
                  <a:pt x="0" y="3078440"/>
                </a:lnTo>
                <a:lnTo>
                  <a:pt x="20104099" y="3078440"/>
                </a:lnTo>
                <a:lnTo>
                  <a:pt x="20104099" y="0"/>
                </a:lnTo>
                <a:close/>
              </a:path>
            </a:pathLst>
          </a:custGeom>
          <a:solidFill>
            <a:srgbClr val="00376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9" name="Picture 8" descr="School of Science, Technology, Engineering &amp; Mathematics">
            <a:extLst>
              <a:ext uri="{FF2B5EF4-FFF2-40B4-BE49-F238E27FC236}">
                <a16:creationId xmlns:a16="http://schemas.microsoft.com/office/drawing/2014/main" id="{5210A172-3AE1-48B5-8CE0-1F06FF3456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6843" y="396875"/>
            <a:ext cx="12370413" cy="2286000"/>
          </a:xfrm>
          <a:prstGeom prst="rect">
            <a:avLst/>
          </a:prstGeom>
        </p:spPr>
      </p:pic>
      <p:sp>
        <p:nvSpPr>
          <p:cNvPr id="2" name="Title 1" hidden="1">
            <a:extLst>
              <a:ext uri="{FF2B5EF4-FFF2-40B4-BE49-F238E27FC236}">
                <a16:creationId xmlns:a16="http://schemas.microsoft.com/office/drawing/2014/main" id="{B25AB5CD-0F6E-49AC-976F-797C982B727D}"/>
              </a:ext>
            </a:extLst>
          </p:cNvPr>
          <p:cNvSpPr>
            <a:spLocks noGrp="1"/>
          </p:cNvSpPr>
          <p:nvPr>
            <p:ph type="title"/>
          </p:nvPr>
        </p:nvSpPr>
        <p:spPr>
          <a:xfrm>
            <a:off x="364251" y="3095161"/>
            <a:ext cx="19282410" cy="1107996"/>
          </a:xfrm>
        </p:spPr>
        <p:txBody>
          <a:bodyPr/>
          <a:lstStyle/>
          <a:p>
            <a:r>
              <a:rPr lang="en-US" spc="125" dirty="0">
                <a:solidFill>
                  <a:schemeClr val="tx1"/>
                </a:solidFill>
                <a:latin typeface="Verdana" panose="020B0604030504040204" pitchFamily="34" charset="0"/>
                <a:ea typeface="Verdana" panose="020B0604030504040204" pitchFamily="34" charset="0"/>
              </a:rPr>
              <a:t>OCC Math Club</a:t>
            </a:r>
            <a:br>
              <a:rPr lang="en-US" spc="125" dirty="0">
                <a:solidFill>
                  <a:schemeClr val="tx1"/>
                </a:solidFill>
                <a:latin typeface="Verdana" panose="020B0604030504040204" pitchFamily="34" charset="0"/>
                <a:ea typeface="Verdana" panose="020B0604030504040204" pitchFamily="34" charset="0"/>
              </a:rPr>
            </a:br>
            <a:endParaRPr lang="en-US" dirty="0"/>
          </a:p>
        </p:txBody>
      </p:sp>
    </p:spTree>
    <p:extLst>
      <p:ext uri="{BB962C8B-B14F-4D97-AF65-F5344CB8AC3E}">
        <p14:creationId xmlns:p14="http://schemas.microsoft.com/office/powerpoint/2010/main" val="1470957806"/>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object 6" descr="Ocean County College Athletics"/>
          <p:cNvSpPr/>
          <p:nvPr/>
        </p:nvSpPr>
        <p:spPr>
          <a:xfrm>
            <a:off x="380365" y="3233608"/>
            <a:ext cx="19274155" cy="7803515"/>
          </a:xfrm>
          <a:custGeom>
            <a:avLst/>
            <a:gdLst/>
            <a:ahLst/>
            <a:cxnLst/>
            <a:rect l="l" t="t" r="r" b="b"/>
            <a:pathLst>
              <a:path w="19274155" h="7803515">
                <a:moveTo>
                  <a:pt x="19273549" y="0"/>
                </a:moveTo>
                <a:lnTo>
                  <a:pt x="0" y="0"/>
                </a:lnTo>
                <a:lnTo>
                  <a:pt x="0" y="7802903"/>
                </a:lnTo>
                <a:lnTo>
                  <a:pt x="19273549" y="7802903"/>
                </a:lnTo>
                <a:lnTo>
                  <a:pt x="19273549" y="0"/>
                </a:lnTo>
                <a:close/>
              </a:path>
            </a:pathLst>
          </a:custGeom>
          <a:no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410845" y="3521075"/>
            <a:ext cx="19343370" cy="6389570"/>
          </a:xfrm>
          <a:prstGeom prst="rect">
            <a:avLst/>
          </a:prstGeom>
        </p:spPr>
        <p:txBody>
          <a:bodyPr vert="horz" wrap="square" lIns="0" tIns="15875" rIns="0" bIns="0" rtlCol="0">
            <a:spAutoFit/>
          </a:bodyPr>
          <a:lstStyle/>
          <a:p>
            <a:pPr marR="20955" algn="ctr">
              <a:spcBef>
                <a:spcPts val="100"/>
              </a:spcBef>
              <a:spcAft>
                <a:spcPts val="3600"/>
              </a:spcAft>
            </a:pPr>
            <a:r>
              <a:rPr lang="en-US" sz="3200" b="1" u="sng" spc="125" dirty="0">
                <a:solidFill>
                  <a:schemeClr val="tx1"/>
                </a:solidFill>
                <a:latin typeface="Verdana" panose="020B0604030504040204" pitchFamily="34" charset="0"/>
                <a:ea typeface="Verdana" panose="020B0604030504040204" pitchFamily="34" charset="0"/>
              </a:rPr>
              <a:t>Highlights from Fall 2025</a:t>
            </a:r>
          </a:p>
          <a:p>
            <a:pPr marR="20955" algn="l">
              <a:spcBef>
                <a:spcPts val="100"/>
              </a:spcBef>
              <a:spcAft>
                <a:spcPts val="1800"/>
              </a:spcAft>
            </a:pPr>
            <a:r>
              <a:rPr lang="en-US" sz="3200" spc="-45" dirty="0">
                <a:solidFill>
                  <a:schemeClr val="tx1"/>
                </a:solidFill>
                <a:latin typeface="Verdana"/>
                <a:cs typeface="Verdana"/>
              </a:rPr>
              <a:t>The Fall 2025 semester for our athletic department was extremely successful both on the field and in the classroom. </a:t>
            </a:r>
          </a:p>
          <a:p>
            <a:pPr marL="457200" marR="20955" indent="-457200" algn="l">
              <a:spcBef>
                <a:spcPts val="100"/>
              </a:spcBef>
              <a:spcAft>
                <a:spcPts val="1800"/>
              </a:spcAft>
              <a:buFont typeface="Wingdings" panose="05000000000000000000" pitchFamily="2" charset="2"/>
              <a:buChar char="§"/>
            </a:pPr>
            <a:r>
              <a:rPr lang="en-US" sz="3200" spc="-45" dirty="0">
                <a:solidFill>
                  <a:schemeClr val="tx1"/>
                </a:solidFill>
                <a:latin typeface="Verdana"/>
                <a:cs typeface="Verdana"/>
              </a:rPr>
              <a:t>Our men's and women's soccer, cross country, and women's volleyball teams all competed in their respective Region 19 championship finals. </a:t>
            </a:r>
          </a:p>
          <a:p>
            <a:pPr marL="457200" marR="20955" indent="-457200" algn="l">
              <a:spcBef>
                <a:spcPts val="100"/>
              </a:spcBef>
              <a:spcAft>
                <a:spcPts val="1800"/>
              </a:spcAft>
              <a:buFont typeface="Wingdings" panose="05000000000000000000" pitchFamily="2" charset="2"/>
              <a:buChar char="§"/>
            </a:pPr>
            <a:r>
              <a:rPr lang="en-US" sz="3200" spc="-45" dirty="0">
                <a:solidFill>
                  <a:schemeClr val="tx1"/>
                </a:solidFill>
                <a:latin typeface="Verdana"/>
                <a:cs typeface="Verdana"/>
              </a:rPr>
              <a:t>52 Fall student athletes earned Academic-All Garden State Athletic Conference honors with GPAs of 3.0 or higher this past semester</a:t>
            </a:r>
          </a:p>
          <a:p>
            <a:pPr marL="457200" marR="20955" indent="-457200" algn="l">
              <a:spcBef>
                <a:spcPts val="100"/>
              </a:spcBef>
              <a:spcAft>
                <a:spcPts val="1800"/>
              </a:spcAft>
              <a:buFont typeface="Wingdings" panose="05000000000000000000" pitchFamily="2" charset="2"/>
              <a:buChar char="§"/>
            </a:pPr>
            <a:r>
              <a:rPr lang="en-US" sz="3200" spc="-45" dirty="0">
                <a:solidFill>
                  <a:schemeClr val="tx1"/>
                </a:solidFill>
                <a:latin typeface="Verdana"/>
                <a:cs typeface="Verdana"/>
              </a:rPr>
              <a:t>47 student-athletes earned Academic All-Region accolades with 3.25 or higher GPAs.</a:t>
            </a:r>
          </a:p>
          <a:p>
            <a:pPr marL="457200" marR="20955" indent="-457200" algn="l">
              <a:spcBef>
                <a:spcPts val="100"/>
              </a:spcBef>
              <a:spcAft>
                <a:spcPts val="1800"/>
              </a:spcAft>
              <a:buFont typeface="Wingdings" panose="05000000000000000000" pitchFamily="2" charset="2"/>
              <a:buChar char="§"/>
            </a:pPr>
            <a:r>
              <a:rPr lang="en-US" sz="3200" spc="-45" dirty="0">
                <a:solidFill>
                  <a:schemeClr val="tx1"/>
                </a:solidFill>
                <a:latin typeface="Verdana"/>
                <a:cs typeface="Verdana"/>
              </a:rPr>
              <a:t>12 Fall student athletes, while participating in the season, finished the semester having earned 4.0 grade point averages. Way to go, Vikings!</a:t>
            </a:r>
          </a:p>
        </p:txBody>
      </p:sp>
      <p:sp>
        <p:nvSpPr>
          <p:cNvPr id="25" name="object 4" descr="Ocean County College Athletics">
            <a:extLst>
              <a:ext uri="{FF2B5EF4-FFF2-40B4-BE49-F238E27FC236}">
                <a16:creationId xmlns:a16="http://schemas.microsoft.com/office/drawing/2014/main" id="{8577EBF0-82AD-464D-9F35-60E95412C1B5}"/>
              </a:ext>
            </a:extLst>
          </p:cNvPr>
          <p:cNvSpPr/>
          <p:nvPr/>
        </p:nvSpPr>
        <p:spPr>
          <a:xfrm>
            <a:off x="-1" y="-1"/>
            <a:ext cx="20215243" cy="3095499"/>
          </a:xfrm>
          <a:custGeom>
            <a:avLst/>
            <a:gdLst/>
            <a:ahLst/>
            <a:cxnLst/>
            <a:rect l="l" t="t" r="r" b="b"/>
            <a:pathLst>
              <a:path w="20104100" h="3078480">
                <a:moveTo>
                  <a:pt x="20104099" y="0"/>
                </a:moveTo>
                <a:lnTo>
                  <a:pt x="0" y="0"/>
                </a:lnTo>
                <a:lnTo>
                  <a:pt x="0" y="3078440"/>
                </a:lnTo>
                <a:lnTo>
                  <a:pt x="20104099" y="3078440"/>
                </a:lnTo>
                <a:lnTo>
                  <a:pt x="20104099" y="0"/>
                </a:lnTo>
                <a:close/>
              </a:path>
            </a:pathLst>
          </a:custGeom>
          <a:solidFill>
            <a:srgbClr val="00376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7" name="Picture 6" descr="Ocean County College Athletics">
            <a:extLst>
              <a:ext uri="{FF2B5EF4-FFF2-40B4-BE49-F238E27FC236}">
                <a16:creationId xmlns:a16="http://schemas.microsoft.com/office/drawing/2014/main" id="{8A69133B-4A02-4D99-851E-B081D0C92E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5159" y="15875"/>
            <a:ext cx="3684921" cy="3006120"/>
          </a:xfrm>
          <a:prstGeom prst="rect">
            <a:avLst/>
          </a:prstGeom>
        </p:spPr>
      </p:pic>
      <p:sp>
        <p:nvSpPr>
          <p:cNvPr id="2" name="Title 1" hidden="1">
            <a:extLst>
              <a:ext uri="{FF2B5EF4-FFF2-40B4-BE49-F238E27FC236}">
                <a16:creationId xmlns:a16="http://schemas.microsoft.com/office/drawing/2014/main" id="{0C0C5603-8F0D-4E90-873E-877B765EDD24}"/>
              </a:ext>
            </a:extLst>
          </p:cNvPr>
          <p:cNvSpPr>
            <a:spLocks noGrp="1"/>
          </p:cNvSpPr>
          <p:nvPr>
            <p:ph type="title"/>
          </p:nvPr>
        </p:nvSpPr>
        <p:spPr>
          <a:xfrm>
            <a:off x="364251" y="3095161"/>
            <a:ext cx="19282410" cy="553998"/>
          </a:xfrm>
        </p:spPr>
        <p:txBody>
          <a:bodyPr/>
          <a:lstStyle/>
          <a:p>
            <a:r>
              <a:rPr lang="en-US" dirty="0"/>
              <a:t>Athletics Highlights</a:t>
            </a:r>
          </a:p>
        </p:txBody>
      </p:sp>
    </p:spTree>
    <p:extLst>
      <p:ext uri="{BB962C8B-B14F-4D97-AF65-F5344CB8AC3E}">
        <p14:creationId xmlns:p14="http://schemas.microsoft.com/office/powerpoint/2010/main" val="1430182559"/>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descr="Ocean County College Foundation Logo"/>
          <p:cNvSpPr/>
          <p:nvPr/>
        </p:nvSpPr>
        <p:spPr>
          <a:xfrm>
            <a:off x="380365" y="3233608"/>
            <a:ext cx="19274155" cy="7803515"/>
          </a:xfrm>
          <a:custGeom>
            <a:avLst/>
            <a:gdLst/>
            <a:ahLst/>
            <a:cxnLst/>
            <a:rect l="l" t="t" r="r" b="b"/>
            <a:pathLst>
              <a:path w="19274155" h="7803515">
                <a:moveTo>
                  <a:pt x="19273549" y="0"/>
                </a:moveTo>
                <a:lnTo>
                  <a:pt x="0" y="0"/>
                </a:lnTo>
                <a:lnTo>
                  <a:pt x="0" y="7802903"/>
                </a:lnTo>
                <a:lnTo>
                  <a:pt x="19273549" y="7802903"/>
                </a:lnTo>
                <a:lnTo>
                  <a:pt x="19273549" y="0"/>
                </a:lnTo>
                <a:close/>
              </a:path>
            </a:pathLst>
          </a:custGeom>
          <a:noFill/>
        </p:spPr>
        <p:txBody>
          <a:bodyPr wrap="square" lIns="0" tIns="0" rIns="0" bIns="0" rtlCol="0"/>
          <a:lstStyle/>
          <a:p>
            <a:endParaRPr/>
          </a:p>
        </p:txBody>
      </p:sp>
      <p:grpSp>
        <p:nvGrpSpPr>
          <p:cNvPr id="3" name="object 3" descr="Ocean County College Foundation Logo"/>
          <p:cNvGrpSpPr/>
          <p:nvPr/>
        </p:nvGrpSpPr>
        <p:grpSpPr>
          <a:xfrm>
            <a:off x="-34608" y="-70280"/>
            <a:ext cx="20104100" cy="3078480"/>
            <a:chOff x="0" y="0"/>
            <a:chExt cx="20104100" cy="3078480"/>
          </a:xfrm>
          <a:solidFill>
            <a:srgbClr val="003768"/>
          </a:solidFill>
        </p:grpSpPr>
        <p:pic>
          <p:nvPicPr>
            <p:cNvPr id="5" name="object 5" descr="Ocean County College Foundation Logo"/>
            <p:cNvPicPr/>
            <p:nvPr/>
          </p:nvPicPr>
          <p:blipFill>
            <a:blip r:embed="rId2" cstate="print"/>
            <a:stretch>
              <a:fillRect/>
            </a:stretch>
          </p:blipFill>
          <p:spPr>
            <a:xfrm>
              <a:off x="7721681" y="377423"/>
              <a:ext cx="4586667" cy="2286000"/>
            </a:xfrm>
            <a:prstGeom prst="rect">
              <a:avLst/>
            </a:prstGeom>
            <a:grpFill/>
          </p:spPr>
        </p:pic>
        <p:sp>
          <p:nvSpPr>
            <p:cNvPr id="4" name="object 4"/>
            <p:cNvSpPr/>
            <p:nvPr/>
          </p:nvSpPr>
          <p:spPr>
            <a:xfrm>
              <a:off x="0" y="0"/>
              <a:ext cx="20104100" cy="3078480"/>
            </a:xfrm>
            <a:custGeom>
              <a:avLst/>
              <a:gdLst/>
              <a:ahLst/>
              <a:cxnLst/>
              <a:rect l="l" t="t" r="r" b="b"/>
              <a:pathLst>
                <a:path w="20104100" h="3078480">
                  <a:moveTo>
                    <a:pt x="20104099" y="0"/>
                  </a:moveTo>
                  <a:lnTo>
                    <a:pt x="0" y="0"/>
                  </a:lnTo>
                  <a:lnTo>
                    <a:pt x="0" y="3078440"/>
                  </a:lnTo>
                  <a:lnTo>
                    <a:pt x="20104099" y="3078440"/>
                  </a:lnTo>
                  <a:lnTo>
                    <a:pt x="20104099" y="0"/>
                  </a:lnTo>
                  <a:close/>
                </a:path>
              </a:pathLst>
            </a:custGeom>
            <a:grpFill/>
          </p:spPr>
          <p:txBody>
            <a:bodyPr wrap="square" lIns="0" tIns="0" rIns="0" bIns="0" rtlCol="0"/>
            <a:lstStyle/>
            <a:p>
              <a:endParaRPr dirty="0"/>
            </a:p>
          </p:txBody>
        </p:sp>
      </p:grpSp>
      <p:sp>
        <p:nvSpPr>
          <p:cNvPr id="18" name="Title 17">
            <a:extLst>
              <a:ext uri="{FF2B5EF4-FFF2-40B4-BE49-F238E27FC236}">
                <a16:creationId xmlns:a16="http://schemas.microsoft.com/office/drawing/2014/main" id="{B16A50B8-9594-4AFF-BC8A-B54755606796}"/>
              </a:ext>
            </a:extLst>
          </p:cNvPr>
          <p:cNvSpPr>
            <a:spLocks noGrp="1"/>
          </p:cNvSpPr>
          <p:nvPr>
            <p:ph type="title"/>
          </p:nvPr>
        </p:nvSpPr>
        <p:spPr>
          <a:xfrm>
            <a:off x="269318" y="502624"/>
            <a:ext cx="19282410" cy="3046988"/>
          </a:xfrm>
        </p:spPr>
        <p:txBody>
          <a:bodyPr/>
          <a:lstStyle/>
          <a:p>
            <a:r>
              <a:rPr lang="en-US" sz="6600" u="none" dirty="0">
                <a:solidFill>
                  <a:srgbClr val="FFFFFF"/>
                </a:solidFill>
                <a:latin typeface="Century Gothic" panose="020B0502020202020204" pitchFamily="34" charset="0"/>
              </a:rPr>
              <a:t>Institutional Planning, Effectiveness, and Compliance </a:t>
            </a:r>
            <a:r>
              <a:rPr lang="en-US" sz="4000" b="0" u="none" dirty="0">
                <a:solidFill>
                  <a:srgbClr val="FFFFFF"/>
                </a:solidFill>
                <a:latin typeface="Century Gothic" panose="020B0502020202020204" pitchFamily="34" charset="0"/>
              </a:rPr>
              <a:t>(Slide 1)</a:t>
            </a:r>
            <a:br>
              <a:rPr lang="en-US" sz="6600" u="none" dirty="0">
                <a:latin typeface="Century Gothic" panose="020B0502020202020204" pitchFamily="34" charset="0"/>
              </a:rPr>
            </a:br>
            <a:endParaRPr lang="en-US" sz="6600" u="none" dirty="0">
              <a:latin typeface="Century Gothic" panose="020B0502020202020204" pitchFamily="34" charset="0"/>
            </a:endParaRPr>
          </a:p>
        </p:txBody>
      </p:sp>
      <p:sp>
        <p:nvSpPr>
          <p:cNvPr id="13" name="Text Placeholder 12">
            <a:extLst>
              <a:ext uri="{FF2B5EF4-FFF2-40B4-BE49-F238E27FC236}">
                <a16:creationId xmlns:a16="http://schemas.microsoft.com/office/drawing/2014/main" id="{63C19B53-6B83-4642-A68B-621EE56C944D}"/>
              </a:ext>
            </a:extLst>
          </p:cNvPr>
          <p:cNvSpPr>
            <a:spLocks noGrp="1"/>
          </p:cNvSpPr>
          <p:nvPr>
            <p:ph type="body" idx="1"/>
          </p:nvPr>
        </p:nvSpPr>
        <p:spPr>
          <a:xfrm>
            <a:off x="-34607" y="3008200"/>
            <a:ext cx="20104100" cy="8301149"/>
          </a:xfrm>
          <a:solidFill>
            <a:schemeClr val="bg1"/>
          </a:solidFill>
        </p:spPr>
        <p:txBody>
          <a:bodyPr/>
          <a:lstStyle/>
          <a:p>
            <a:pPr marL="971550" marR="20955" lvl="2" indent="-514350" algn="l">
              <a:lnSpc>
                <a:spcPct val="150000"/>
              </a:lnSpc>
              <a:spcBef>
                <a:spcPts val="100"/>
              </a:spcBef>
              <a:spcAft>
                <a:spcPts val="3600"/>
              </a:spcAft>
              <a:buFont typeface="Wingdings" panose="05000000000000000000" pitchFamily="2" charset="2"/>
              <a:buChar char="§"/>
            </a:pPr>
            <a:endParaRPr lang="en-US" sz="3200" spc="-45" dirty="0">
              <a:solidFill>
                <a:schemeClr val="tx1"/>
              </a:solidFill>
              <a:latin typeface="Verdana"/>
            </a:endParaRPr>
          </a:p>
          <a:p>
            <a:pPr marL="971550" marR="20955" lvl="2" indent="-514350" algn="l">
              <a:lnSpc>
                <a:spcPct val="150000"/>
              </a:lnSpc>
              <a:spcBef>
                <a:spcPts val="100"/>
              </a:spcBef>
              <a:spcAft>
                <a:spcPts val="3600"/>
              </a:spcAft>
              <a:buFont typeface="Wingdings" panose="05000000000000000000" pitchFamily="2" charset="2"/>
              <a:buChar char="§"/>
            </a:pPr>
            <a:r>
              <a:rPr lang="en-US" sz="3200" spc="-45" dirty="0">
                <a:solidFill>
                  <a:schemeClr val="tx1"/>
                </a:solidFill>
                <a:latin typeface="Verdana"/>
              </a:rPr>
              <a:t>Data Requests and Reporting: In addition to responding to an increased number of mandated and compliance-based reports, the Institutional Research team processed 91 internal data requests from 38 unique OCC employees in 2025, supporting decision-making across academic, administrative, and strategic initiatives.</a:t>
            </a:r>
          </a:p>
          <a:p>
            <a:pPr marL="971550" marR="20955" lvl="2" indent="-514350" algn="l">
              <a:lnSpc>
                <a:spcPct val="150000"/>
              </a:lnSpc>
              <a:spcBef>
                <a:spcPts val="100"/>
              </a:spcBef>
              <a:spcAft>
                <a:spcPts val="3600"/>
              </a:spcAft>
              <a:buFont typeface="Wingdings" panose="05000000000000000000" pitchFamily="2" charset="2"/>
              <a:buChar char="§"/>
            </a:pPr>
            <a:r>
              <a:rPr lang="en-US" sz="3200" spc="-45" dirty="0">
                <a:solidFill>
                  <a:schemeClr val="tx1"/>
                </a:solidFill>
                <a:latin typeface="Verdana"/>
              </a:rPr>
              <a:t>Administrative and Educational Support (AES) Reviews: In 2025, six units completed the Administrative and Educational Support Review</a:t>
            </a:r>
          </a:p>
          <a:p>
            <a:pPr marL="971550" marR="20955" lvl="2" indent="-514350" algn="l">
              <a:lnSpc>
                <a:spcPct val="150000"/>
              </a:lnSpc>
              <a:spcBef>
                <a:spcPts val="100"/>
              </a:spcBef>
              <a:spcAft>
                <a:spcPts val="3600"/>
              </a:spcAft>
              <a:buFont typeface="Wingdings" panose="05000000000000000000" pitchFamily="2" charset="2"/>
              <a:buChar char="§"/>
            </a:pPr>
            <a:r>
              <a:rPr lang="en-US" sz="3200" spc="-45" dirty="0">
                <a:solidFill>
                  <a:schemeClr val="tx1"/>
                </a:solidFill>
                <a:latin typeface="Verdana"/>
              </a:rPr>
              <a:t>Accreditation: Ongoing monitoring of accreditation developments continues. </a:t>
            </a:r>
          </a:p>
          <a:p>
            <a:endParaRPr lang="en-US" dirty="0"/>
          </a:p>
        </p:txBody>
      </p:sp>
    </p:spTree>
    <p:extLst>
      <p:ext uri="{BB962C8B-B14F-4D97-AF65-F5344CB8AC3E}">
        <p14:creationId xmlns:p14="http://schemas.microsoft.com/office/powerpoint/2010/main" val="5596919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descr="Ocean County College Foundation Logo"/>
          <p:cNvSpPr/>
          <p:nvPr/>
        </p:nvSpPr>
        <p:spPr>
          <a:xfrm>
            <a:off x="380365" y="3233608"/>
            <a:ext cx="19274155" cy="7803515"/>
          </a:xfrm>
          <a:custGeom>
            <a:avLst/>
            <a:gdLst/>
            <a:ahLst/>
            <a:cxnLst/>
            <a:rect l="l" t="t" r="r" b="b"/>
            <a:pathLst>
              <a:path w="19274155" h="7803515">
                <a:moveTo>
                  <a:pt x="19273549" y="0"/>
                </a:moveTo>
                <a:lnTo>
                  <a:pt x="0" y="0"/>
                </a:lnTo>
                <a:lnTo>
                  <a:pt x="0" y="7802903"/>
                </a:lnTo>
                <a:lnTo>
                  <a:pt x="19273549" y="7802903"/>
                </a:lnTo>
                <a:lnTo>
                  <a:pt x="19273549" y="0"/>
                </a:lnTo>
                <a:close/>
              </a:path>
            </a:pathLst>
          </a:custGeom>
          <a:noFill/>
        </p:spPr>
        <p:txBody>
          <a:bodyPr wrap="square" lIns="0" tIns="0" rIns="0" bIns="0" rtlCol="0"/>
          <a:lstStyle/>
          <a:p>
            <a:endParaRPr/>
          </a:p>
        </p:txBody>
      </p:sp>
      <p:grpSp>
        <p:nvGrpSpPr>
          <p:cNvPr id="3" name="object 3" descr="Ocean County College Foundation Logo"/>
          <p:cNvGrpSpPr/>
          <p:nvPr/>
        </p:nvGrpSpPr>
        <p:grpSpPr>
          <a:xfrm>
            <a:off x="-34608" y="-70280"/>
            <a:ext cx="20104100" cy="3078480"/>
            <a:chOff x="0" y="0"/>
            <a:chExt cx="20104100" cy="3078480"/>
          </a:xfrm>
          <a:solidFill>
            <a:srgbClr val="003768"/>
          </a:solidFill>
        </p:grpSpPr>
        <p:pic>
          <p:nvPicPr>
            <p:cNvPr id="5" name="object 5" descr="Ocean County College Foundation Logo"/>
            <p:cNvPicPr/>
            <p:nvPr/>
          </p:nvPicPr>
          <p:blipFill>
            <a:blip r:embed="rId2" cstate="print"/>
            <a:stretch>
              <a:fillRect/>
            </a:stretch>
          </p:blipFill>
          <p:spPr>
            <a:xfrm>
              <a:off x="7721681" y="377423"/>
              <a:ext cx="4586667" cy="2286000"/>
            </a:xfrm>
            <a:prstGeom prst="rect">
              <a:avLst/>
            </a:prstGeom>
            <a:grpFill/>
          </p:spPr>
        </p:pic>
        <p:sp>
          <p:nvSpPr>
            <p:cNvPr id="4" name="object 4"/>
            <p:cNvSpPr/>
            <p:nvPr/>
          </p:nvSpPr>
          <p:spPr>
            <a:xfrm>
              <a:off x="0" y="0"/>
              <a:ext cx="20104100" cy="3078480"/>
            </a:xfrm>
            <a:custGeom>
              <a:avLst/>
              <a:gdLst/>
              <a:ahLst/>
              <a:cxnLst/>
              <a:rect l="l" t="t" r="r" b="b"/>
              <a:pathLst>
                <a:path w="20104100" h="3078480">
                  <a:moveTo>
                    <a:pt x="20104099" y="0"/>
                  </a:moveTo>
                  <a:lnTo>
                    <a:pt x="0" y="0"/>
                  </a:lnTo>
                  <a:lnTo>
                    <a:pt x="0" y="3078440"/>
                  </a:lnTo>
                  <a:lnTo>
                    <a:pt x="20104099" y="3078440"/>
                  </a:lnTo>
                  <a:lnTo>
                    <a:pt x="20104099" y="0"/>
                  </a:lnTo>
                  <a:close/>
                </a:path>
              </a:pathLst>
            </a:custGeom>
            <a:grpFill/>
          </p:spPr>
          <p:txBody>
            <a:bodyPr wrap="square" lIns="0" tIns="0" rIns="0" bIns="0" rtlCol="0"/>
            <a:lstStyle/>
            <a:p>
              <a:endParaRPr dirty="0"/>
            </a:p>
          </p:txBody>
        </p:sp>
      </p:grpSp>
      <p:sp>
        <p:nvSpPr>
          <p:cNvPr id="18" name="Title 17">
            <a:extLst>
              <a:ext uri="{FF2B5EF4-FFF2-40B4-BE49-F238E27FC236}">
                <a16:creationId xmlns:a16="http://schemas.microsoft.com/office/drawing/2014/main" id="{B16A50B8-9594-4AFF-BC8A-B54755606796}"/>
              </a:ext>
            </a:extLst>
          </p:cNvPr>
          <p:cNvSpPr>
            <a:spLocks noGrp="1"/>
          </p:cNvSpPr>
          <p:nvPr>
            <p:ph type="title"/>
          </p:nvPr>
        </p:nvSpPr>
        <p:spPr>
          <a:xfrm>
            <a:off x="269318" y="502624"/>
            <a:ext cx="19282410" cy="3046988"/>
          </a:xfrm>
        </p:spPr>
        <p:txBody>
          <a:bodyPr/>
          <a:lstStyle/>
          <a:p>
            <a:r>
              <a:rPr lang="en-US" sz="6600" u="none" dirty="0">
                <a:solidFill>
                  <a:srgbClr val="FFFFFF"/>
                </a:solidFill>
                <a:latin typeface="Century Gothic" panose="020B0502020202020204" pitchFamily="34" charset="0"/>
              </a:rPr>
              <a:t>Institutional Planning, Effectiveness, and Compliance </a:t>
            </a:r>
            <a:r>
              <a:rPr lang="en-US" sz="4000" b="0" u="none" dirty="0">
                <a:solidFill>
                  <a:srgbClr val="FFFFFF"/>
                </a:solidFill>
                <a:latin typeface="Century Gothic" panose="020B0502020202020204" pitchFamily="34" charset="0"/>
              </a:rPr>
              <a:t>(Slide 2)</a:t>
            </a:r>
            <a:br>
              <a:rPr lang="en-US" sz="6600" u="none" dirty="0">
                <a:latin typeface="Century Gothic" panose="020B0502020202020204" pitchFamily="34" charset="0"/>
              </a:rPr>
            </a:br>
            <a:endParaRPr lang="en-US" sz="6600" u="none" dirty="0">
              <a:latin typeface="Century Gothic" panose="020B0502020202020204" pitchFamily="34" charset="0"/>
            </a:endParaRPr>
          </a:p>
        </p:txBody>
      </p:sp>
      <p:sp>
        <p:nvSpPr>
          <p:cNvPr id="13" name="Text Placeholder 12">
            <a:extLst>
              <a:ext uri="{FF2B5EF4-FFF2-40B4-BE49-F238E27FC236}">
                <a16:creationId xmlns:a16="http://schemas.microsoft.com/office/drawing/2014/main" id="{63C19B53-6B83-4642-A68B-621EE56C944D}"/>
              </a:ext>
            </a:extLst>
          </p:cNvPr>
          <p:cNvSpPr>
            <a:spLocks noGrp="1"/>
          </p:cNvSpPr>
          <p:nvPr>
            <p:ph type="body" idx="1"/>
          </p:nvPr>
        </p:nvSpPr>
        <p:spPr>
          <a:xfrm>
            <a:off x="-34607" y="3008200"/>
            <a:ext cx="20104100" cy="8301149"/>
          </a:xfrm>
          <a:solidFill>
            <a:schemeClr val="bg1"/>
          </a:solidFill>
        </p:spPr>
        <p:txBody>
          <a:bodyPr/>
          <a:lstStyle/>
          <a:p>
            <a:pPr marL="514350" marR="20955" lvl="1" indent="-514350" algn="l">
              <a:lnSpc>
                <a:spcPct val="150000"/>
              </a:lnSpc>
              <a:spcBef>
                <a:spcPts val="100"/>
              </a:spcBef>
              <a:spcAft>
                <a:spcPts val="3600"/>
              </a:spcAft>
              <a:buFont typeface="Wingdings" panose="05000000000000000000" pitchFamily="2" charset="2"/>
              <a:buChar char="§"/>
            </a:pPr>
            <a:endParaRPr lang="en-US" sz="3200" spc="-45" dirty="0">
              <a:solidFill>
                <a:schemeClr val="tx1"/>
              </a:solidFill>
              <a:latin typeface="Verdana"/>
            </a:endParaRPr>
          </a:p>
          <a:p>
            <a:pPr marL="514350" marR="20955" lvl="1" indent="-514350" algn="l">
              <a:lnSpc>
                <a:spcPct val="150000"/>
              </a:lnSpc>
              <a:spcBef>
                <a:spcPts val="100"/>
              </a:spcBef>
              <a:spcAft>
                <a:spcPts val="3600"/>
              </a:spcAft>
              <a:buFont typeface="Wingdings" panose="05000000000000000000" pitchFamily="2" charset="2"/>
              <a:buChar char="§"/>
            </a:pPr>
            <a:r>
              <a:rPr lang="en-US" sz="3200" spc="-45" dirty="0">
                <a:solidFill>
                  <a:schemeClr val="tx1"/>
                </a:solidFill>
                <a:latin typeface="Verdana"/>
              </a:rPr>
              <a:t>The IPEC team partnered with Ocean County Business Development and Tourism to launch a countywide Tourism Survey. Team members attended four community events in fall 2025 across Ocean County to promote participation and community engagement.</a:t>
            </a:r>
          </a:p>
          <a:p>
            <a:pPr marL="514350" marR="20955" lvl="1" indent="-514350" algn="l">
              <a:lnSpc>
                <a:spcPct val="150000"/>
              </a:lnSpc>
              <a:spcBef>
                <a:spcPts val="100"/>
              </a:spcBef>
              <a:spcAft>
                <a:spcPts val="3600"/>
              </a:spcAft>
              <a:buFont typeface="Wingdings" panose="05000000000000000000" pitchFamily="2" charset="2"/>
              <a:buChar char="§"/>
            </a:pPr>
            <a:r>
              <a:rPr lang="en-US" sz="3200" spc="-45" dirty="0">
                <a:solidFill>
                  <a:schemeClr val="tx1"/>
                </a:solidFill>
                <a:latin typeface="Verdana"/>
              </a:rPr>
              <a:t>Institutional Effectiveness Committee: Launched in Fall 2025, the Institutional Effectiveness Committee continues to meet regularly to oversee Strategic Plan implementation, monitor key performance indicators, ensure alignment across institutional priorities, and advance evidence-based decision making.</a:t>
            </a:r>
          </a:p>
          <a:p>
            <a:endParaRPr lang="en-US" dirty="0"/>
          </a:p>
        </p:txBody>
      </p:sp>
    </p:spTree>
    <p:extLst>
      <p:ext uri="{BB962C8B-B14F-4D97-AF65-F5344CB8AC3E}">
        <p14:creationId xmlns:p14="http://schemas.microsoft.com/office/powerpoint/2010/main" val="9268392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descr="Table of initiatives for Building Opportunity and Strengthening Community"/>
          <p:cNvSpPr/>
          <p:nvPr/>
        </p:nvSpPr>
        <p:spPr>
          <a:xfrm>
            <a:off x="380365" y="3233608"/>
            <a:ext cx="19274155" cy="7803515"/>
          </a:xfrm>
          <a:custGeom>
            <a:avLst/>
            <a:gdLst/>
            <a:ahLst/>
            <a:cxnLst/>
            <a:rect l="l" t="t" r="r" b="b"/>
            <a:pathLst>
              <a:path w="19274155" h="7803515">
                <a:moveTo>
                  <a:pt x="19273549" y="0"/>
                </a:moveTo>
                <a:lnTo>
                  <a:pt x="0" y="0"/>
                </a:lnTo>
                <a:lnTo>
                  <a:pt x="0" y="7802903"/>
                </a:lnTo>
                <a:lnTo>
                  <a:pt x="19273549" y="7802903"/>
                </a:lnTo>
                <a:lnTo>
                  <a:pt x="19273549" y="0"/>
                </a:lnTo>
                <a:close/>
              </a:path>
            </a:pathLst>
          </a:custGeom>
          <a:no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3" name="Picture 2" descr="Text based version in the next three slides">
            <a:extLst>
              <a:ext uri="{FF2B5EF4-FFF2-40B4-BE49-F238E27FC236}">
                <a16:creationId xmlns:a16="http://schemas.microsoft.com/office/drawing/2014/main" id="{D210D6EB-11EC-47F2-9E6D-4F276E5938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099" cy="11308555"/>
          </a:xfrm>
          <a:prstGeom prst="rect">
            <a:avLst/>
          </a:prstGeom>
        </p:spPr>
      </p:pic>
      <p:sp>
        <p:nvSpPr>
          <p:cNvPr id="2" name="Title 1" hidden="1">
            <a:extLst>
              <a:ext uri="{FF2B5EF4-FFF2-40B4-BE49-F238E27FC236}">
                <a16:creationId xmlns:a16="http://schemas.microsoft.com/office/drawing/2014/main" id="{483823B4-5272-43BA-80AB-E73D6D610D0E}"/>
              </a:ext>
            </a:extLst>
          </p:cNvPr>
          <p:cNvSpPr>
            <a:spLocks noGrp="1"/>
          </p:cNvSpPr>
          <p:nvPr>
            <p:ph type="title"/>
          </p:nvPr>
        </p:nvSpPr>
        <p:spPr>
          <a:xfrm>
            <a:off x="364251" y="3095161"/>
            <a:ext cx="19282410" cy="553998"/>
          </a:xfrm>
        </p:spPr>
        <p:txBody>
          <a:bodyPr/>
          <a:lstStyle/>
          <a:p>
            <a:r>
              <a:rPr lang="en-US" dirty="0"/>
              <a:t>Building Opportunity and Strengthening Community</a:t>
            </a:r>
          </a:p>
        </p:txBody>
      </p:sp>
    </p:spTree>
    <p:extLst>
      <p:ext uri="{BB962C8B-B14F-4D97-AF65-F5344CB8AC3E}">
        <p14:creationId xmlns:p14="http://schemas.microsoft.com/office/powerpoint/2010/main" val="14819731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734C5-C28D-4240-E91C-82AA32E4F0C7}"/>
              </a:ext>
            </a:extLst>
          </p:cNvPr>
          <p:cNvSpPr>
            <a:spLocks noGrp="1"/>
          </p:cNvSpPr>
          <p:nvPr>
            <p:ph type="title"/>
          </p:nvPr>
        </p:nvSpPr>
        <p:spPr>
          <a:xfrm>
            <a:off x="146050" y="930275"/>
            <a:ext cx="19282410" cy="1022551"/>
          </a:xfrm>
        </p:spPr>
        <p:txBody>
          <a:bodyPr vert="horz" wrap="square" lIns="150781" tIns="75390" rIns="150781" bIns="75390" rtlCol="0" anchor="ctr">
            <a:noAutofit/>
          </a:bodyPr>
          <a:lstStyle/>
          <a:p>
            <a:pPr algn="ctr"/>
            <a:r>
              <a:rPr lang="en-US" sz="6600" u="none" dirty="0"/>
              <a:t>Strengthening Community</a:t>
            </a:r>
            <a:br>
              <a:rPr lang="en-US" sz="6600" u="none" dirty="0"/>
            </a:br>
            <a:r>
              <a:rPr lang="en-US" sz="5400" u="none" dirty="0"/>
              <a:t>Initiatives</a:t>
            </a:r>
            <a:endParaRPr lang="en-US" sz="6266" u="none" dirty="0">
              <a:solidFill>
                <a:srgbClr val="003768"/>
              </a:solidFill>
            </a:endParaRPr>
          </a:p>
        </p:txBody>
      </p:sp>
      <p:sp>
        <p:nvSpPr>
          <p:cNvPr id="5" name="Content Placeholder 2">
            <a:extLst>
              <a:ext uri="{FF2B5EF4-FFF2-40B4-BE49-F238E27FC236}">
                <a16:creationId xmlns:a16="http://schemas.microsoft.com/office/drawing/2014/main" id="{C642D0B3-511D-EE38-79CE-5CDF06C7A83B}"/>
              </a:ext>
            </a:extLst>
          </p:cNvPr>
          <p:cNvSpPr txBox="1">
            <a:spLocks/>
          </p:cNvSpPr>
          <p:nvPr/>
        </p:nvSpPr>
        <p:spPr>
          <a:xfrm>
            <a:off x="30436" y="3063875"/>
            <a:ext cx="20073664" cy="8245475"/>
          </a:xfrm>
          <a:prstGeom prst="rect">
            <a:avLst/>
          </a:prstGeom>
          <a:solidFill>
            <a:schemeClr val="bg1"/>
          </a:solidFill>
        </p:spPr>
        <p:txBody>
          <a:bodyPr vert="horz" lIns="150781" tIns="75390" rIns="150781" bIns="7539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28700" lvl="1" indent="-571500">
              <a:lnSpc>
                <a:spcPct val="107000"/>
              </a:lnSpc>
              <a:spcBef>
                <a:spcPts val="0"/>
              </a:spcBef>
            </a:pPr>
            <a:r>
              <a:rPr lang="en-US" sz="4800" dirty="0"/>
              <a:t>Expand Advise Alert</a:t>
            </a:r>
          </a:p>
          <a:p>
            <a:pPr marL="1028700" lvl="1" indent="-571500">
              <a:lnSpc>
                <a:spcPct val="107000"/>
              </a:lnSpc>
              <a:spcBef>
                <a:spcPts val="0"/>
              </a:spcBef>
            </a:pPr>
            <a:r>
              <a:rPr lang="en-US" sz="4800" dirty="0"/>
              <a:t>Deploy ACUE</a:t>
            </a:r>
          </a:p>
          <a:p>
            <a:pPr marL="1028700" lvl="1" indent="-571500">
              <a:lnSpc>
                <a:spcPct val="107000"/>
              </a:lnSpc>
              <a:spcBef>
                <a:spcPts val="0"/>
              </a:spcBef>
            </a:pPr>
            <a:r>
              <a:rPr lang="en-US" sz="4800" dirty="0"/>
              <a:t>Improve Employee Communications</a:t>
            </a:r>
          </a:p>
          <a:p>
            <a:pPr marL="1028700" lvl="1" indent="-571500">
              <a:lnSpc>
                <a:spcPct val="107000"/>
              </a:lnSpc>
              <a:spcBef>
                <a:spcPts val="0"/>
              </a:spcBef>
            </a:pPr>
            <a:r>
              <a:rPr lang="en-US" sz="4800" dirty="0"/>
              <a:t>Phase In WCAG</a:t>
            </a:r>
          </a:p>
          <a:p>
            <a:pPr marL="1028700" lvl="1" indent="-571500">
              <a:lnSpc>
                <a:spcPct val="107000"/>
              </a:lnSpc>
              <a:spcBef>
                <a:spcPts val="0"/>
              </a:spcBef>
            </a:pPr>
            <a:r>
              <a:rPr lang="en-US" sz="4800" dirty="0"/>
              <a:t>Elevate Employee Recognition</a:t>
            </a:r>
          </a:p>
          <a:p>
            <a:pPr marL="1028700" lvl="1" indent="-571500">
              <a:lnSpc>
                <a:spcPct val="107000"/>
              </a:lnSpc>
              <a:spcBef>
                <a:spcPts val="0"/>
              </a:spcBef>
            </a:pPr>
            <a:r>
              <a:rPr lang="en-US" sz="4800" dirty="0"/>
              <a:t>Cultivate Employee Engagement </a:t>
            </a:r>
          </a:p>
          <a:p>
            <a:pPr marL="1028700" lvl="1" indent="-571500">
              <a:lnSpc>
                <a:spcPct val="107000"/>
              </a:lnSpc>
              <a:spcBef>
                <a:spcPts val="0"/>
              </a:spcBef>
            </a:pPr>
            <a:r>
              <a:rPr lang="en-US" sz="4800" dirty="0"/>
              <a:t>Initiate Civility Campaign</a:t>
            </a:r>
          </a:p>
          <a:p>
            <a:pPr marL="1028700" lvl="1" indent="-571500">
              <a:lnSpc>
                <a:spcPct val="107000"/>
              </a:lnSpc>
              <a:spcBef>
                <a:spcPts val="0"/>
              </a:spcBef>
            </a:pPr>
            <a:r>
              <a:rPr lang="en-US" sz="4800" dirty="0"/>
              <a:t>Extend Poverty Awareness Training</a:t>
            </a:r>
          </a:p>
          <a:p>
            <a:pPr marL="1028700" lvl="1" indent="-571500">
              <a:lnSpc>
                <a:spcPct val="107000"/>
              </a:lnSpc>
              <a:spcBef>
                <a:spcPts val="0"/>
              </a:spcBef>
            </a:pPr>
            <a:r>
              <a:rPr lang="en-US" sz="4800" dirty="0"/>
              <a:t>Explore Basic Needs Grant</a:t>
            </a:r>
          </a:p>
          <a:p>
            <a:pPr marL="1028700" lvl="1" indent="-571500">
              <a:lnSpc>
                <a:spcPct val="107000"/>
              </a:lnSpc>
              <a:spcBef>
                <a:spcPts val="0"/>
              </a:spcBef>
            </a:pPr>
            <a:r>
              <a:rPr lang="en-US" sz="4800" dirty="0"/>
              <a:t>Advance Alumni Engagement</a:t>
            </a:r>
          </a:p>
          <a:p>
            <a:pPr marL="1028700" lvl="1" indent="-571500">
              <a:lnSpc>
                <a:spcPct val="107000"/>
              </a:lnSpc>
              <a:spcBef>
                <a:spcPts val="0"/>
              </a:spcBef>
            </a:pPr>
            <a:r>
              <a:rPr lang="en-US" sz="4800" dirty="0"/>
              <a:t>Launch Industry Listening Series</a:t>
            </a:r>
          </a:p>
          <a:p>
            <a:pPr marL="1028700" lvl="1" indent="-571500">
              <a:lnSpc>
                <a:spcPct val="107000"/>
              </a:lnSpc>
              <a:spcBef>
                <a:spcPts val="0"/>
              </a:spcBef>
            </a:pPr>
            <a:r>
              <a:rPr lang="en-US" sz="4800" dirty="0"/>
              <a:t>Support Energy conservation</a:t>
            </a:r>
          </a:p>
          <a:p>
            <a:pPr marL="1028700" lvl="1" indent="-571500">
              <a:lnSpc>
                <a:spcPct val="107000"/>
              </a:lnSpc>
              <a:spcBef>
                <a:spcPts val="0"/>
              </a:spcBef>
            </a:pPr>
            <a:r>
              <a:rPr lang="en-US" sz="4800" dirty="0"/>
              <a:t>Improved Space Utilization</a:t>
            </a:r>
            <a:endParaRPr lang="en-US" sz="4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25671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734C5-C28D-4240-E91C-82AA32E4F0C7}"/>
              </a:ext>
            </a:extLst>
          </p:cNvPr>
          <p:cNvSpPr>
            <a:spLocks noGrp="1"/>
          </p:cNvSpPr>
          <p:nvPr>
            <p:ph type="title"/>
          </p:nvPr>
        </p:nvSpPr>
        <p:spPr>
          <a:xfrm>
            <a:off x="146050" y="930275"/>
            <a:ext cx="19282410" cy="1022551"/>
          </a:xfrm>
        </p:spPr>
        <p:txBody>
          <a:bodyPr vert="horz" wrap="square" lIns="150781" tIns="75390" rIns="150781" bIns="75390" rtlCol="0" anchor="ctr">
            <a:noAutofit/>
          </a:bodyPr>
          <a:lstStyle/>
          <a:p>
            <a:pPr algn="ctr"/>
            <a:r>
              <a:rPr lang="en-US" sz="6600" u="none" dirty="0"/>
              <a:t>Building &amp; Strengthening </a:t>
            </a:r>
            <a:br>
              <a:rPr lang="en-US" sz="6600" u="none" dirty="0"/>
            </a:br>
            <a:r>
              <a:rPr lang="en-US" sz="5400" u="none" dirty="0"/>
              <a:t>Initiatives</a:t>
            </a:r>
            <a:endParaRPr lang="en-US" sz="6266" u="none" dirty="0">
              <a:solidFill>
                <a:srgbClr val="003768"/>
              </a:solidFill>
            </a:endParaRPr>
          </a:p>
        </p:txBody>
      </p:sp>
      <p:sp>
        <p:nvSpPr>
          <p:cNvPr id="5" name="Content Placeholder 2">
            <a:extLst>
              <a:ext uri="{FF2B5EF4-FFF2-40B4-BE49-F238E27FC236}">
                <a16:creationId xmlns:a16="http://schemas.microsoft.com/office/drawing/2014/main" id="{C642D0B3-511D-EE38-79CE-5CDF06C7A83B}"/>
              </a:ext>
            </a:extLst>
          </p:cNvPr>
          <p:cNvSpPr txBox="1">
            <a:spLocks/>
          </p:cNvSpPr>
          <p:nvPr/>
        </p:nvSpPr>
        <p:spPr>
          <a:xfrm>
            <a:off x="30436" y="3063875"/>
            <a:ext cx="20073664" cy="8245475"/>
          </a:xfrm>
          <a:prstGeom prst="rect">
            <a:avLst/>
          </a:prstGeom>
          <a:solidFill>
            <a:schemeClr val="bg1"/>
          </a:solidFill>
        </p:spPr>
        <p:txBody>
          <a:bodyPr vert="horz" lIns="150781" tIns="75390" rIns="150781" bIns="753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28700" lvl="1" indent="-571500">
              <a:lnSpc>
                <a:spcPct val="107000"/>
              </a:lnSpc>
              <a:spcBef>
                <a:spcPts val="0"/>
              </a:spcBef>
            </a:pPr>
            <a:r>
              <a:rPr lang="en-US" sz="4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Improve Multi-Language Learner Supports</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1028700" lvl="1" indent="-571500">
              <a:lnSpc>
                <a:spcPct val="107000"/>
              </a:lnSpc>
              <a:spcBef>
                <a:spcPts val="0"/>
              </a:spcBef>
            </a:pPr>
            <a:r>
              <a:rPr lang="en-US" sz="4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Grow Experiential Learning Opportunities</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1028700" lvl="1" indent="-571500">
              <a:lnSpc>
                <a:spcPct val="107000"/>
              </a:lnSpc>
              <a:spcBef>
                <a:spcPts val="0"/>
              </a:spcBef>
            </a:pPr>
            <a:r>
              <a:rPr lang="en-US" sz="4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Strengthen Career Readiness</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1028700" lvl="1" indent="-571500">
              <a:lnSpc>
                <a:spcPct val="107000"/>
              </a:lnSpc>
              <a:spcBef>
                <a:spcPts val="0"/>
              </a:spcBef>
            </a:pPr>
            <a:r>
              <a:rPr lang="en-US" sz="4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Expand Credentials/Micro-credentials</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1028700" lvl="1" indent="-571500">
              <a:lnSpc>
                <a:spcPct val="107000"/>
              </a:lnSpc>
              <a:spcBef>
                <a:spcPts val="0"/>
              </a:spcBef>
            </a:pPr>
            <a:r>
              <a:rPr lang="en-US" sz="4400" dirty="0">
                <a:latin typeface="Calibri" panose="020F0502020204030204" pitchFamily="34" charset="0"/>
                <a:ea typeface="Times New Roman" panose="02020603050405020304" pitchFamily="18" charset="0"/>
                <a:cs typeface="Times New Roman" panose="02020603050405020304" pitchFamily="18" charset="0"/>
              </a:rPr>
              <a:t>Refine Employee Onboarding</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1028700" lvl="1" indent="-571500">
              <a:lnSpc>
                <a:spcPct val="107000"/>
              </a:lnSpc>
              <a:spcBef>
                <a:spcPts val="0"/>
              </a:spcBef>
            </a:pPr>
            <a:r>
              <a:rPr lang="en-US" sz="4400" dirty="0">
                <a:latin typeface="Calibri" panose="020F0502020204030204" pitchFamily="34" charset="0"/>
                <a:ea typeface="Times New Roman" panose="02020603050405020304" pitchFamily="18" charset="0"/>
                <a:cs typeface="Times New Roman" panose="02020603050405020304" pitchFamily="18" charset="0"/>
              </a:rPr>
              <a:t>Create College-wide media toolkit</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1028700" lvl="1" indent="-571500">
              <a:lnSpc>
                <a:spcPct val="107000"/>
              </a:lnSpc>
              <a:spcBef>
                <a:spcPts val="0"/>
              </a:spcBef>
            </a:pPr>
            <a:r>
              <a:rPr lang="en-US" sz="4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Institutionalize Achieving the Dream</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1028700" lvl="1" indent="-571500">
              <a:lnSpc>
                <a:spcPct val="107000"/>
              </a:lnSpc>
              <a:spcBef>
                <a:spcPts val="0"/>
              </a:spcBef>
            </a:pPr>
            <a:r>
              <a:rPr lang="en-US" sz="4400" dirty="0">
                <a:latin typeface="Calibri" panose="020F0502020204030204" pitchFamily="34" charset="0"/>
                <a:ea typeface="Times New Roman" panose="02020603050405020304" pitchFamily="18" charset="0"/>
                <a:cs typeface="Times New Roman" panose="02020603050405020304" pitchFamily="18" charset="0"/>
              </a:rPr>
              <a:t>Initiate Emerging Trends Committee</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1028700" lvl="1" indent="-571500">
              <a:lnSpc>
                <a:spcPct val="107000"/>
              </a:lnSpc>
              <a:spcBef>
                <a:spcPts val="0"/>
              </a:spcBef>
            </a:pPr>
            <a:r>
              <a:rPr lang="en-US" sz="4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Establish “Do More Together” Project</a:t>
            </a:r>
            <a:endParaRPr lang="en-US" sz="4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56312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734C5-C28D-4240-E91C-82AA32E4F0C7}"/>
              </a:ext>
            </a:extLst>
          </p:cNvPr>
          <p:cNvSpPr>
            <a:spLocks noGrp="1"/>
          </p:cNvSpPr>
          <p:nvPr>
            <p:ph type="title"/>
          </p:nvPr>
        </p:nvSpPr>
        <p:spPr>
          <a:xfrm>
            <a:off x="146050" y="930275"/>
            <a:ext cx="19282410" cy="1022551"/>
          </a:xfrm>
        </p:spPr>
        <p:txBody>
          <a:bodyPr vert="horz" wrap="square" lIns="150781" tIns="75390" rIns="150781" bIns="75390" rtlCol="0" anchor="ctr">
            <a:noAutofit/>
          </a:bodyPr>
          <a:lstStyle/>
          <a:p>
            <a:pPr algn="ctr"/>
            <a:r>
              <a:rPr lang="en-US" sz="6600" u="none" dirty="0"/>
              <a:t>Building Opportunity</a:t>
            </a:r>
            <a:br>
              <a:rPr lang="en-US" sz="6600" u="none" dirty="0"/>
            </a:br>
            <a:r>
              <a:rPr lang="en-US" sz="5400" u="none" dirty="0"/>
              <a:t>Initiatives</a:t>
            </a:r>
            <a:endParaRPr lang="en-US" sz="6266" u="none" dirty="0">
              <a:solidFill>
                <a:srgbClr val="003768"/>
              </a:solidFill>
            </a:endParaRPr>
          </a:p>
        </p:txBody>
      </p:sp>
      <p:sp>
        <p:nvSpPr>
          <p:cNvPr id="5" name="Content Placeholder 2">
            <a:extLst>
              <a:ext uri="{FF2B5EF4-FFF2-40B4-BE49-F238E27FC236}">
                <a16:creationId xmlns:a16="http://schemas.microsoft.com/office/drawing/2014/main" id="{C642D0B3-511D-EE38-79CE-5CDF06C7A83B}"/>
              </a:ext>
            </a:extLst>
          </p:cNvPr>
          <p:cNvSpPr txBox="1">
            <a:spLocks/>
          </p:cNvSpPr>
          <p:nvPr/>
        </p:nvSpPr>
        <p:spPr>
          <a:xfrm>
            <a:off x="30436" y="3063875"/>
            <a:ext cx="20073664" cy="8245475"/>
          </a:xfrm>
          <a:prstGeom prst="rect">
            <a:avLst/>
          </a:prstGeom>
          <a:solidFill>
            <a:schemeClr val="bg1"/>
          </a:solidFill>
        </p:spPr>
        <p:txBody>
          <a:bodyPr vert="horz" lIns="150781" tIns="75390" rIns="150781" bIns="753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0" lvl="1" indent="-685800">
              <a:lnSpc>
                <a:spcPct val="107000"/>
              </a:lnSpc>
              <a:spcBef>
                <a:spcPts val="0"/>
              </a:spcBef>
            </a:pPr>
            <a:r>
              <a:rPr lang="en-US" sz="4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Broaden Employee Professional Development</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1143000" lvl="1" indent="-685800">
              <a:lnSpc>
                <a:spcPct val="107000"/>
              </a:lnSpc>
              <a:spcBef>
                <a:spcPts val="0"/>
              </a:spcBef>
            </a:pPr>
            <a:r>
              <a:rPr lang="en-US" sz="4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Increase Non-traditional Learner Support</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1143000" lvl="1" indent="-685800">
              <a:lnSpc>
                <a:spcPct val="107000"/>
              </a:lnSpc>
              <a:spcBef>
                <a:spcPts val="0"/>
              </a:spcBef>
            </a:pPr>
            <a:r>
              <a:rPr lang="en-US" sz="4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Reimagine Math self-Placement Process</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1143000" lvl="1" indent="-685800">
              <a:lnSpc>
                <a:spcPct val="107000"/>
              </a:lnSpc>
              <a:spcBef>
                <a:spcPts val="0"/>
              </a:spcBef>
            </a:pPr>
            <a:r>
              <a:rPr lang="en-US" sz="4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Expand Prior Learning Assessment</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1143000" lvl="1" indent="-685800">
              <a:lnSpc>
                <a:spcPct val="107000"/>
              </a:lnSpc>
              <a:spcBef>
                <a:spcPts val="0"/>
              </a:spcBef>
            </a:pPr>
            <a:r>
              <a:rPr lang="en-US" sz="4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Extend Credit and Non-Credit pathways</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1143000" lvl="1" indent="-685800">
              <a:lnSpc>
                <a:spcPct val="107000"/>
              </a:lnSpc>
              <a:spcBef>
                <a:spcPts val="0"/>
              </a:spcBef>
            </a:pPr>
            <a:r>
              <a:rPr lang="en-US" sz="4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Optimize Technology</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1143000" lvl="1" indent="-685800">
              <a:lnSpc>
                <a:spcPct val="107000"/>
              </a:lnSpc>
              <a:spcBef>
                <a:spcPts val="0"/>
              </a:spcBef>
            </a:pPr>
            <a:r>
              <a:rPr lang="en-US" sz="4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Establish Student Mentorship Program</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1143000" lvl="1" indent="-685800">
              <a:lnSpc>
                <a:spcPct val="107000"/>
              </a:lnSpc>
              <a:spcBef>
                <a:spcPts val="0"/>
              </a:spcBef>
            </a:pPr>
            <a:r>
              <a:rPr lang="en-US" sz="4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Launch Areas of Study</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1143000" lvl="1" indent="-685800">
              <a:lnSpc>
                <a:spcPct val="107000"/>
              </a:lnSpc>
              <a:spcBef>
                <a:spcPts val="0"/>
              </a:spcBef>
            </a:pPr>
            <a:r>
              <a:rPr lang="en-US" sz="4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Increase College-Wide Grants</a:t>
            </a:r>
            <a:endParaRPr lang="en-US" sz="4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1596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descr="Ocean County College Helping Hands Logo"/>
          <p:cNvSpPr/>
          <p:nvPr/>
        </p:nvSpPr>
        <p:spPr>
          <a:xfrm>
            <a:off x="0" y="0"/>
            <a:ext cx="20104100" cy="3078480"/>
          </a:xfrm>
          <a:custGeom>
            <a:avLst/>
            <a:gdLst/>
            <a:ahLst/>
            <a:cxnLst/>
            <a:rect l="l" t="t" r="r" b="b"/>
            <a:pathLst>
              <a:path w="20104100" h="3078480">
                <a:moveTo>
                  <a:pt x="20104099" y="0"/>
                </a:moveTo>
                <a:lnTo>
                  <a:pt x="0" y="0"/>
                </a:lnTo>
                <a:lnTo>
                  <a:pt x="0" y="3078440"/>
                </a:lnTo>
                <a:lnTo>
                  <a:pt x="20104099" y="3078440"/>
                </a:lnTo>
                <a:lnTo>
                  <a:pt x="20104099" y="0"/>
                </a:lnTo>
                <a:close/>
              </a:path>
            </a:pathLst>
          </a:custGeom>
          <a:solidFill>
            <a:srgbClr val="003768"/>
          </a:solidFill>
        </p:spPr>
        <p:txBody>
          <a:bodyPr wrap="square" lIns="0" tIns="0" rIns="0" bIns="0" rtlCol="0"/>
          <a:lstStyle/>
          <a:p>
            <a:endParaRPr dirty="0"/>
          </a:p>
        </p:txBody>
      </p:sp>
      <p:sp>
        <p:nvSpPr>
          <p:cNvPr id="6" name="object 6" descr="Ocean County College Helping Hands Logo"/>
          <p:cNvSpPr/>
          <p:nvPr/>
        </p:nvSpPr>
        <p:spPr>
          <a:xfrm>
            <a:off x="380365" y="3233608"/>
            <a:ext cx="19274155" cy="7803515"/>
          </a:xfrm>
          <a:custGeom>
            <a:avLst/>
            <a:gdLst/>
            <a:ahLst/>
            <a:cxnLst/>
            <a:rect l="l" t="t" r="r" b="b"/>
            <a:pathLst>
              <a:path w="19274155" h="7803515">
                <a:moveTo>
                  <a:pt x="19273549" y="0"/>
                </a:moveTo>
                <a:lnTo>
                  <a:pt x="0" y="0"/>
                </a:lnTo>
                <a:lnTo>
                  <a:pt x="0" y="7802903"/>
                </a:lnTo>
                <a:lnTo>
                  <a:pt x="19273549" y="7802903"/>
                </a:lnTo>
                <a:lnTo>
                  <a:pt x="19273549" y="0"/>
                </a:lnTo>
                <a:close/>
              </a:path>
            </a:pathLst>
          </a:custGeom>
          <a:noFill/>
        </p:spPr>
        <p:txBody>
          <a:bodyPr wrap="square" lIns="0" tIns="0" rIns="0" bIns="0" rtlCol="0"/>
          <a:lstStyle/>
          <a:p>
            <a:endParaRPr/>
          </a:p>
        </p:txBody>
      </p:sp>
      <p:sp>
        <p:nvSpPr>
          <p:cNvPr id="10" name="object 8">
            <a:extLst>
              <a:ext uri="{FF2B5EF4-FFF2-40B4-BE49-F238E27FC236}">
                <a16:creationId xmlns:a16="http://schemas.microsoft.com/office/drawing/2014/main" id="{00FDA17A-2BF8-46EF-86EB-7C8790830693}"/>
              </a:ext>
            </a:extLst>
          </p:cNvPr>
          <p:cNvSpPr txBox="1"/>
          <p:nvPr/>
        </p:nvSpPr>
        <p:spPr>
          <a:xfrm>
            <a:off x="564515" y="3637979"/>
            <a:ext cx="18975069" cy="6989542"/>
          </a:xfrm>
          <a:prstGeom prst="rect">
            <a:avLst/>
          </a:prstGeom>
        </p:spPr>
        <p:txBody>
          <a:bodyPr vert="horz" wrap="square" lIns="0" tIns="0" rIns="0" bIns="0" numCol="1" rtlCol="0" anchor="ctr">
            <a:spAutoFit/>
          </a:bodyPr>
          <a:lstStyle/>
          <a:p>
            <a:pPr marL="12700">
              <a:lnSpc>
                <a:spcPts val="4205"/>
              </a:lnSpc>
              <a:spcBef>
                <a:spcPts val="125"/>
              </a:spcBef>
              <a:tabLst>
                <a:tab pos="388620" algn="l"/>
              </a:tabLst>
            </a:pPr>
            <a:r>
              <a:rPr lang="en-US" sz="3200" spc="-55" dirty="0">
                <a:solidFill>
                  <a:schemeClr val="tx1"/>
                </a:solidFill>
                <a:latin typeface="Verdana"/>
                <a:cs typeface="Verdana"/>
              </a:rPr>
              <a:t>We appreciate all the generous donations and are grateful to continue to be a Hunger-Free Campus Community:</a:t>
            </a:r>
          </a:p>
          <a:p>
            <a:pPr marL="388620" indent="-375920">
              <a:lnSpc>
                <a:spcPct val="150000"/>
              </a:lnSpc>
              <a:spcBef>
                <a:spcPts val="125"/>
              </a:spcBef>
              <a:buChar char="•"/>
              <a:tabLst>
                <a:tab pos="388620" algn="l"/>
              </a:tabLst>
            </a:pPr>
            <a:r>
              <a:rPr lang="en-US" sz="3200" spc="-55" dirty="0">
                <a:solidFill>
                  <a:schemeClr val="tx1"/>
                </a:solidFill>
                <a:latin typeface="Verdana"/>
                <a:cs typeface="Verdana"/>
              </a:rPr>
              <a:t>NJ Hunger Free Campus Grant</a:t>
            </a:r>
          </a:p>
          <a:p>
            <a:pPr marL="388620" indent="-375920">
              <a:lnSpc>
                <a:spcPct val="150000"/>
              </a:lnSpc>
              <a:spcBef>
                <a:spcPts val="125"/>
              </a:spcBef>
              <a:buChar char="•"/>
              <a:tabLst>
                <a:tab pos="388620" algn="l"/>
              </a:tabLst>
            </a:pPr>
            <a:r>
              <a:rPr lang="en-US" sz="3200" spc="-55" dirty="0">
                <a:solidFill>
                  <a:schemeClr val="tx1"/>
                </a:solidFill>
                <a:latin typeface="Verdana"/>
                <a:cs typeface="Verdana"/>
              </a:rPr>
              <a:t>Stop &amp; Shop</a:t>
            </a:r>
          </a:p>
          <a:p>
            <a:pPr marL="388620" indent="-375920">
              <a:lnSpc>
                <a:spcPct val="150000"/>
              </a:lnSpc>
              <a:spcBef>
                <a:spcPts val="125"/>
              </a:spcBef>
              <a:buChar char="•"/>
              <a:tabLst>
                <a:tab pos="388620" algn="l"/>
              </a:tabLst>
            </a:pPr>
            <a:r>
              <a:rPr lang="en-US" sz="3200" spc="-55" dirty="0" err="1">
                <a:solidFill>
                  <a:schemeClr val="tx1"/>
                </a:solidFill>
                <a:latin typeface="Verdana"/>
                <a:cs typeface="Verdana"/>
              </a:rPr>
              <a:t>OceanFirst</a:t>
            </a:r>
            <a:r>
              <a:rPr lang="en-US" sz="3200" spc="-55" dirty="0">
                <a:solidFill>
                  <a:schemeClr val="tx1"/>
                </a:solidFill>
                <a:latin typeface="Verdana"/>
                <a:cs typeface="Verdana"/>
              </a:rPr>
              <a:t> Foundation</a:t>
            </a:r>
          </a:p>
          <a:p>
            <a:pPr marL="388620" indent="-375920">
              <a:lnSpc>
                <a:spcPct val="150000"/>
              </a:lnSpc>
              <a:spcBef>
                <a:spcPts val="125"/>
              </a:spcBef>
              <a:buChar char="•"/>
              <a:tabLst>
                <a:tab pos="388620" algn="l"/>
              </a:tabLst>
            </a:pPr>
            <a:r>
              <a:rPr lang="en-US" sz="3200" spc="-55" dirty="0">
                <a:solidFill>
                  <a:schemeClr val="tx1"/>
                </a:solidFill>
                <a:latin typeface="Verdana"/>
                <a:cs typeface="Verdana"/>
              </a:rPr>
              <a:t>Snyder’s-Lance Warehouse</a:t>
            </a:r>
          </a:p>
          <a:p>
            <a:pPr marL="388620" indent="-375920">
              <a:lnSpc>
                <a:spcPct val="150000"/>
              </a:lnSpc>
              <a:spcBef>
                <a:spcPts val="125"/>
              </a:spcBef>
              <a:buChar char="•"/>
              <a:tabLst>
                <a:tab pos="388620" algn="l"/>
              </a:tabLst>
            </a:pPr>
            <a:r>
              <a:rPr lang="en-US" sz="3200" spc="-55" dirty="0">
                <a:solidFill>
                  <a:schemeClr val="tx1"/>
                </a:solidFill>
                <a:latin typeface="Verdana"/>
                <a:cs typeface="Verdana"/>
              </a:rPr>
              <a:t>Frank </a:t>
            </a:r>
            <a:r>
              <a:rPr lang="en-US" sz="3200" spc="-55" dirty="0" err="1">
                <a:solidFill>
                  <a:schemeClr val="tx1"/>
                </a:solidFill>
                <a:latin typeface="Verdana"/>
                <a:cs typeface="Verdana"/>
              </a:rPr>
              <a:t>Dupignac</a:t>
            </a:r>
            <a:endParaRPr lang="en-US" sz="3200" spc="-55" dirty="0">
              <a:solidFill>
                <a:schemeClr val="tx1"/>
              </a:solidFill>
              <a:latin typeface="Verdana"/>
              <a:cs typeface="Verdana"/>
            </a:endParaRPr>
          </a:p>
          <a:p>
            <a:pPr marL="388620" indent="-375920">
              <a:lnSpc>
                <a:spcPct val="150000"/>
              </a:lnSpc>
              <a:spcBef>
                <a:spcPts val="125"/>
              </a:spcBef>
              <a:buChar char="•"/>
              <a:tabLst>
                <a:tab pos="388620" algn="l"/>
              </a:tabLst>
            </a:pPr>
            <a:r>
              <a:rPr lang="en-US" sz="3200" spc="-55" dirty="0">
                <a:solidFill>
                  <a:schemeClr val="tx1"/>
                </a:solidFill>
                <a:latin typeface="Verdana"/>
                <a:cs typeface="Verdana"/>
              </a:rPr>
              <a:t>Dr. Sadia Sheikh</a:t>
            </a:r>
          </a:p>
          <a:p>
            <a:pPr marL="388620" indent="-375920">
              <a:lnSpc>
                <a:spcPct val="150000"/>
              </a:lnSpc>
              <a:spcBef>
                <a:spcPts val="125"/>
              </a:spcBef>
              <a:buChar char="•"/>
              <a:tabLst>
                <a:tab pos="388620" algn="l"/>
              </a:tabLst>
            </a:pPr>
            <a:r>
              <a:rPr lang="en-US" sz="3200" spc="-55" dirty="0">
                <a:solidFill>
                  <a:schemeClr val="tx1"/>
                </a:solidFill>
                <a:latin typeface="Verdana"/>
                <a:cs typeface="Verdana"/>
              </a:rPr>
              <a:t>Stephan Caldwell</a:t>
            </a:r>
          </a:p>
          <a:p>
            <a:pPr marL="388620" indent="-375920">
              <a:lnSpc>
                <a:spcPct val="150000"/>
              </a:lnSpc>
              <a:spcBef>
                <a:spcPts val="125"/>
              </a:spcBef>
              <a:buChar char="•"/>
              <a:tabLst>
                <a:tab pos="388620" algn="l"/>
              </a:tabLst>
            </a:pPr>
            <a:r>
              <a:rPr lang="en-US" sz="3200" spc="-55" dirty="0">
                <a:solidFill>
                  <a:schemeClr val="tx1"/>
                </a:solidFill>
                <a:latin typeface="Verdana"/>
                <a:cs typeface="Verdana"/>
              </a:rPr>
              <a:t>Lauren Dix</a:t>
            </a:r>
          </a:p>
        </p:txBody>
      </p:sp>
      <p:sp>
        <p:nvSpPr>
          <p:cNvPr id="13" name="TextBox 12">
            <a:extLst>
              <a:ext uri="{FF2B5EF4-FFF2-40B4-BE49-F238E27FC236}">
                <a16:creationId xmlns:a16="http://schemas.microsoft.com/office/drawing/2014/main" id="{CD59EE80-97CE-4A1A-BAA3-4A7ECB9B2CF3}"/>
              </a:ext>
            </a:extLst>
          </p:cNvPr>
          <p:cNvSpPr txBox="1"/>
          <p:nvPr/>
        </p:nvSpPr>
        <p:spPr>
          <a:xfrm>
            <a:off x="8070850" y="5045075"/>
            <a:ext cx="11652885" cy="5586145"/>
          </a:xfrm>
          <a:prstGeom prst="rect">
            <a:avLst/>
          </a:prstGeom>
          <a:noFill/>
        </p:spPr>
        <p:txBody>
          <a:bodyPr wrap="square" numCol="2" rtlCol="0">
            <a:spAutoFit/>
          </a:bodyPr>
          <a:lstStyle/>
          <a:p>
            <a:pPr marL="388620" indent="-375920">
              <a:spcBef>
                <a:spcPts val="125"/>
              </a:spcBef>
              <a:buFontTx/>
              <a:buChar char="•"/>
              <a:tabLst>
                <a:tab pos="388620" algn="l"/>
              </a:tabLst>
            </a:pPr>
            <a:r>
              <a:rPr lang="en-US" sz="3200" spc="-55" dirty="0">
                <a:solidFill>
                  <a:schemeClr val="tx1"/>
                </a:solidFill>
                <a:latin typeface="Verdana"/>
                <a:cs typeface="Verdana"/>
              </a:rPr>
              <a:t>Mike </a:t>
            </a:r>
            <a:r>
              <a:rPr lang="en-US" sz="3200" spc="-55" dirty="0" err="1">
                <a:solidFill>
                  <a:schemeClr val="tx1"/>
                </a:solidFill>
                <a:latin typeface="Verdana"/>
                <a:cs typeface="Verdana"/>
              </a:rPr>
              <a:t>Farragher</a:t>
            </a:r>
            <a:r>
              <a:rPr lang="en-US" sz="3200" spc="-55" dirty="0">
                <a:solidFill>
                  <a:schemeClr val="tx1"/>
                </a:solidFill>
                <a:latin typeface="Verdana"/>
                <a:cs typeface="Verdana"/>
              </a:rPr>
              <a:t> </a:t>
            </a:r>
            <a:br>
              <a:rPr lang="en-US" sz="3200" spc="-55" dirty="0">
                <a:solidFill>
                  <a:schemeClr val="tx1"/>
                </a:solidFill>
                <a:latin typeface="Verdana"/>
                <a:cs typeface="Verdana"/>
              </a:rPr>
            </a:br>
            <a:r>
              <a:rPr lang="en-US" sz="3200" spc="-55" dirty="0">
                <a:solidFill>
                  <a:schemeClr val="tx1"/>
                </a:solidFill>
                <a:latin typeface="Verdana"/>
                <a:cs typeface="Verdana"/>
              </a:rPr>
              <a:t>and a 55+ community</a:t>
            </a:r>
          </a:p>
          <a:p>
            <a:pPr marL="388620" indent="-375920">
              <a:lnSpc>
                <a:spcPct val="150000"/>
              </a:lnSpc>
              <a:spcBef>
                <a:spcPts val="125"/>
              </a:spcBef>
              <a:buChar char="•"/>
              <a:tabLst>
                <a:tab pos="388620" algn="l"/>
              </a:tabLst>
            </a:pPr>
            <a:r>
              <a:rPr lang="en-US" sz="3200" spc="-55" dirty="0">
                <a:solidFill>
                  <a:schemeClr val="tx1"/>
                </a:solidFill>
                <a:latin typeface="Verdana"/>
                <a:cs typeface="Verdana"/>
              </a:rPr>
              <a:t>Athletics</a:t>
            </a:r>
          </a:p>
          <a:p>
            <a:pPr marL="388620" indent="-375920">
              <a:lnSpc>
                <a:spcPct val="150000"/>
              </a:lnSpc>
              <a:spcBef>
                <a:spcPts val="125"/>
              </a:spcBef>
              <a:buChar char="•"/>
              <a:tabLst>
                <a:tab pos="388620" algn="l"/>
              </a:tabLst>
            </a:pPr>
            <a:r>
              <a:rPr lang="en-US" sz="3200" spc="-55" dirty="0">
                <a:solidFill>
                  <a:schemeClr val="tx1"/>
                </a:solidFill>
                <a:latin typeface="Verdana"/>
                <a:cs typeface="Verdana"/>
              </a:rPr>
              <a:t>EOF</a:t>
            </a:r>
          </a:p>
          <a:p>
            <a:pPr marL="388620" indent="-375920">
              <a:lnSpc>
                <a:spcPct val="150000"/>
              </a:lnSpc>
              <a:spcBef>
                <a:spcPts val="125"/>
              </a:spcBef>
              <a:buChar char="•"/>
              <a:tabLst>
                <a:tab pos="388620" algn="l"/>
              </a:tabLst>
            </a:pPr>
            <a:r>
              <a:rPr lang="en-US" sz="3200" spc="-55" dirty="0">
                <a:solidFill>
                  <a:schemeClr val="tx1"/>
                </a:solidFill>
                <a:latin typeface="Verdana"/>
                <a:cs typeface="Verdana"/>
              </a:rPr>
              <a:t>Counseling</a:t>
            </a:r>
          </a:p>
          <a:p>
            <a:pPr marL="388620" indent="-375920">
              <a:lnSpc>
                <a:spcPct val="150000"/>
              </a:lnSpc>
              <a:spcBef>
                <a:spcPts val="125"/>
              </a:spcBef>
              <a:buChar char="•"/>
              <a:tabLst>
                <a:tab pos="388620" algn="l"/>
              </a:tabLst>
            </a:pPr>
            <a:r>
              <a:rPr lang="en-US" sz="3200" spc="-55" dirty="0">
                <a:solidFill>
                  <a:schemeClr val="tx1"/>
                </a:solidFill>
                <a:latin typeface="Verdana"/>
                <a:cs typeface="Verdana"/>
              </a:rPr>
              <a:t>Disability Services</a:t>
            </a:r>
          </a:p>
          <a:p>
            <a:pPr marL="388620" indent="-375920">
              <a:lnSpc>
                <a:spcPct val="150000"/>
              </a:lnSpc>
              <a:spcBef>
                <a:spcPts val="125"/>
              </a:spcBef>
              <a:buChar char="•"/>
              <a:tabLst>
                <a:tab pos="388620" algn="l"/>
              </a:tabLst>
            </a:pPr>
            <a:r>
              <a:rPr lang="en-US" sz="3200" spc="-55" dirty="0">
                <a:solidFill>
                  <a:schemeClr val="tx1"/>
                </a:solidFill>
                <a:latin typeface="Verdana"/>
                <a:cs typeface="Verdana"/>
              </a:rPr>
              <a:t>Registration &amp; Records</a:t>
            </a:r>
          </a:p>
          <a:p>
            <a:pPr marL="388620" indent="-375920">
              <a:lnSpc>
                <a:spcPct val="150000"/>
              </a:lnSpc>
              <a:spcBef>
                <a:spcPts val="125"/>
              </a:spcBef>
              <a:buChar char="•"/>
              <a:tabLst>
                <a:tab pos="388620" algn="l"/>
              </a:tabLst>
            </a:pPr>
            <a:r>
              <a:rPr lang="en-US" sz="3200" spc="-55" dirty="0">
                <a:solidFill>
                  <a:schemeClr val="tx1"/>
                </a:solidFill>
                <a:latin typeface="Verdana"/>
                <a:cs typeface="Verdana"/>
              </a:rPr>
              <a:t>The Hub</a:t>
            </a:r>
          </a:p>
          <a:p>
            <a:pPr marL="388620" indent="-375920">
              <a:lnSpc>
                <a:spcPct val="150000"/>
              </a:lnSpc>
              <a:spcBef>
                <a:spcPts val="125"/>
              </a:spcBef>
              <a:buChar char="•"/>
              <a:tabLst>
                <a:tab pos="388620" algn="l"/>
              </a:tabLst>
            </a:pPr>
            <a:r>
              <a:rPr lang="en-US" sz="3200" spc="-55" dirty="0">
                <a:solidFill>
                  <a:schemeClr val="tx1"/>
                </a:solidFill>
                <a:latin typeface="Verdana"/>
                <a:cs typeface="Verdana"/>
              </a:rPr>
              <a:t>Success Team</a:t>
            </a:r>
          </a:p>
          <a:p>
            <a:pPr marL="388620" indent="-375920">
              <a:lnSpc>
                <a:spcPct val="150000"/>
              </a:lnSpc>
              <a:spcBef>
                <a:spcPts val="125"/>
              </a:spcBef>
              <a:buChar char="•"/>
              <a:tabLst>
                <a:tab pos="388620" algn="l"/>
              </a:tabLst>
            </a:pPr>
            <a:r>
              <a:rPr lang="en-US" sz="3200" spc="-55" dirty="0">
                <a:solidFill>
                  <a:schemeClr val="tx1"/>
                </a:solidFill>
                <a:latin typeface="Verdana"/>
                <a:cs typeface="Verdana"/>
              </a:rPr>
              <a:t>School of Business </a:t>
            </a:r>
            <a:br>
              <a:rPr lang="en-US" sz="3200" spc="-55" dirty="0">
                <a:solidFill>
                  <a:schemeClr val="tx1"/>
                </a:solidFill>
                <a:latin typeface="Verdana"/>
                <a:cs typeface="Verdana"/>
              </a:rPr>
            </a:br>
            <a:r>
              <a:rPr lang="en-US" sz="3200" spc="-55" dirty="0">
                <a:solidFill>
                  <a:schemeClr val="tx1"/>
                </a:solidFill>
                <a:latin typeface="Verdana"/>
                <a:cs typeface="Verdana"/>
              </a:rPr>
              <a:t>&amp; Social Sciences</a:t>
            </a:r>
          </a:p>
          <a:p>
            <a:pPr marL="388620" indent="-375920">
              <a:lnSpc>
                <a:spcPct val="150000"/>
              </a:lnSpc>
              <a:spcBef>
                <a:spcPts val="125"/>
              </a:spcBef>
              <a:buChar char="•"/>
              <a:tabLst>
                <a:tab pos="388620" algn="l"/>
              </a:tabLst>
            </a:pPr>
            <a:r>
              <a:rPr lang="en-US" sz="3200" spc="-55" dirty="0">
                <a:solidFill>
                  <a:schemeClr val="tx1"/>
                </a:solidFill>
                <a:latin typeface="Verdana"/>
                <a:cs typeface="Verdana"/>
              </a:rPr>
              <a:t>Barnegat Bay Partnership</a:t>
            </a:r>
          </a:p>
          <a:p>
            <a:pPr marL="12700">
              <a:lnSpc>
                <a:spcPct val="150000"/>
              </a:lnSpc>
              <a:spcBef>
                <a:spcPts val="125"/>
              </a:spcBef>
              <a:tabLst>
                <a:tab pos="388620" algn="l"/>
              </a:tabLst>
            </a:pPr>
            <a:r>
              <a:rPr lang="en-US" sz="3200" spc="-55" dirty="0">
                <a:solidFill>
                  <a:schemeClr val="tx1"/>
                </a:solidFill>
                <a:latin typeface="Verdana"/>
                <a:cs typeface="Verdana"/>
              </a:rPr>
              <a:t>...and lots of individual donors and supporters!</a:t>
            </a:r>
            <a:endParaRPr lang="en-US" sz="3200" dirty="0">
              <a:solidFill>
                <a:schemeClr val="tx1"/>
              </a:solidFill>
              <a:latin typeface="Verdana"/>
              <a:cs typeface="Verdana"/>
            </a:endParaRPr>
          </a:p>
          <a:p>
            <a:pPr>
              <a:lnSpc>
                <a:spcPct val="150000"/>
              </a:lnSpc>
            </a:pPr>
            <a:endParaRPr lang="en-US" sz="3200" dirty="0"/>
          </a:p>
        </p:txBody>
      </p:sp>
      <p:pic>
        <p:nvPicPr>
          <p:cNvPr id="7" name="object 5" descr="Ocean County College Helping Hands Logo">
            <a:extLst>
              <a:ext uri="{FF2B5EF4-FFF2-40B4-BE49-F238E27FC236}">
                <a16:creationId xmlns:a16="http://schemas.microsoft.com/office/drawing/2014/main" id="{60E6DE4E-96DC-40E2-8B98-A6EE03A35B9D}"/>
              </a:ext>
            </a:extLst>
          </p:cNvPr>
          <p:cNvPicPr/>
          <p:nvPr/>
        </p:nvPicPr>
        <p:blipFill>
          <a:blip r:embed="rId2">
            <a:extLst>
              <a:ext uri="{28A0092B-C50C-407E-A947-70E740481C1C}">
                <a14:useLocalDpi xmlns:a14="http://schemas.microsoft.com/office/drawing/2010/main" val="0"/>
              </a:ext>
            </a:extLst>
          </a:blip>
          <a:stretch>
            <a:fillRect/>
          </a:stretch>
        </p:blipFill>
        <p:spPr>
          <a:xfrm>
            <a:off x="6360567" y="396875"/>
            <a:ext cx="7402633" cy="2286000"/>
          </a:xfrm>
          <a:prstGeom prst="rect">
            <a:avLst/>
          </a:prstGeom>
          <a:solidFill>
            <a:srgbClr val="003768"/>
          </a:solidFill>
        </p:spPr>
      </p:pic>
      <p:sp>
        <p:nvSpPr>
          <p:cNvPr id="2" name="Title 1" hidden="1">
            <a:extLst>
              <a:ext uri="{FF2B5EF4-FFF2-40B4-BE49-F238E27FC236}">
                <a16:creationId xmlns:a16="http://schemas.microsoft.com/office/drawing/2014/main" id="{CC1D6739-5924-4704-9588-0297E1CB9F06}"/>
              </a:ext>
            </a:extLst>
          </p:cNvPr>
          <p:cNvSpPr>
            <a:spLocks noGrp="1"/>
          </p:cNvSpPr>
          <p:nvPr>
            <p:ph type="title"/>
          </p:nvPr>
        </p:nvSpPr>
        <p:spPr>
          <a:xfrm>
            <a:off x="364251" y="3095161"/>
            <a:ext cx="19282410" cy="553998"/>
          </a:xfrm>
        </p:spPr>
        <p:txBody>
          <a:bodyPr/>
          <a:lstStyle/>
          <a:p>
            <a:r>
              <a:rPr lang="en-US" dirty="0"/>
              <a:t>Helping Hands Donors</a:t>
            </a:r>
          </a:p>
        </p:txBody>
      </p:sp>
    </p:spTree>
    <p:extLst>
      <p:ext uri="{BB962C8B-B14F-4D97-AF65-F5344CB8AC3E}">
        <p14:creationId xmlns:p14="http://schemas.microsoft.com/office/powerpoint/2010/main" val="2867663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descr="Ocean County College Tutoring Center Logo"/>
          <p:cNvSpPr/>
          <p:nvPr/>
        </p:nvSpPr>
        <p:spPr>
          <a:xfrm>
            <a:off x="0" y="0"/>
            <a:ext cx="20104100" cy="3078480"/>
          </a:xfrm>
          <a:custGeom>
            <a:avLst/>
            <a:gdLst/>
            <a:ahLst/>
            <a:cxnLst/>
            <a:rect l="l" t="t" r="r" b="b"/>
            <a:pathLst>
              <a:path w="20104100" h="3078480">
                <a:moveTo>
                  <a:pt x="20104099" y="0"/>
                </a:moveTo>
                <a:lnTo>
                  <a:pt x="0" y="0"/>
                </a:lnTo>
                <a:lnTo>
                  <a:pt x="0" y="3078440"/>
                </a:lnTo>
                <a:lnTo>
                  <a:pt x="20104099" y="3078440"/>
                </a:lnTo>
                <a:lnTo>
                  <a:pt x="20104099" y="0"/>
                </a:lnTo>
                <a:close/>
              </a:path>
            </a:pathLst>
          </a:custGeom>
          <a:solidFill>
            <a:srgbClr val="003768"/>
          </a:solidFill>
        </p:spPr>
        <p:txBody>
          <a:bodyPr wrap="square" lIns="0" tIns="0" rIns="0" bIns="0" rtlCol="0"/>
          <a:lstStyle/>
          <a:p>
            <a:endParaRPr dirty="0"/>
          </a:p>
        </p:txBody>
      </p:sp>
      <p:sp>
        <p:nvSpPr>
          <p:cNvPr id="6" name="object 6" descr="Ocean County College Tutoring Center Logo"/>
          <p:cNvSpPr/>
          <p:nvPr/>
        </p:nvSpPr>
        <p:spPr>
          <a:xfrm>
            <a:off x="380365" y="3233608"/>
            <a:ext cx="19274155" cy="7803515"/>
          </a:xfrm>
          <a:custGeom>
            <a:avLst/>
            <a:gdLst/>
            <a:ahLst/>
            <a:cxnLst/>
            <a:rect l="l" t="t" r="r" b="b"/>
            <a:pathLst>
              <a:path w="19274155" h="7803515">
                <a:moveTo>
                  <a:pt x="19273549" y="0"/>
                </a:moveTo>
                <a:lnTo>
                  <a:pt x="0" y="0"/>
                </a:lnTo>
                <a:lnTo>
                  <a:pt x="0" y="7802903"/>
                </a:lnTo>
                <a:lnTo>
                  <a:pt x="19273549" y="7802903"/>
                </a:lnTo>
                <a:lnTo>
                  <a:pt x="19273549" y="0"/>
                </a:lnTo>
                <a:close/>
              </a:path>
            </a:pathLst>
          </a:custGeom>
          <a:noFill/>
        </p:spPr>
        <p:txBody>
          <a:bodyPr wrap="square" lIns="0" tIns="0" rIns="0" bIns="0" rtlCol="0"/>
          <a:lstStyle/>
          <a:p>
            <a:endParaRPr/>
          </a:p>
        </p:txBody>
      </p:sp>
      <p:pic>
        <p:nvPicPr>
          <p:cNvPr id="9" name="object 2" descr="Ocean County College Tutoring Center Logo">
            <a:extLst>
              <a:ext uri="{FF2B5EF4-FFF2-40B4-BE49-F238E27FC236}">
                <a16:creationId xmlns:a16="http://schemas.microsoft.com/office/drawing/2014/main" id="{F612AD2D-346A-4E28-B551-238EC1D449FE}"/>
              </a:ext>
            </a:extLst>
          </p:cNvPr>
          <p:cNvPicPr/>
          <p:nvPr/>
        </p:nvPicPr>
        <p:blipFill>
          <a:blip r:embed="rId2">
            <a:extLst>
              <a:ext uri="{28A0092B-C50C-407E-A947-70E740481C1C}">
                <a14:useLocalDpi xmlns:a14="http://schemas.microsoft.com/office/drawing/2010/main" val="0"/>
              </a:ext>
            </a:extLst>
          </a:blip>
          <a:stretch>
            <a:fillRect/>
          </a:stretch>
        </p:blipFill>
        <p:spPr>
          <a:xfrm>
            <a:off x="5921525" y="396875"/>
            <a:ext cx="8709231" cy="2286000"/>
          </a:xfrm>
          <a:prstGeom prst="rect">
            <a:avLst/>
          </a:prstGeom>
        </p:spPr>
      </p:pic>
      <p:sp>
        <p:nvSpPr>
          <p:cNvPr id="10" name="object 8">
            <a:extLst>
              <a:ext uri="{FF2B5EF4-FFF2-40B4-BE49-F238E27FC236}">
                <a16:creationId xmlns:a16="http://schemas.microsoft.com/office/drawing/2014/main" id="{00FDA17A-2BF8-46EF-86EB-7C8790830693}"/>
              </a:ext>
            </a:extLst>
          </p:cNvPr>
          <p:cNvSpPr txBox="1"/>
          <p:nvPr/>
        </p:nvSpPr>
        <p:spPr>
          <a:xfrm>
            <a:off x="265429" y="3946429"/>
            <a:ext cx="19616421" cy="6708760"/>
          </a:xfrm>
          <a:prstGeom prst="rect">
            <a:avLst/>
          </a:prstGeom>
        </p:spPr>
        <p:txBody>
          <a:bodyPr vert="horz" wrap="square" lIns="0" tIns="0" rIns="0" bIns="0" numCol="1" rtlCol="0" anchor="ctr">
            <a:spAutoFit/>
          </a:bodyPr>
          <a:lstStyle/>
          <a:p>
            <a:pPr marL="12700" marR="20955" algn="ctr">
              <a:lnSpc>
                <a:spcPct val="108300"/>
              </a:lnSpc>
              <a:spcBef>
                <a:spcPts val="100"/>
              </a:spcBef>
              <a:spcAft>
                <a:spcPts val="3600"/>
              </a:spcAft>
            </a:pPr>
            <a:r>
              <a:rPr lang="en-US" sz="3200" b="1" u="sng" spc="125" dirty="0">
                <a:solidFill>
                  <a:schemeClr val="tx1"/>
                </a:solidFill>
                <a:latin typeface="Verdana" panose="020B0604030504040204" pitchFamily="34" charset="0"/>
                <a:ea typeface="Verdana" panose="020B0604030504040204" pitchFamily="34" charset="0"/>
              </a:rPr>
              <a:t>Fall 2025 Semester</a:t>
            </a:r>
          </a:p>
          <a:p>
            <a:pPr marL="12700" marR="20955" algn="l">
              <a:lnSpc>
                <a:spcPct val="108300"/>
              </a:lnSpc>
              <a:spcBef>
                <a:spcPts val="100"/>
              </a:spcBef>
            </a:pPr>
            <a:r>
              <a:rPr lang="en-US" sz="3200" spc="-55" dirty="0">
                <a:solidFill>
                  <a:schemeClr val="tx1"/>
                </a:solidFill>
                <a:latin typeface="Verdana"/>
                <a:cs typeface="Verdana"/>
              </a:rPr>
              <a:t>Total # of tutoring sessions: 2,065</a:t>
            </a:r>
          </a:p>
          <a:p>
            <a:pPr marL="12700">
              <a:lnSpc>
                <a:spcPts val="4205"/>
              </a:lnSpc>
              <a:spcBef>
                <a:spcPts val="125"/>
              </a:spcBef>
              <a:spcAft>
                <a:spcPts val="1800"/>
              </a:spcAft>
              <a:tabLst>
                <a:tab pos="388620" algn="l"/>
              </a:tabLst>
            </a:pPr>
            <a:r>
              <a:rPr lang="en-US" sz="3200" spc="-55" dirty="0">
                <a:solidFill>
                  <a:schemeClr val="tx1"/>
                </a:solidFill>
                <a:latin typeface="Verdana"/>
                <a:cs typeface="Verdana"/>
              </a:rPr>
              <a:t>Total # of unique students: 675</a:t>
            </a:r>
          </a:p>
          <a:p>
            <a:pPr marL="12700">
              <a:lnSpc>
                <a:spcPts val="4205"/>
              </a:lnSpc>
              <a:spcBef>
                <a:spcPts val="125"/>
              </a:spcBef>
              <a:spcAft>
                <a:spcPts val="1800"/>
              </a:spcAft>
              <a:tabLst>
                <a:tab pos="388620" algn="l"/>
              </a:tabLst>
            </a:pPr>
            <a:r>
              <a:rPr lang="en-US" sz="3200" spc="-55" dirty="0">
                <a:solidFill>
                  <a:schemeClr val="tx1"/>
                </a:solidFill>
                <a:latin typeface="Verdana"/>
                <a:cs typeface="Verdana"/>
              </a:rPr>
              <a:t>Total # of sessions in the Writing Center: 1,001 </a:t>
            </a:r>
          </a:p>
          <a:p>
            <a:pPr marL="12700">
              <a:lnSpc>
                <a:spcPts val="4205"/>
              </a:lnSpc>
              <a:spcBef>
                <a:spcPts val="125"/>
              </a:spcBef>
              <a:spcAft>
                <a:spcPts val="1800"/>
              </a:spcAft>
              <a:tabLst>
                <a:tab pos="388620" algn="l"/>
              </a:tabLst>
            </a:pPr>
            <a:r>
              <a:rPr lang="en-US" sz="3200" spc="-55" dirty="0">
                <a:solidFill>
                  <a:schemeClr val="tx1"/>
                </a:solidFill>
                <a:latin typeface="Verdana"/>
                <a:cs typeface="Verdana"/>
              </a:rPr>
              <a:t>Total # of English I (ENGL-151) sessions: 555</a:t>
            </a:r>
          </a:p>
          <a:p>
            <a:pPr marL="12700">
              <a:lnSpc>
                <a:spcPts val="4205"/>
              </a:lnSpc>
              <a:spcBef>
                <a:spcPts val="125"/>
              </a:spcBef>
              <a:tabLst>
                <a:tab pos="388620" algn="l"/>
              </a:tabLst>
            </a:pPr>
            <a:r>
              <a:rPr lang="en-US" sz="3200" spc="-55" dirty="0">
                <a:solidFill>
                  <a:schemeClr val="tx1"/>
                </a:solidFill>
                <a:latin typeface="Verdana"/>
                <a:cs typeface="Verdana"/>
              </a:rPr>
              <a:t>Total # of sessions in STEM Center: 398</a:t>
            </a:r>
          </a:p>
          <a:p>
            <a:pPr marL="12700">
              <a:lnSpc>
                <a:spcPts val="4205"/>
              </a:lnSpc>
              <a:spcBef>
                <a:spcPts val="125"/>
              </a:spcBef>
              <a:spcAft>
                <a:spcPts val="1800"/>
              </a:spcAft>
              <a:tabLst>
                <a:tab pos="388620" algn="l"/>
              </a:tabLst>
            </a:pPr>
            <a:r>
              <a:rPr lang="en-US" sz="3200" spc="-55" dirty="0">
                <a:solidFill>
                  <a:schemeClr val="tx1"/>
                </a:solidFill>
                <a:latin typeface="Verdana"/>
                <a:cs typeface="Verdana"/>
              </a:rPr>
              <a:t>Total # of Intro to Statistics (MATH-156) sessions: 145 </a:t>
            </a:r>
          </a:p>
          <a:p>
            <a:pPr marL="12700">
              <a:spcBef>
                <a:spcPts val="125"/>
              </a:spcBef>
              <a:tabLst>
                <a:tab pos="388620" algn="l"/>
              </a:tabLst>
            </a:pPr>
            <a:r>
              <a:rPr lang="en-US" sz="2400" spc="-55" dirty="0">
                <a:solidFill>
                  <a:schemeClr val="tx1"/>
                </a:solidFill>
                <a:latin typeface="Verdana"/>
                <a:cs typeface="Verdana"/>
              </a:rPr>
              <a:t>ELL Conversation Cafe: Throughout the Fall 2025 semester, the Tutoring Center and Writing Center collaborated with the Arts and Humanities Department to support the ELL Conversation Cafe sessions by offering a dedicated space and tutors who actively engaged students in conversational practice. This initiative provided meaningful engagement and connection for both staff and participating students, and we look forward to continuing to support opportunities that foster student growth and retention.</a:t>
            </a:r>
          </a:p>
        </p:txBody>
      </p:sp>
      <p:sp>
        <p:nvSpPr>
          <p:cNvPr id="2" name="Title 1" hidden="1">
            <a:extLst>
              <a:ext uri="{FF2B5EF4-FFF2-40B4-BE49-F238E27FC236}">
                <a16:creationId xmlns:a16="http://schemas.microsoft.com/office/drawing/2014/main" id="{02BB2399-781F-481B-B197-94EB843A410A}"/>
              </a:ext>
            </a:extLst>
          </p:cNvPr>
          <p:cNvSpPr>
            <a:spLocks noGrp="1"/>
          </p:cNvSpPr>
          <p:nvPr>
            <p:ph type="title"/>
          </p:nvPr>
        </p:nvSpPr>
        <p:spPr>
          <a:xfrm>
            <a:off x="364251" y="3095161"/>
            <a:ext cx="19282410" cy="553998"/>
          </a:xfrm>
        </p:spPr>
        <p:txBody>
          <a:bodyPr/>
          <a:lstStyle/>
          <a:p>
            <a:r>
              <a:rPr lang="en-US" dirty="0"/>
              <a:t>Tutoring Center Usages</a:t>
            </a:r>
          </a:p>
        </p:txBody>
      </p:sp>
    </p:spTree>
    <p:extLst>
      <p:ext uri="{BB962C8B-B14F-4D97-AF65-F5344CB8AC3E}">
        <p14:creationId xmlns:p14="http://schemas.microsoft.com/office/powerpoint/2010/main" val="1294189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734C5-C28D-4240-E91C-82AA32E4F0C7}"/>
              </a:ext>
            </a:extLst>
          </p:cNvPr>
          <p:cNvSpPr>
            <a:spLocks noGrp="1"/>
          </p:cNvSpPr>
          <p:nvPr>
            <p:ph type="title"/>
          </p:nvPr>
        </p:nvSpPr>
        <p:spPr>
          <a:xfrm>
            <a:off x="146050" y="930275"/>
            <a:ext cx="19282410" cy="1022551"/>
          </a:xfrm>
        </p:spPr>
        <p:txBody>
          <a:bodyPr vert="horz" wrap="square" lIns="150781" tIns="75390" rIns="150781" bIns="75390" rtlCol="0" anchor="ctr">
            <a:noAutofit/>
          </a:bodyPr>
          <a:lstStyle/>
          <a:p>
            <a:pPr algn="ctr"/>
            <a:r>
              <a:rPr lang="en-US" sz="6266" u="none" dirty="0">
                <a:solidFill>
                  <a:srgbClr val="FFFFFF"/>
                </a:solidFill>
              </a:rPr>
              <a:t>Arts and Humanities</a:t>
            </a:r>
            <a:br>
              <a:rPr lang="en-US" sz="6266" u="none" dirty="0"/>
            </a:br>
            <a:r>
              <a:rPr lang="en-US" sz="6266" u="none" dirty="0">
                <a:solidFill>
                  <a:srgbClr val="FFFFFF"/>
                </a:solidFill>
              </a:rPr>
              <a:t>Collaborations and Accomplishments </a:t>
            </a:r>
            <a:r>
              <a:rPr lang="en-US" sz="5400" b="0" u="none" dirty="0">
                <a:solidFill>
                  <a:srgbClr val="FFFFFF"/>
                </a:solidFill>
              </a:rPr>
              <a:t>(</a:t>
            </a:r>
            <a:r>
              <a:rPr lang="en-US" sz="5400" b="0" u="none" dirty="0"/>
              <a:t>Slide 1 of 2)</a:t>
            </a:r>
            <a:endParaRPr lang="en-US" sz="6266" b="0" u="none" dirty="0">
              <a:solidFill>
                <a:srgbClr val="003768"/>
              </a:solidFill>
            </a:endParaRPr>
          </a:p>
        </p:txBody>
      </p:sp>
      <p:sp>
        <p:nvSpPr>
          <p:cNvPr id="3" name="Content Placeholder 2">
            <a:extLst>
              <a:ext uri="{FF2B5EF4-FFF2-40B4-BE49-F238E27FC236}">
                <a16:creationId xmlns:a16="http://schemas.microsoft.com/office/drawing/2014/main" id="{D87AD72B-E87E-C2A2-6388-6E82305F84D1}"/>
              </a:ext>
            </a:extLst>
          </p:cNvPr>
          <p:cNvSpPr>
            <a:spLocks noGrp="1"/>
          </p:cNvSpPr>
          <p:nvPr>
            <p:ph sz="half" idx="2"/>
          </p:nvPr>
        </p:nvSpPr>
        <p:spPr>
          <a:xfrm>
            <a:off x="0" y="3063875"/>
            <a:ext cx="20104100" cy="8378571"/>
          </a:xfrm>
          <a:solidFill>
            <a:schemeClr val="bg1"/>
          </a:solidFill>
        </p:spPr>
        <p:txBody>
          <a:bodyPr vert="horz" wrap="square" lIns="150781" tIns="75390" rIns="150781" bIns="75390" rtlCol="0" anchor="t">
            <a:noAutofit/>
          </a:bodyPr>
          <a:lstStyle/>
          <a:p>
            <a:pPr lvl="1">
              <a:buFont typeface="Arial" panose="020B0604020202020204" pitchFamily="34" charset="0"/>
              <a:buChar char="•"/>
            </a:pPr>
            <a:r>
              <a:rPr lang="en-US" sz="4000" dirty="0">
                <a:solidFill>
                  <a:srgbClr val="003768"/>
                </a:solidFill>
              </a:rPr>
              <a:t>New credit ESL Program Launch</a:t>
            </a:r>
          </a:p>
          <a:p>
            <a:pPr lvl="1">
              <a:buFont typeface="Arial" panose="020B0604020202020204" pitchFamily="34" charset="0"/>
              <a:buChar char="•"/>
            </a:pPr>
            <a:r>
              <a:rPr lang="en-US" sz="4000" dirty="0">
                <a:solidFill>
                  <a:srgbClr val="003768"/>
                </a:solidFill>
              </a:rPr>
              <a:t>ELL Conversation Cafes </a:t>
            </a:r>
          </a:p>
          <a:p>
            <a:pPr lvl="1">
              <a:buFont typeface="Arial" panose="020B0604020202020204" pitchFamily="34" charset="0"/>
              <a:buChar char="•"/>
            </a:pPr>
            <a:r>
              <a:rPr lang="en-US" sz="4000" dirty="0">
                <a:solidFill>
                  <a:srgbClr val="003768"/>
                </a:solidFill>
              </a:rPr>
              <a:t>Banned Books</a:t>
            </a:r>
          </a:p>
          <a:p>
            <a:pPr lvl="1">
              <a:buFont typeface="Arial" panose="020B0604020202020204" pitchFamily="34" charset="0"/>
              <a:buChar char="•"/>
            </a:pPr>
            <a:r>
              <a:rPr lang="en-US" sz="4000" dirty="0">
                <a:solidFill>
                  <a:srgbClr val="003768"/>
                </a:solidFill>
              </a:rPr>
              <a:t>SKD Free Speech Event</a:t>
            </a:r>
          </a:p>
          <a:p>
            <a:pPr lvl="1">
              <a:buFont typeface="Arial" panose="020B0604020202020204" pitchFamily="34" charset="0"/>
              <a:buChar char="•"/>
            </a:pPr>
            <a:r>
              <a:rPr lang="en-US" sz="4000" dirty="0">
                <a:solidFill>
                  <a:srgbClr val="003768"/>
                </a:solidFill>
              </a:rPr>
              <a:t>Arts On Campus Tutoring Center Unveiling</a:t>
            </a:r>
          </a:p>
          <a:p>
            <a:pPr lvl="1">
              <a:buFont typeface="Arial" panose="020B0604020202020204" pitchFamily="34" charset="0"/>
              <a:buChar char="•"/>
            </a:pPr>
            <a:r>
              <a:rPr lang="en-US" sz="4000" dirty="0">
                <a:solidFill>
                  <a:srgbClr val="003768"/>
                </a:solidFill>
              </a:rPr>
              <a:t>International Education Week Presentations</a:t>
            </a:r>
          </a:p>
          <a:p>
            <a:pPr lvl="1">
              <a:buFont typeface="Arial" panose="020B0604020202020204" pitchFamily="34" charset="0"/>
              <a:buChar char="•"/>
            </a:pPr>
            <a:r>
              <a:rPr lang="en-US" sz="4000" dirty="0">
                <a:solidFill>
                  <a:srgbClr val="003768"/>
                </a:solidFill>
              </a:rPr>
              <a:t>"The Strength of Song and Dance" featuring </a:t>
            </a:r>
            <a:br>
              <a:rPr lang="en-US" sz="4000" dirty="0">
                <a:solidFill>
                  <a:srgbClr val="003768"/>
                </a:solidFill>
              </a:rPr>
            </a:br>
            <a:r>
              <a:rPr lang="en-US" sz="4000" dirty="0">
                <a:solidFill>
                  <a:srgbClr val="003768"/>
                </a:solidFill>
              </a:rPr>
              <a:t>Ty "Dancing Wolf" Ellis</a:t>
            </a:r>
          </a:p>
          <a:p>
            <a:pPr lvl="1">
              <a:buFont typeface="Arial" panose="020B0604020202020204" pitchFamily="34" charset="0"/>
              <a:buChar char="•"/>
            </a:pPr>
            <a:r>
              <a:rPr lang="en-US" sz="4000" dirty="0">
                <a:solidFill>
                  <a:srgbClr val="003768"/>
                </a:solidFill>
              </a:rPr>
              <a:t>A Century of Fitzgerald's Masterpiece: </a:t>
            </a:r>
            <a:br>
              <a:rPr lang="en-US" sz="4000" dirty="0">
                <a:solidFill>
                  <a:srgbClr val="003768"/>
                </a:solidFill>
              </a:rPr>
            </a:br>
            <a:r>
              <a:rPr lang="en-US" sz="4000" i="1" dirty="0">
                <a:solidFill>
                  <a:srgbClr val="003768"/>
                </a:solidFill>
              </a:rPr>
              <a:t>The Great Gatsby </a:t>
            </a:r>
            <a:r>
              <a:rPr lang="en-US" sz="4000" dirty="0">
                <a:solidFill>
                  <a:srgbClr val="003768"/>
                </a:solidFill>
              </a:rPr>
              <a:t>at 100</a:t>
            </a:r>
          </a:p>
          <a:p>
            <a:pPr lvl="1">
              <a:buFont typeface="Arial" panose="020B0604020202020204" pitchFamily="34" charset="0"/>
              <a:buChar char="•"/>
            </a:pPr>
            <a:r>
              <a:rPr lang="en-US" sz="4000" dirty="0">
                <a:solidFill>
                  <a:srgbClr val="003768"/>
                </a:solidFill>
              </a:rPr>
              <a:t>70th Anniversary Celebration of J.R.R. Tolkien's </a:t>
            </a:r>
            <a:r>
              <a:rPr lang="en-US" sz="4000" i="1" dirty="0">
                <a:solidFill>
                  <a:srgbClr val="003768"/>
                </a:solidFill>
              </a:rPr>
              <a:t>The Return of the King</a:t>
            </a:r>
          </a:p>
          <a:p>
            <a:pPr lvl="1">
              <a:buFont typeface="Arial" panose="020B0604020202020204" pitchFamily="34" charset="0"/>
              <a:buChar char="•"/>
            </a:pPr>
            <a:r>
              <a:rPr lang="en-US" sz="4000" dirty="0">
                <a:solidFill>
                  <a:srgbClr val="003768"/>
                </a:solidFill>
              </a:rPr>
              <a:t>ASL Rock &amp; Roll Show</a:t>
            </a:r>
          </a:p>
          <a:p>
            <a:pPr lvl="1">
              <a:buFont typeface="Arial" panose="020B0604020202020204" pitchFamily="34" charset="0"/>
              <a:buChar char="•"/>
            </a:pPr>
            <a:r>
              <a:rPr lang="en-US" sz="4000" dirty="0">
                <a:solidFill>
                  <a:srgbClr val="003768"/>
                </a:solidFill>
              </a:rPr>
              <a:t>Friday Music Afternoon Recital Series</a:t>
            </a:r>
            <a:endParaRPr lang="en-US" sz="4000" dirty="0">
              <a:solidFill>
                <a:srgbClr val="003768"/>
              </a:solidFill>
              <a:latin typeface="Arial"/>
              <a:cs typeface="Arial"/>
            </a:endParaRPr>
          </a:p>
        </p:txBody>
      </p:sp>
    </p:spTree>
    <p:extLst>
      <p:ext uri="{BB962C8B-B14F-4D97-AF65-F5344CB8AC3E}">
        <p14:creationId xmlns:p14="http://schemas.microsoft.com/office/powerpoint/2010/main" val="1670628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734C5-C28D-4240-E91C-82AA32E4F0C7}"/>
              </a:ext>
            </a:extLst>
          </p:cNvPr>
          <p:cNvSpPr>
            <a:spLocks noGrp="1"/>
          </p:cNvSpPr>
          <p:nvPr>
            <p:ph type="title"/>
          </p:nvPr>
        </p:nvSpPr>
        <p:spPr>
          <a:xfrm>
            <a:off x="146050" y="930275"/>
            <a:ext cx="19282410" cy="1022551"/>
          </a:xfrm>
        </p:spPr>
        <p:txBody>
          <a:bodyPr vert="horz" wrap="square" lIns="150781" tIns="75390" rIns="150781" bIns="75390" rtlCol="0" anchor="ctr">
            <a:noAutofit/>
          </a:bodyPr>
          <a:lstStyle/>
          <a:p>
            <a:pPr algn="ctr"/>
            <a:r>
              <a:rPr lang="en-US" sz="6266" u="none" dirty="0">
                <a:solidFill>
                  <a:srgbClr val="FFFFFF"/>
                </a:solidFill>
              </a:rPr>
              <a:t>Arts and Humanities</a:t>
            </a:r>
            <a:br>
              <a:rPr lang="en-US" sz="6266" u="none" dirty="0"/>
            </a:br>
            <a:r>
              <a:rPr lang="en-US" sz="6266" u="none" dirty="0">
                <a:solidFill>
                  <a:srgbClr val="FFFFFF"/>
                </a:solidFill>
              </a:rPr>
              <a:t>Collaborations and Accomplishments </a:t>
            </a:r>
            <a:r>
              <a:rPr lang="en-US" sz="5400" b="0" u="none" dirty="0">
                <a:solidFill>
                  <a:srgbClr val="FFFFFF"/>
                </a:solidFill>
              </a:rPr>
              <a:t>(</a:t>
            </a:r>
            <a:r>
              <a:rPr lang="en-US" sz="5400" b="0" u="none" dirty="0"/>
              <a:t>Slide 2 of 2)</a:t>
            </a:r>
            <a:endParaRPr lang="en-US" sz="6266" u="none" dirty="0">
              <a:solidFill>
                <a:srgbClr val="003768"/>
              </a:solidFill>
            </a:endParaRPr>
          </a:p>
        </p:txBody>
      </p:sp>
      <p:sp>
        <p:nvSpPr>
          <p:cNvPr id="5" name="Content Placeholder 2">
            <a:extLst>
              <a:ext uri="{FF2B5EF4-FFF2-40B4-BE49-F238E27FC236}">
                <a16:creationId xmlns:a16="http://schemas.microsoft.com/office/drawing/2014/main" id="{C642D0B3-511D-EE38-79CE-5CDF06C7A83B}"/>
              </a:ext>
            </a:extLst>
          </p:cNvPr>
          <p:cNvSpPr txBox="1">
            <a:spLocks/>
          </p:cNvSpPr>
          <p:nvPr/>
        </p:nvSpPr>
        <p:spPr>
          <a:xfrm>
            <a:off x="30436" y="3063875"/>
            <a:ext cx="20073664" cy="8245475"/>
          </a:xfrm>
          <a:prstGeom prst="rect">
            <a:avLst/>
          </a:prstGeom>
          <a:solidFill>
            <a:schemeClr val="bg1"/>
          </a:solidFill>
        </p:spPr>
        <p:txBody>
          <a:bodyPr vert="horz" lIns="150781" tIns="75390" rIns="150781" bIns="753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20000"/>
              </a:lnSpc>
            </a:pPr>
            <a:r>
              <a:rPr lang="en-US" sz="3723" dirty="0">
                <a:solidFill>
                  <a:srgbClr val="003768"/>
                </a:solidFill>
              </a:rPr>
              <a:t>New concentrations in Films Studies, Comm Studies, Photography, and English/History Education</a:t>
            </a:r>
          </a:p>
          <a:p>
            <a:pPr lvl="1">
              <a:lnSpc>
                <a:spcPct val="120000"/>
              </a:lnSpc>
            </a:pPr>
            <a:r>
              <a:rPr lang="en-US" sz="3723" dirty="0">
                <a:solidFill>
                  <a:srgbClr val="003768"/>
                </a:solidFill>
              </a:rPr>
              <a:t>Redesign of Broadcast/Production to Media Studies</a:t>
            </a:r>
          </a:p>
          <a:p>
            <a:pPr lvl="1">
              <a:lnSpc>
                <a:spcPct val="120000"/>
              </a:lnSpc>
            </a:pPr>
            <a:r>
              <a:rPr lang="en-US" sz="3723" dirty="0">
                <a:solidFill>
                  <a:srgbClr val="003768"/>
                </a:solidFill>
              </a:rPr>
              <a:t>Shakespeare's Whistleblowers Presentation</a:t>
            </a:r>
          </a:p>
          <a:p>
            <a:pPr lvl="1">
              <a:lnSpc>
                <a:spcPct val="120000"/>
              </a:lnSpc>
            </a:pPr>
            <a:r>
              <a:rPr lang="en-US" sz="3723" dirty="0">
                <a:solidFill>
                  <a:srgbClr val="003768"/>
                </a:solidFill>
              </a:rPr>
              <a:t>The Free School - The Faces of Faiths: A Journey through World Religions</a:t>
            </a:r>
          </a:p>
          <a:p>
            <a:pPr lvl="1">
              <a:lnSpc>
                <a:spcPct val="120000"/>
              </a:lnSpc>
            </a:pPr>
            <a:r>
              <a:rPr lang="en-US" sz="3723" dirty="0">
                <a:solidFill>
                  <a:srgbClr val="003768"/>
                </a:solidFill>
              </a:rPr>
              <a:t>AI &amp; Assessment Community of Practice</a:t>
            </a:r>
          </a:p>
          <a:p>
            <a:pPr lvl="1">
              <a:lnSpc>
                <a:spcPct val="120000"/>
              </a:lnSpc>
            </a:pPr>
            <a:r>
              <a:rPr lang="en-US" sz="3723" dirty="0">
                <a:solidFill>
                  <a:srgbClr val="003768"/>
                </a:solidFill>
              </a:rPr>
              <a:t>Music Practice Suite Open House</a:t>
            </a:r>
          </a:p>
          <a:p>
            <a:pPr lvl="1">
              <a:lnSpc>
                <a:spcPct val="120000"/>
              </a:lnSpc>
            </a:pPr>
            <a:r>
              <a:rPr lang="en-US" sz="3723" dirty="0">
                <a:solidFill>
                  <a:srgbClr val="003768"/>
                </a:solidFill>
              </a:rPr>
              <a:t>Music Program Recitals &amp; Open House</a:t>
            </a:r>
          </a:p>
          <a:p>
            <a:pPr lvl="1">
              <a:lnSpc>
                <a:spcPct val="120000"/>
              </a:lnSpc>
            </a:pPr>
            <a:r>
              <a:rPr lang="en-US" sz="3723" dirty="0">
                <a:solidFill>
                  <a:srgbClr val="003768"/>
                </a:solidFill>
              </a:rPr>
              <a:t>Student Photography Gallery: "What Could Be: </a:t>
            </a:r>
            <a:br>
              <a:rPr lang="en-US" sz="3723" dirty="0">
                <a:solidFill>
                  <a:srgbClr val="003768"/>
                </a:solidFill>
              </a:rPr>
            </a:br>
            <a:r>
              <a:rPr lang="en-US" sz="3723" dirty="0">
                <a:solidFill>
                  <a:srgbClr val="003768"/>
                </a:solidFill>
              </a:rPr>
              <a:t>An Alternative Processing Exhibition"</a:t>
            </a:r>
          </a:p>
          <a:p>
            <a:pPr lvl="1">
              <a:lnSpc>
                <a:spcPct val="120000"/>
              </a:lnSpc>
            </a:pPr>
            <a:r>
              <a:rPr lang="en-US" sz="3723" dirty="0">
                <a:solidFill>
                  <a:srgbClr val="003768"/>
                </a:solidFill>
              </a:rPr>
              <a:t>OCC Repertoire Theatre:</a:t>
            </a:r>
            <a:r>
              <a:rPr lang="en-US" sz="3723" i="1" dirty="0">
                <a:solidFill>
                  <a:srgbClr val="003768"/>
                </a:solidFill>
              </a:rPr>
              <a:t> Dracula </a:t>
            </a:r>
            <a:r>
              <a:rPr lang="en-US" sz="3723" dirty="0">
                <a:solidFill>
                  <a:srgbClr val="003768"/>
                </a:solidFill>
              </a:rPr>
              <a:t>and</a:t>
            </a:r>
            <a:r>
              <a:rPr lang="en-US" sz="3723" i="1" dirty="0">
                <a:solidFill>
                  <a:srgbClr val="003768"/>
                </a:solidFill>
              </a:rPr>
              <a:t> Broadway for the Holidays 5</a:t>
            </a:r>
            <a:r>
              <a:rPr lang="en-US" sz="3723" dirty="0">
                <a:solidFill>
                  <a:srgbClr val="003768"/>
                </a:solidFill>
                <a:cs typeface="Arial"/>
              </a:rPr>
              <a:t> </a:t>
            </a:r>
            <a:endParaRPr lang="en-US" sz="3723" dirty="0">
              <a:solidFill>
                <a:srgbClr val="003768"/>
              </a:solidFill>
            </a:endParaRPr>
          </a:p>
          <a:p>
            <a:pPr lvl="1">
              <a:lnSpc>
                <a:spcPct val="120000"/>
              </a:lnSpc>
            </a:pPr>
            <a:r>
              <a:rPr lang="en-US" sz="3723" dirty="0">
                <a:solidFill>
                  <a:srgbClr val="003768"/>
                </a:solidFill>
                <a:cs typeface="Arial"/>
              </a:rPr>
              <a:t>Art Club at Smithville Art Walk</a:t>
            </a:r>
          </a:p>
          <a:p>
            <a:endParaRPr lang="en-US" sz="2968" i="1" dirty="0">
              <a:solidFill>
                <a:srgbClr val="003768"/>
              </a:solidFill>
            </a:endParaRPr>
          </a:p>
          <a:p>
            <a:endParaRPr lang="en-US" sz="2968" i="1" dirty="0">
              <a:solidFill>
                <a:srgbClr val="003768"/>
              </a:solidFill>
            </a:endParaRPr>
          </a:p>
          <a:p>
            <a:endParaRPr lang="en-US" sz="3958" dirty="0">
              <a:solidFill>
                <a:srgbClr val="003768"/>
              </a:solidFill>
            </a:endParaRPr>
          </a:p>
          <a:p>
            <a:endParaRPr lang="en-US" sz="3958" dirty="0">
              <a:solidFill>
                <a:srgbClr val="003768"/>
              </a:solidFill>
            </a:endParaRPr>
          </a:p>
        </p:txBody>
      </p:sp>
    </p:spTree>
    <p:extLst>
      <p:ext uri="{BB962C8B-B14F-4D97-AF65-F5344CB8AC3E}">
        <p14:creationId xmlns:p14="http://schemas.microsoft.com/office/powerpoint/2010/main" val="1341987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descr="Students at Great Gatsby event"/>
          <p:cNvPicPr/>
          <p:nvPr/>
        </p:nvPicPr>
        <p:blipFill>
          <a:blip r:embed="rId2" cstate="print"/>
          <a:stretch>
            <a:fillRect/>
          </a:stretch>
        </p:blipFill>
        <p:spPr>
          <a:xfrm>
            <a:off x="28286" y="794"/>
            <a:ext cx="20104100" cy="11308556"/>
          </a:xfrm>
          <a:prstGeom prst="rect">
            <a:avLst/>
          </a:prstGeom>
        </p:spPr>
      </p:pic>
      <p:sp>
        <p:nvSpPr>
          <p:cNvPr id="3" name="Title 2" hidden="1">
            <a:extLst>
              <a:ext uri="{FF2B5EF4-FFF2-40B4-BE49-F238E27FC236}">
                <a16:creationId xmlns:a16="http://schemas.microsoft.com/office/drawing/2014/main" id="{789D724C-E643-4413-A280-D2EE54A3466C}"/>
              </a:ext>
            </a:extLst>
          </p:cNvPr>
          <p:cNvSpPr>
            <a:spLocks noGrp="1"/>
          </p:cNvSpPr>
          <p:nvPr>
            <p:ph type="ctrTitle"/>
          </p:nvPr>
        </p:nvSpPr>
        <p:spPr>
          <a:xfrm>
            <a:off x="1282640" y="1222864"/>
            <a:ext cx="17538818" cy="553998"/>
          </a:xfrm>
        </p:spPr>
        <p:txBody>
          <a:bodyPr/>
          <a:lstStyle/>
          <a:p>
            <a:r>
              <a:rPr lang="en-US" dirty="0"/>
              <a:t>Students at Great Gatsby event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a26aa40-fad5-4e12-bfd7-392d5e3da5b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E6CDC7B2D82834FA9AB91833659FF59" ma:contentTypeVersion="20" ma:contentTypeDescription="Create a new document." ma:contentTypeScope="" ma:versionID="b2db8b1ba169481061d9e97eb7e28824">
  <xsd:schema xmlns:xsd="http://www.w3.org/2001/XMLSchema" xmlns:xs="http://www.w3.org/2001/XMLSchema" xmlns:p="http://schemas.microsoft.com/office/2006/metadata/properties" xmlns:ns3="c3e5d736-52d0-4d56-930d-3f4eb29a6bbc" xmlns:ns4="0a26aa40-fad5-4e12-bfd7-392d5e3da5b3" targetNamespace="http://schemas.microsoft.com/office/2006/metadata/properties" ma:root="true" ma:fieldsID="9a17186dac4d46730f1f8e7483151fe0" ns3:_="" ns4:_="">
    <xsd:import namespace="c3e5d736-52d0-4d56-930d-3f4eb29a6bbc"/>
    <xsd:import namespace="0a26aa40-fad5-4e12-bfd7-392d5e3da5b3"/>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e5d736-52d0-4d56-930d-3f4eb29a6bb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a26aa40-fad5-4e12-bfd7-392d5e3da5b3"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_activity" ma:index="24" nillable="true" ma:displayName="_activity" ma:hidden="true" ma:internalName="_activity">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ystemTags" ma:index="26" nillable="true" ma:displayName="MediaServiceSystemTags" ma:hidden="true" ma:internalName="MediaServiceSystemTags" ma:readOnly="true">
      <xsd:simpleType>
        <xsd:restriction base="dms:Note"/>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162FE6-6736-4C4C-B27B-6248F2C2266E}">
  <ds:schemaRefs>
    <ds:schemaRef ds:uri="http://schemas.microsoft.com/office/2006/metadata/properties"/>
    <ds:schemaRef ds:uri="http://purl.org/dc/dcmitype/"/>
    <ds:schemaRef ds:uri="http://schemas.microsoft.com/office/infopath/2007/PartnerControls"/>
    <ds:schemaRef ds:uri="0a26aa40-fad5-4e12-bfd7-392d5e3da5b3"/>
    <ds:schemaRef ds:uri="http://schemas.microsoft.com/office/2006/documentManagement/types"/>
    <ds:schemaRef ds:uri="http://purl.org/dc/terms/"/>
    <ds:schemaRef ds:uri="http://schemas.openxmlformats.org/package/2006/metadata/core-properties"/>
    <ds:schemaRef ds:uri="c3e5d736-52d0-4d56-930d-3f4eb29a6bbc"/>
    <ds:schemaRef ds:uri="http://www.w3.org/XML/1998/namespace"/>
    <ds:schemaRef ds:uri="http://purl.org/dc/elements/1.1/"/>
  </ds:schemaRefs>
</ds:datastoreItem>
</file>

<file path=customXml/itemProps2.xml><?xml version="1.0" encoding="utf-8"?>
<ds:datastoreItem xmlns:ds="http://schemas.openxmlformats.org/officeDocument/2006/customXml" ds:itemID="{69718D60-DFC6-45E5-A224-006AB921EE37}">
  <ds:schemaRefs>
    <ds:schemaRef ds:uri="http://schemas.microsoft.com/sharepoint/v3/contenttype/forms"/>
  </ds:schemaRefs>
</ds:datastoreItem>
</file>

<file path=customXml/itemProps3.xml><?xml version="1.0" encoding="utf-8"?>
<ds:datastoreItem xmlns:ds="http://schemas.openxmlformats.org/officeDocument/2006/customXml" ds:itemID="{E546AAC0-A990-4004-A0B5-4CF591BE8C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e5d736-52d0-4d56-930d-3f4eb29a6bbc"/>
    <ds:schemaRef ds:uri="0a26aa40-fad5-4e12-bfd7-392d5e3da5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1287</TotalTime>
  <Words>4784</Words>
  <Application>Microsoft Office PowerPoint</Application>
  <PresentationFormat>Custom</PresentationFormat>
  <Paragraphs>520</Paragraphs>
  <Slides>49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Century Gothic</vt:lpstr>
      <vt:lpstr>Times New Roman</vt:lpstr>
      <vt:lpstr>Verdana</vt:lpstr>
      <vt:lpstr>Wingdings</vt:lpstr>
      <vt:lpstr>Office Theme</vt:lpstr>
      <vt:lpstr>Colloquium Spring 2026</vt:lpstr>
      <vt:lpstr>Ocean County College Foundation</vt:lpstr>
      <vt:lpstr>Ocean County College FoundationLeadership Updates</vt:lpstr>
      <vt:lpstr>Helping Hands Food distribution</vt:lpstr>
      <vt:lpstr>Helping Hands Donors</vt:lpstr>
      <vt:lpstr>Tutoring Center Usages</vt:lpstr>
      <vt:lpstr>Arts and Humanities Collaborations and Accomplishments (Slide 1 of 2)</vt:lpstr>
      <vt:lpstr>Arts and Humanities Collaborations and Accomplishments (Slide 2 of 2)</vt:lpstr>
      <vt:lpstr>Students at Great Gatsby event</vt:lpstr>
      <vt:lpstr>Students and professor performing sign language at the ASL Rock &amp; Roll Show</vt:lpstr>
      <vt:lpstr>Student artwork unveiling at the Tutoring Center</vt:lpstr>
      <vt:lpstr>Experimental photography Student Gallery</vt:lpstr>
      <vt:lpstr>Art Club at Smithville Art Walk</vt:lpstr>
      <vt:lpstr>The Strength of Song and Dance featuring Ty "Dancing Wolf" Ellis</vt:lpstr>
      <vt:lpstr>Music Practice Suite Open House</vt:lpstr>
      <vt:lpstr>Gruni Center Rennovation</vt:lpstr>
      <vt:lpstr>Robert J. Novins Planetarium</vt:lpstr>
      <vt:lpstr>Early College </vt:lpstr>
      <vt:lpstr>Recruitment</vt:lpstr>
      <vt:lpstr>Success &amp; Retention </vt:lpstr>
      <vt:lpstr>Success &amp; Retention Continued</vt:lpstr>
      <vt:lpstr>FIPSE (Fund for the Improvement of Postsecondary Education) </vt:lpstr>
      <vt:lpstr>FIPSE (Fund for the Improvement of Postsecondary Education)  Continued</vt:lpstr>
      <vt:lpstr>Advising Statistics</vt:lpstr>
      <vt:lpstr>Transfer Services Success Highlights </vt:lpstr>
      <vt:lpstr>Transfer Services Success Highlights  Continued</vt:lpstr>
      <vt:lpstr>Transfer Services Success HighlightsSlide 3 </vt:lpstr>
      <vt:lpstr>Spring 2026 Colloquium Highlights </vt:lpstr>
      <vt:lpstr>EOF Student Leadership </vt:lpstr>
      <vt:lpstr>Purchasing</vt:lpstr>
      <vt:lpstr>School of Business and Social Sciences</vt:lpstr>
      <vt:lpstr>Social Sciences </vt:lpstr>
      <vt:lpstr>Social Sciences  Faculty Updates</vt:lpstr>
      <vt:lpstr>Social Sciences  Activities</vt:lpstr>
      <vt:lpstr>VMRC Highlights from Fall 2025 </vt:lpstr>
      <vt:lpstr>TRIO SSS</vt:lpstr>
      <vt:lpstr>Fiscal Year 2025-2026 Grant Awards  as of December 31, 2025 (Slide 1 of 3)</vt:lpstr>
      <vt:lpstr>Fiscal Year 2025-2026 Grant Awards  as of December 31, 2025 (Slide 2 of 3)</vt:lpstr>
      <vt:lpstr>Fiscal Year 2025-2026 Grant Awards  as of December 31, 2025 (Slide 3 of 3)</vt:lpstr>
      <vt:lpstr>STEM Updates for Fall 2025 </vt:lpstr>
      <vt:lpstr>STEM Updates for Fall 2025 Slide 2 </vt:lpstr>
      <vt:lpstr>OCC Math Club </vt:lpstr>
      <vt:lpstr>Athletics Highlights</vt:lpstr>
      <vt:lpstr>Institutional Planning, Effectiveness, and Compliance (Slide 1) </vt:lpstr>
      <vt:lpstr>Institutional Planning, Effectiveness, and Compliance (Slide 2) </vt:lpstr>
      <vt:lpstr>Building Opportunity and Strengthening Community</vt:lpstr>
      <vt:lpstr>Strengthening Community Initiatives</vt:lpstr>
      <vt:lpstr>Building &amp; Strengthening  Initiatives</vt:lpstr>
      <vt:lpstr>Building Opportunity Initiatives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COLLOQUIUM</dc:title>
  <dc:creator>Pamela Monaco</dc:creator>
  <cp:lastModifiedBy>Maureen Conlon</cp:lastModifiedBy>
  <cp:revision>80</cp:revision>
  <dcterms:created xsi:type="dcterms:W3CDTF">2026-01-12T18:39:31Z</dcterms:created>
  <dcterms:modified xsi:type="dcterms:W3CDTF">2026-01-22T21:30:59Z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2026-01-12T00:00:00Z</vt:filetime>
  </property>
  <property fmtid="{D5CDD505-2E9C-101B-9397-08002B2CF9AE}" pid="3" name="Creator">
    <vt:lpwstr>Adobe InDesign 21.1 (Windows)</vt:lpwstr>
  </property>
  <property fmtid="{D5CDD505-2E9C-101B-9397-08002B2CF9AE}" pid="4" name="LastSaved">
    <vt:filetime>2026-01-12T00:00:00Z</vt:filetime>
  </property>
  <property fmtid="{D5CDD505-2E9C-101B-9397-08002B2CF9AE}" pid="5" name="Producer">
    <vt:lpwstr>Adobe PDF Library 18.0</vt:lpwstr>
  </property>
  <property fmtid="{D5CDD505-2E9C-101B-9397-08002B2CF9AE}" pid="6" name="ContentTypeId">
    <vt:lpwstr>0x010100EE6CDC7B2D82834FA9AB91833659FF59</vt:lpwstr>
  </property>
</Properties>
</file>